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56" r:id="rId3"/>
    <p:sldId id="257" r:id="rId4"/>
    <p:sldId id="297" r:id="rId5"/>
    <p:sldId id="296" r:id="rId6"/>
    <p:sldId id="284" r:id="rId7"/>
    <p:sldId id="288" r:id="rId8"/>
    <p:sldId id="289" r:id="rId9"/>
    <p:sldId id="29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CAC8B-72DE-9643-A377-481263DA3E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D3C845-D2E4-C94C-9A9F-45E7DFE898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40921F-4270-9842-A513-69169110D030}"/>
              </a:ext>
            </a:extLst>
          </p:cNvPr>
          <p:cNvSpPr>
            <a:spLocks noGrp="1"/>
          </p:cNvSpPr>
          <p:nvPr>
            <p:ph type="dt" sz="half" idx="10"/>
          </p:nvPr>
        </p:nvSpPr>
        <p:spPr/>
        <p:txBody>
          <a:bodyPr/>
          <a:lstStyle/>
          <a:p>
            <a:fld id="{5EA7FC98-42B4-294E-B448-83A65CA995A5}" type="datetimeFigureOut">
              <a:rPr lang="en-US" smtClean="0"/>
              <a:t>3/12/26</a:t>
            </a:fld>
            <a:endParaRPr lang="en-US"/>
          </a:p>
        </p:txBody>
      </p:sp>
      <p:sp>
        <p:nvSpPr>
          <p:cNvPr id="5" name="Footer Placeholder 4">
            <a:extLst>
              <a:ext uri="{FF2B5EF4-FFF2-40B4-BE49-F238E27FC236}">
                <a16:creationId xmlns:a16="http://schemas.microsoft.com/office/drawing/2014/main" id="{19A25E58-7D2E-3F47-BB81-4700B5F345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D1CD1-D355-A14B-8A5F-CD863B78A817}"/>
              </a:ext>
            </a:extLst>
          </p:cNvPr>
          <p:cNvSpPr>
            <a:spLocks noGrp="1"/>
          </p:cNvSpPr>
          <p:nvPr>
            <p:ph type="sldNum" sz="quarter" idx="12"/>
          </p:nvPr>
        </p:nvSpPr>
        <p:spPr/>
        <p:txBody>
          <a:bodyPr/>
          <a:lstStyle/>
          <a:p>
            <a:fld id="{CA228EE6-5546-F445-A692-9684B0F113D6}" type="slidenum">
              <a:rPr lang="en-US" smtClean="0"/>
              <a:t>‹#›</a:t>
            </a:fld>
            <a:endParaRPr lang="en-US"/>
          </a:p>
        </p:txBody>
      </p:sp>
    </p:spTree>
    <p:extLst>
      <p:ext uri="{BB962C8B-B14F-4D97-AF65-F5344CB8AC3E}">
        <p14:creationId xmlns:p14="http://schemas.microsoft.com/office/powerpoint/2010/main" val="406297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3F00B-E7A6-3C48-8A5E-6BFC12E157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E0267C-8A93-4A4E-AA54-FAA8B8F4C1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A13A41-98F9-E445-BD4B-C58A70BD3D1E}"/>
              </a:ext>
            </a:extLst>
          </p:cNvPr>
          <p:cNvSpPr>
            <a:spLocks noGrp="1"/>
          </p:cNvSpPr>
          <p:nvPr>
            <p:ph type="dt" sz="half" idx="10"/>
          </p:nvPr>
        </p:nvSpPr>
        <p:spPr/>
        <p:txBody>
          <a:bodyPr/>
          <a:lstStyle/>
          <a:p>
            <a:fld id="{5EA7FC98-42B4-294E-B448-83A65CA995A5}" type="datetimeFigureOut">
              <a:rPr lang="en-US" smtClean="0"/>
              <a:t>3/12/26</a:t>
            </a:fld>
            <a:endParaRPr lang="en-US"/>
          </a:p>
        </p:txBody>
      </p:sp>
      <p:sp>
        <p:nvSpPr>
          <p:cNvPr id="5" name="Footer Placeholder 4">
            <a:extLst>
              <a:ext uri="{FF2B5EF4-FFF2-40B4-BE49-F238E27FC236}">
                <a16:creationId xmlns:a16="http://schemas.microsoft.com/office/drawing/2014/main" id="{5D9EF564-9049-5E46-994D-D81B68A0E3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26E204-CC8A-BF40-9008-6DC6EB6094FD}"/>
              </a:ext>
            </a:extLst>
          </p:cNvPr>
          <p:cNvSpPr>
            <a:spLocks noGrp="1"/>
          </p:cNvSpPr>
          <p:nvPr>
            <p:ph type="sldNum" sz="quarter" idx="12"/>
          </p:nvPr>
        </p:nvSpPr>
        <p:spPr/>
        <p:txBody>
          <a:bodyPr/>
          <a:lstStyle/>
          <a:p>
            <a:fld id="{CA228EE6-5546-F445-A692-9684B0F113D6}" type="slidenum">
              <a:rPr lang="en-US" smtClean="0"/>
              <a:t>‹#›</a:t>
            </a:fld>
            <a:endParaRPr lang="en-US"/>
          </a:p>
        </p:txBody>
      </p:sp>
    </p:spTree>
    <p:extLst>
      <p:ext uri="{BB962C8B-B14F-4D97-AF65-F5344CB8AC3E}">
        <p14:creationId xmlns:p14="http://schemas.microsoft.com/office/powerpoint/2010/main" val="1589356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311136-1075-D246-9FFA-900C82DE76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401290-F47F-BB46-AD44-E424A438B8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756A6-EF63-424F-8ECE-19E71D27813C}"/>
              </a:ext>
            </a:extLst>
          </p:cNvPr>
          <p:cNvSpPr>
            <a:spLocks noGrp="1"/>
          </p:cNvSpPr>
          <p:nvPr>
            <p:ph type="dt" sz="half" idx="10"/>
          </p:nvPr>
        </p:nvSpPr>
        <p:spPr/>
        <p:txBody>
          <a:bodyPr/>
          <a:lstStyle/>
          <a:p>
            <a:fld id="{5EA7FC98-42B4-294E-B448-83A65CA995A5}" type="datetimeFigureOut">
              <a:rPr lang="en-US" smtClean="0"/>
              <a:t>3/12/26</a:t>
            </a:fld>
            <a:endParaRPr lang="en-US"/>
          </a:p>
        </p:txBody>
      </p:sp>
      <p:sp>
        <p:nvSpPr>
          <p:cNvPr id="5" name="Footer Placeholder 4">
            <a:extLst>
              <a:ext uri="{FF2B5EF4-FFF2-40B4-BE49-F238E27FC236}">
                <a16:creationId xmlns:a16="http://schemas.microsoft.com/office/drawing/2014/main" id="{3BB61F20-08B3-FE4F-ADC6-1C49C83363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689E88-7D93-B349-907C-C7741D095FAC}"/>
              </a:ext>
            </a:extLst>
          </p:cNvPr>
          <p:cNvSpPr>
            <a:spLocks noGrp="1"/>
          </p:cNvSpPr>
          <p:nvPr>
            <p:ph type="sldNum" sz="quarter" idx="12"/>
          </p:nvPr>
        </p:nvSpPr>
        <p:spPr/>
        <p:txBody>
          <a:bodyPr/>
          <a:lstStyle/>
          <a:p>
            <a:fld id="{CA228EE6-5546-F445-A692-9684B0F113D6}" type="slidenum">
              <a:rPr lang="en-US" smtClean="0"/>
              <a:t>‹#›</a:t>
            </a:fld>
            <a:endParaRPr lang="en-US"/>
          </a:p>
        </p:txBody>
      </p:sp>
    </p:spTree>
    <p:extLst>
      <p:ext uri="{BB962C8B-B14F-4D97-AF65-F5344CB8AC3E}">
        <p14:creationId xmlns:p14="http://schemas.microsoft.com/office/powerpoint/2010/main" val="5711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405B7-C7B6-B442-9011-719EB11C71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011A3B-3D6B-AF47-9A60-56392CEDDF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497A2-E717-1D42-B4AA-F1932D2151D8}"/>
              </a:ext>
            </a:extLst>
          </p:cNvPr>
          <p:cNvSpPr>
            <a:spLocks noGrp="1"/>
          </p:cNvSpPr>
          <p:nvPr>
            <p:ph type="dt" sz="half" idx="10"/>
          </p:nvPr>
        </p:nvSpPr>
        <p:spPr/>
        <p:txBody>
          <a:bodyPr/>
          <a:lstStyle/>
          <a:p>
            <a:fld id="{5EA7FC98-42B4-294E-B448-83A65CA995A5}" type="datetimeFigureOut">
              <a:rPr lang="en-US" smtClean="0"/>
              <a:t>3/12/26</a:t>
            </a:fld>
            <a:endParaRPr lang="en-US"/>
          </a:p>
        </p:txBody>
      </p:sp>
      <p:sp>
        <p:nvSpPr>
          <p:cNvPr id="5" name="Footer Placeholder 4">
            <a:extLst>
              <a:ext uri="{FF2B5EF4-FFF2-40B4-BE49-F238E27FC236}">
                <a16:creationId xmlns:a16="http://schemas.microsoft.com/office/drawing/2014/main" id="{FDA38C56-5B84-884D-9E65-F79869EC8C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E20DB1-482D-D34F-8EEA-C21A8FA3510B}"/>
              </a:ext>
            </a:extLst>
          </p:cNvPr>
          <p:cNvSpPr>
            <a:spLocks noGrp="1"/>
          </p:cNvSpPr>
          <p:nvPr>
            <p:ph type="sldNum" sz="quarter" idx="12"/>
          </p:nvPr>
        </p:nvSpPr>
        <p:spPr/>
        <p:txBody>
          <a:bodyPr/>
          <a:lstStyle/>
          <a:p>
            <a:fld id="{CA228EE6-5546-F445-A692-9684B0F113D6}" type="slidenum">
              <a:rPr lang="en-US" smtClean="0"/>
              <a:t>‹#›</a:t>
            </a:fld>
            <a:endParaRPr lang="en-US"/>
          </a:p>
        </p:txBody>
      </p:sp>
    </p:spTree>
    <p:extLst>
      <p:ext uri="{BB962C8B-B14F-4D97-AF65-F5344CB8AC3E}">
        <p14:creationId xmlns:p14="http://schemas.microsoft.com/office/powerpoint/2010/main" val="245448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960B-D70A-8648-9D27-25B0ED499B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A7B109-8D14-5246-B8C9-9D6997FD3A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9CC7EE-44AA-214C-973B-2B6F6BCAC812}"/>
              </a:ext>
            </a:extLst>
          </p:cNvPr>
          <p:cNvSpPr>
            <a:spLocks noGrp="1"/>
          </p:cNvSpPr>
          <p:nvPr>
            <p:ph type="dt" sz="half" idx="10"/>
          </p:nvPr>
        </p:nvSpPr>
        <p:spPr/>
        <p:txBody>
          <a:bodyPr/>
          <a:lstStyle/>
          <a:p>
            <a:fld id="{5EA7FC98-42B4-294E-B448-83A65CA995A5}" type="datetimeFigureOut">
              <a:rPr lang="en-US" smtClean="0"/>
              <a:t>3/12/26</a:t>
            </a:fld>
            <a:endParaRPr lang="en-US"/>
          </a:p>
        </p:txBody>
      </p:sp>
      <p:sp>
        <p:nvSpPr>
          <p:cNvPr id="5" name="Footer Placeholder 4">
            <a:extLst>
              <a:ext uri="{FF2B5EF4-FFF2-40B4-BE49-F238E27FC236}">
                <a16:creationId xmlns:a16="http://schemas.microsoft.com/office/drawing/2014/main" id="{398221B7-570B-2E4B-BE22-8558EDD30A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D73C23-699C-2944-9F7D-2C08D29812AC}"/>
              </a:ext>
            </a:extLst>
          </p:cNvPr>
          <p:cNvSpPr>
            <a:spLocks noGrp="1"/>
          </p:cNvSpPr>
          <p:nvPr>
            <p:ph type="sldNum" sz="quarter" idx="12"/>
          </p:nvPr>
        </p:nvSpPr>
        <p:spPr/>
        <p:txBody>
          <a:bodyPr/>
          <a:lstStyle/>
          <a:p>
            <a:fld id="{CA228EE6-5546-F445-A692-9684B0F113D6}" type="slidenum">
              <a:rPr lang="en-US" smtClean="0"/>
              <a:t>‹#›</a:t>
            </a:fld>
            <a:endParaRPr lang="en-US"/>
          </a:p>
        </p:txBody>
      </p:sp>
    </p:spTree>
    <p:extLst>
      <p:ext uri="{BB962C8B-B14F-4D97-AF65-F5344CB8AC3E}">
        <p14:creationId xmlns:p14="http://schemas.microsoft.com/office/powerpoint/2010/main" val="1987144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9E3A8-A122-3847-88C7-3AF2F35AC4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684D06-6227-FD4A-99CB-F7D9DC1A8F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30E332-5656-BD43-910F-23A419C624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AE2E97-EDF4-8640-8E95-4B695C434098}"/>
              </a:ext>
            </a:extLst>
          </p:cNvPr>
          <p:cNvSpPr>
            <a:spLocks noGrp="1"/>
          </p:cNvSpPr>
          <p:nvPr>
            <p:ph type="dt" sz="half" idx="10"/>
          </p:nvPr>
        </p:nvSpPr>
        <p:spPr/>
        <p:txBody>
          <a:bodyPr/>
          <a:lstStyle/>
          <a:p>
            <a:fld id="{5EA7FC98-42B4-294E-B448-83A65CA995A5}" type="datetimeFigureOut">
              <a:rPr lang="en-US" smtClean="0"/>
              <a:t>3/12/26</a:t>
            </a:fld>
            <a:endParaRPr lang="en-US"/>
          </a:p>
        </p:txBody>
      </p:sp>
      <p:sp>
        <p:nvSpPr>
          <p:cNvPr id="6" name="Footer Placeholder 5">
            <a:extLst>
              <a:ext uri="{FF2B5EF4-FFF2-40B4-BE49-F238E27FC236}">
                <a16:creationId xmlns:a16="http://schemas.microsoft.com/office/drawing/2014/main" id="{507802EE-985B-7D4E-819E-6F6D3D03D1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F2E952-2D0A-4644-BD8D-7EEDFBC0C85D}"/>
              </a:ext>
            </a:extLst>
          </p:cNvPr>
          <p:cNvSpPr>
            <a:spLocks noGrp="1"/>
          </p:cNvSpPr>
          <p:nvPr>
            <p:ph type="sldNum" sz="quarter" idx="12"/>
          </p:nvPr>
        </p:nvSpPr>
        <p:spPr/>
        <p:txBody>
          <a:bodyPr/>
          <a:lstStyle/>
          <a:p>
            <a:fld id="{CA228EE6-5546-F445-A692-9684B0F113D6}" type="slidenum">
              <a:rPr lang="en-US" smtClean="0"/>
              <a:t>‹#›</a:t>
            </a:fld>
            <a:endParaRPr lang="en-US"/>
          </a:p>
        </p:txBody>
      </p:sp>
    </p:spTree>
    <p:extLst>
      <p:ext uri="{BB962C8B-B14F-4D97-AF65-F5344CB8AC3E}">
        <p14:creationId xmlns:p14="http://schemas.microsoft.com/office/powerpoint/2010/main" val="44007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E448-5068-AB4F-BBF7-A89F106E15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042E56-1E26-C049-AFA8-7C9E32600A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A41B81-AD42-D04E-BBCF-CD03BE21BE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ADA25D-7F24-0547-B2F4-0E98F99EDA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88436C-7FB4-BD4C-AD40-5317F0A09E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486C90-9F61-F44F-BA09-FEEA37FFB227}"/>
              </a:ext>
            </a:extLst>
          </p:cNvPr>
          <p:cNvSpPr>
            <a:spLocks noGrp="1"/>
          </p:cNvSpPr>
          <p:nvPr>
            <p:ph type="dt" sz="half" idx="10"/>
          </p:nvPr>
        </p:nvSpPr>
        <p:spPr/>
        <p:txBody>
          <a:bodyPr/>
          <a:lstStyle/>
          <a:p>
            <a:fld id="{5EA7FC98-42B4-294E-B448-83A65CA995A5}" type="datetimeFigureOut">
              <a:rPr lang="en-US" smtClean="0"/>
              <a:t>3/12/26</a:t>
            </a:fld>
            <a:endParaRPr lang="en-US"/>
          </a:p>
        </p:txBody>
      </p:sp>
      <p:sp>
        <p:nvSpPr>
          <p:cNvPr id="8" name="Footer Placeholder 7">
            <a:extLst>
              <a:ext uri="{FF2B5EF4-FFF2-40B4-BE49-F238E27FC236}">
                <a16:creationId xmlns:a16="http://schemas.microsoft.com/office/drawing/2014/main" id="{504EA319-3049-F14B-BC64-7924E5A3E9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1E33F8-DA17-EE47-B859-7C29C8BF2B59}"/>
              </a:ext>
            </a:extLst>
          </p:cNvPr>
          <p:cNvSpPr>
            <a:spLocks noGrp="1"/>
          </p:cNvSpPr>
          <p:nvPr>
            <p:ph type="sldNum" sz="quarter" idx="12"/>
          </p:nvPr>
        </p:nvSpPr>
        <p:spPr/>
        <p:txBody>
          <a:bodyPr/>
          <a:lstStyle/>
          <a:p>
            <a:fld id="{CA228EE6-5546-F445-A692-9684B0F113D6}" type="slidenum">
              <a:rPr lang="en-US" smtClean="0"/>
              <a:t>‹#›</a:t>
            </a:fld>
            <a:endParaRPr lang="en-US"/>
          </a:p>
        </p:txBody>
      </p:sp>
    </p:spTree>
    <p:extLst>
      <p:ext uri="{BB962C8B-B14F-4D97-AF65-F5344CB8AC3E}">
        <p14:creationId xmlns:p14="http://schemas.microsoft.com/office/powerpoint/2010/main" val="1924885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0C501-DEA0-EF48-A1FD-8524F6D3F2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76F554-71CC-F544-8B02-C01C7FE8FB2D}"/>
              </a:ext>
            </a:extLst>
          </p:cNvPr>
          <p:cNvSpPr>
            <a:spLocks noGrp="1"/>
          </p:cNvSpPr>
          <p:nvPr>
            <p:ph type="dt" sz="half" idx="10"/>
          </p:nvPr>
        </p:nvSpPr>
        <p:spPr/>
        <p:txBody>
          <a:bodyPr/>
          <a:lstStyle/>
          <a:p>
            <a:fld id="{5EA7FC98-42B4-294E-B448-83A65CA995A5}" type="datetimeFigureOut">
              <a:rPr lang="en-US" smtClean="0"/>
              <a:t>3/12/26</a:t>
            </a:fld>
            <a:endParaRPr lang="en-US"/>
          </a:p>
        </p:txBody>
      </p:sp>
      <p:sp>
        <p:nvSpPr>
          <p:cNvPr id="4" name="Footer Placeholder 3">
            <a:extLst>
              <a:ext uri="{FF2B5EF4-FFF2-40B4-BE49-F238E27FC236}">
                <a16:creationId xmlns:a16="http://schemas.microsoft.com/office/drawing/2014/main" id="{811328DA-5BE6-5241-A11A-C82820DF59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F8BAF9-DC37-474B-A9EB-0C614C49CA74}"/>
              </a:ext>
            </a:extLst>
          </p:cNvPr>
          <p:cNvSpPr>
            <a:spLocks noGrp="1"/>
          </p:cNvSpPr>
          <p:nvPr>
            <p:ph type="sldNum" sz="quarter" idx="12"/>
          </p:nvPr>
        </p:nvSpPr>
        <p:spPr/>
        <p:txBody>
          <a:bodyPr/>
          <a:lstStyle/>
          <a:p>
            <a:fld id="{CA228EE6-5546-F445-A692-9684B0F113D6}" type="slidenum">
              <a:rPr lang="en-US" smtClean="0"/>
              <a:t>‹#›</a:t>
            </a:fld>
            <a:endParaRPr lang="en-US"/>
          </a:p>
        </p:txBody>
      </p:sp>
    </p:spTree>
    <p:extLst>
      <p:ext uri="{BB962C8B-B14F-4D97-AF65-F5344CB8AC3E}">
        <p14:creationId xmlns:p14="http://schemas.microsoft.com/office/powerpoint/2010/main" val="388200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C8BDEE-D03A-7740-AAB8-7377B6884597}"/>
              </a:ext>
            </a:extLst>
          </p:cNvPr>
          <p:cNvSpPr>
            <a:spLocks noGrp="1"/>
          </p:cNvSpPr>
          <p:nvPr>
            <p:ph type="dt" sz="half" idx="10"/>
          </p:nvPr>
        </p:nvSpPr>
        <p:spPr/>
        <p:txBody>
          <a:bodyPr/>
          <a:lstStyle/>
          <a:p>
            <a:fld id="{5EA7FC98-42B4-294E-B448-83A65CA995A5}" type="datetimeFigureOut">
              <a:rPr lang="en-US" smtClean="0"/>
              <a:t>3/12/26</a:t>
            </a:fld>
            <a:endParaRPr lang="en-US"/>
          </a:p>
        </p:txBody>
      </p:sp>
      <p:sp>
        <p:nvSpPr>
          <p:cNvPr id="3" name="Footer Placeholder 2">
            <a:extLst>
              <a:ext uri="{FF2B5EF4-FFF2-40B4-BE49-F238E27FC236}">
                <a16:creationId xmlns:a16="http://schemas.microsoft.com/office/drawing/2014/main" id="{758A0A5B-7D7A-0249-BFF5-B04F211A12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A87A29-17B0-D549-A5F6-882CF45FAED9}"/>
              </a:ext>
            </a:extLst>
          </p:cNvPr>
          <p:cNvSpPr>
            <a:spLocks noGrp="1"/>
          </p:cNvSpPr>
          <p:nvPr>
            <p:ph type="sldNum" sz="quarter" idx="12"/>
          </p:nvPr>
        </p:nvSpPr>
        <p:spPr/>
        <p:txBody>
          <a:bodyPr/>
          <a:lstStyle/>
          <a:p>
            <a:fld id="{CA228EE6-5546-F445-A692-9684B0F113D6}" type="slidenum">
              <a:rPr lang="en-US" smtClean="0"/>
              <a:t>‹#›</a:t>
            </a:fld>
            <a:endParaRPr lang="en-US"/>
          </a:p>
        </p:txBody>
      </p:sp>
    </p:spTree>
    <p:extLst>
      <p:ext uri="{BB962C8B-B14F-4D97-AF65-F5344CB8AC3E}">
        <p14:creationId xmlns:p14="http://schemas.microsoft.com/office/powerpoint/2010/main" val="3837270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872EF-1B41-AC45-BFC5-CB0BDAF3D1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F630B4-0D45-D94F-8566-7FB0CC5E61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248737-0103-954D-9702-1DE04343D0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8762B8-EC6B-7647-9FDE-5E7486370290}"/>
              </a:ext>
            </a:extLst>
          </p:cNvPr>
          <p:cNvSpPr>
            <a:spLocks noGrp="1"/>
          </p:cNvSpPr>
          <p:nvPr>
            <p:ph type="dt" sz="half" idx="10"/>
          </p:nvPr>
        </p:nvSpPr>
        <p:spPr/>
        <p:txBody>
          <a:bodyPr/>
          <a:lstStyle/>
          <a:p>
            <a:fld id="{5EA7FC98-42B4-294E-B448-83A65CA995A5}" type="datetimeFigureOut">
              <a:rPr lang="en-US" smtClean="0"/>
              <a:t>3/12/26</a:t>
            </a:fld>
            <a:endParaRPr lang="en-US"/>
          </a:p>
        </p:txBody>
      </p:sp>
      <p:sp>
        <p:nvSpPr>
          <p:cNvPr id="6" name="Footer Placeholder 5">
            <a:extLst>
              <a:ext uri="{FF2B5EF4-FFF2-40B4-BE49-F238E27FC236}">
                <a16:creationId xmlns:a16="http://schemas.microsoft.com/office/drawing/2014/main" id="{3C30D3FF-CC5D-6A4B-BB4E-D0B8212226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2ABF74-1926-144D-BDD0-BCD789A5EFAC}"/>
              </a:ext>
            </a:extLst>
          </p:cNvPr>
          <p:cNvSpPr>
            <a:spLocks noGrp="1"/>
          </p:cNvSpPr>
          <p:nvPr>
            <p:ph type="sldNum" sz="quarter" idx="12"/>
          </p:nvPr>
        </p:nvSpPr>
        <p:spPr/>
        <p:txBody>
          <a:bodyPr/>
          <a:lstStyle/>
          <a:p>
            <a:fld id="{CA228EE6-5546-F445-A692-9684B0F113D6}" type="slidenum">
              <a:rPr lang="en-US" smtClean="0"/>
              <a:t>‹#›</a:t>
            </a:fld>
            <a:endParaRPr lang="en-US"/>
          </a:p>
        </p:txBody>
      </p:sp>
    </p:spTree>
    <p:extLst>
      <p:ext uri="{BB962C8B-B14F-4D97-AF65-F5344CB8AC3E}">
        <p14:creationId xmlns:p14="http://schemas.microsoft.com/office/powerpoint/2010/main" val="3203240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659EF-01E6-B14A-A842-653EA870FE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FE98ED-2585-C648-BF51-2AD597F8D1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E6F441-4CE3-394F-834A-21CBD333CF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C1E35F-3458-2649-B9E0-25886962FC98}"/>
              </a:ext>
            </a:extLst>
          </p:cNvPr>
          <p:cNvSpPr>
            <a:spLocks noGrp="1"/>
          </p:cNvSpPr>
          <p:nvPr>
            <p:ph type="dt" sz="half" idx="10"/>
          </p:nvPr>
        </p:nvSpPr>
        <p:spPr/>
        <p:txBody>
          <a:bodyPr/>
          <a:lstStyle/>
          <a:p>
            <a:fld id="{5EA7FC98-42B4-294E-B448-83A65CA995A5}" type="datetimeFigureOut">
              <a:rPr lang="en-US" smtClean="0"/>
              <a:t>3/12/26</a:t>
            </a:fld>
            <a:endParaRPr lang="en-US"/>
          </a:p>
        </p:txBody>
      </p:sp>
      <p:sp>
        <p:nvSpPr>
          <p:cNvPr id="6" name="Footer Placeholder 5">
            <a:extLst>
              <a:ext uri="{FF2B5EF4-FFF2-40B4-BE49-F238E27FC236}">
                <a16:creationId xmlns:a16="http://schemas.microsoft.com/office/drawing/2014/main" id="{7C764B01-0995-C742-9450-0DC6D68A5B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31C3E4-4666-6940-8284-A515E09904B3}"/>
              </a:ext>
            </a:extLst>
          </p:cNvPr>
          <p:cNvSpPr>
            <a:spLocks noGrp="1"/>
          </p:cNvSpPr>
          <p:nvPr>
            <p:ph type="sldNum" sz="quarter" idx="12"/>
          </p:nvPr>
        </p:nvSpPr>
        <p:spPr/>
        <p:txBody>
          <a:bodyPr/>
          <a:lstStyle/>
          <a:p>
            <a:fld id="{CA228EE6-5546-F445-A692-9684B0F113D6}" type="slidenum">
              <a:rPr lang="en-US" smtClean="0"/>
              <a:t>‹#›</a:t>
            </a:fld>
            <a:endParaRPr lang="en-US"/>
          </a:p>
        </p:txBody>
      </p:sp>
    </p:spTree>
    <p:extLst>
      <p:ext uri="{BB962C8B-B14F-4D97-AF65-F5344CB8AC3E}">
        <p14:creationId xmlns:p14="http://schemas.microsoft.com/office/powerpoint/2010/main" val="675872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AD24B6-EBAF-CD4F-908C-CFB29E5382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61D24D-935D-B04F-BF0C-73CFF984BD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6421D8-A9D8-3947-B26D-346A9DBAFB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7FC98-42B4-294E-B448-83A65CA995A5}" type="datetimeFigureOut">
              <a:rPr lang="en-US" smtClean="0"/>
              <a:t>3/12/26</a:t>
            </a:fld>
            <a:endParaRPr lang="en-US"/>
          </a:p>
        </p:txBody>
      </p:sp>
      <p:sp>
        <p:nvSpPr>
          <p:cNvPr id="5" name="Footer Placeholder 4">
            <a:extLst>
              <a:ext uri="{FF2B5EF4-FFF2-40B4-BE49-F238E27FC236}">
                <a16:creationId xmlns:a16="http://schemas.microsoft.com/office/drawing/2014/main" id="{E645ABF9-A23D-9540-A20F-910ED02BA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241065-32F6-C346-9374-B9955A68D3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28EE6-5546-F445-A692-9684B0F113D6}" type="slidenum">
              <a:rPr lang="en-US" smtClean="0"/>
              <a:t>‹#›</a:t>
            </a:fld>
            <a:endParaRPr lang="en-US"/>
          </a:p>
        </p:txBody>
      </p:sp>
    </p:spTree>
    <p:extLst>
      <p:ext uri="{BB962C8B-B14F-4D97-AF65-F5344CB8AC3E}">
        <p14:creationId xmlns:p14="http://schemas.microsoft.com/office/powerpoint/2010/main" val="2481791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7"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7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90.png"/><Relationship Id="rId7" Type="http://schemas.openxmlformats.org/officeDocument/2006/relationships/image" Target="../media/image13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2.png"/><Relationship Id="rId4" Type="http://schemas.openxmlformats.org/officeDocument/2006/relationships/image" Target="../media/image100.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18.png"/><Relationship Id="rId7" Type="http://schemas.openxmlformats.org/officeDocument/2006/relationships/image" Target="../media/image219.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18.png"/><Relationship Id="rId11" Type="http://schemas.openxmlformats.org/officeDocument/2006/relationships/image" Target="../media/image223.png"/><Relationship Id="rId5" Type="http://schemas.openxmlformats.org/officeDocument/2006/relationships/image" Target="../media/image217.png"/><Relationship Id="rId10" Type="http://schemas.openxmlformats.org/officeDocument/2006/relationships/image" Target="../media/image222.png"/><Relationship Id="rId4" Type="http://schemas.openxmlformats.org/officeDocument/2006/relationships/image" Target="../media/image216.png"/><Relationship Id="rId9" Type="http://schemas.openxmlformats.org/officeDocument/2006/relationships/image" Target="../media/image2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752C95-F3F5-7E44-A9CD-6F4F028566EF}"/>
              </a:ext>
            </a:extLst>
          </p:cNvPr>
          <p:cNvSpPr txBox="1"/>
          <p:nvPr/>
        </p:nvSpPr>
        <p:spPr>
          <a:xfrm>
            <a:off x="224117" y="206188"/>
            <a:ext cx="5172635"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Rotational and Translational Statics</a:t>
            </a:r>
          </a:p>
        </p:txBody>
      </p:sp>
      <p:sp>
        <p:nvSpPr>
          <p:cNvPr id="2" name="TextBox 1">
            <a:extLst>
              <a:ext uri="{FF2B5EF4-FFF2-40B4-BE49-F238E27FC236}">
                <a16:creationId xmlns:a16="http://schemas.microsoft.com/office/drawing/2014/main" id="{73F49862-5BD5-DC45-9FFA-F31DD2259DC5}"/>
              </a:ext>
            </a:extLst>
          </p:cNvPr>
          <p:cNvSpPr txBox="1"/>
          <p:nvPr/>
        </p:nvSpPr>
        <p:spPr>
          <a:xfrm>
            <a:off x="224117" y="815481"/>
            <a:ext cx="37024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1:</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6DF9314-ADCD-C245-A0B0-C5DFE96D2189}"/>
                  </a:ext>
                </a:extLst>
              </p:cNvPr>
              <p:cNvSpPr/>
              <p:nvPr/>
            </p:nvSpPr>
            <p:spPr>
              <a:xfrm>
                <a:off x="224117" y="1261894"/>
                <a:ext cx="5527217" cy="2862322"/>
              </a:xfrm>
              <a:prstGeom prst="rect">
                <a:avLst/>
              </a:prstGeom>
            </p:spPr>
            <p:txBody>
              <a:bodyPr wrap="square">
                <a:spAutoFit/>
              </a:bodyPr>
              <a:lstStyle/>
              <a:p>
                <a:pPr algn="just"/>
                <a:r>
                  <a:rPr lang="en-US" dirty="0">
                    <a:latin typeface="Times New Roman"/>
                    <a:cs typeface="Times New Roman"/>
                  </a:rPr>
                  <a:t>The Glenwood B&amp;O Railroad Bridge in Pittsburgh Pa, that is an example of truss bridge which carries Allegheny Valley Railroad's W&amp;P Subdivision over the Monongahela River. </a:t>
                </a:r>
              </a:p>
              <a:p>
                <a:pPr algn="just"/>
                <a:endParaRPr lang="en-US" dirty="0">
                  <a:latin typeface="Times New Roman"/>
                  <a:cs typeface="Times New Roman"/>
                </a:endParaRPr>
              </a:p>
              <a:p>
                <a:pPr algn="just"/>
                <a:r>
                  <a:rPr lang="en-US" dirty="0">
                    <a:latin typeface="Times New Roman"/>
                    <a:cs typeface="Times New Roman"/>
                  </a:rPr>
                  <a:t>The span was constructed in 1884 and upgraded in 1915. Suppose that a train engine (</a:t>
                </a:r>
                <a14:m>
                  <m:oMath xmlns:m="http://schemas.openxmlformats.org/officeDocument/2006/math">
                    <m:sSub>
                      <m:sSubPr>
                        <m:ctrlPr>
                          <a:rPr lang="en-US" i="1" smtClean="0">
                            <a:latin typeface="Cambria Math" panose="02040503050406030204" pitchFamily="18" charset="0"/>
                            <a:cs typeface="Times New Roman"/>
                          </a:rPr>
                        </m:ctrlPr>
                      </m:sSubPr>
                      <m:e>
                        <m:r>
                          <a:rPr lang="en-US" b="0" i="1" smtClean="0">
                            <a:latin typeface="Cambria Math" panose="02040503050406030204" pitchFamily="18" charset="0"/>
                            <a:cs typeface="Times New Roman"/>
                          </a:rPr>
                          <m:t>𝐹</m:t>
                        </m:r>
                      </m:e>
                      <m:sub>
                        <m:r>
                          <a:rPr lang="en-US" b="0" i="1" smtClean="0">
                            <a:latin typeface="Cambria Math" panose="02040503050406030204" pitchFamily="18" charset="0"/>
                            <a:cs typeface="Times New Roman"/>
                          </a:rPr>
                          <m:t>𝑊𝐸</m:t>
                        </m:r>
                      </m:sub>
                    </m:sSub>
                    <m:r>
                      <a:rPr lang="en-US" b="0" i="1" smtClean="0">
                        <a:latin typeface="Cambria Math" panose="02040503050406030204" pitchFamily="18" charset="0"/>
                        <a:cs typeface="Times New Roman"/>
                      </a:rPr>
                      <m:t>=220,000</m:t>
                    </m:r>
                    <m:r>
                      <a:rPr lang="en-US" b="0" i="1" smtClean="0">
                        <a:latin typeface="Cambria Math" panose="02040503050406030204" pitchFamily="18" charset="0"/>
                        <a:cs typeface="Times New Roman"/>
                      </a:rPr>
                      <m:t>𝑁</m:t>
                    </m:r>
                  </m:oMath>
                </a14:m>
                <a:r>
                  <a:rPr lang="en-US" dirty="0">
                    <a:latin typeface="Times New Roman"/>
                    <a:cs typeface="Times New Roman"/>
                  </a:rPr>
                  <a:t>) travels across a section of this truss bridge that is </a:t>
                </a:r>
                <a14:m>
                  <m:oMath xmlns:m="http://schemas.openxmlformats.org/officeDocument/2006/math">
                    <m:r>
                      <a:rPr lang="en-US" b="0" i="1" smtClean="0">
                        <a:latin typeface="Cambria Math" panose="02040503050406030204" pitchFamily="18" charset="0"/>
                        <a:cs typeface="Times New Roman"/>
                      </a:rPr>
                      <m:t>70</m:t>
                    </m:r>
                    <m:r>
                      <a:rPr lang="en-US" b="0" i="1" smtClean="0">
                        <a:latin typeface="Cambria Math" panose="02040503050406030204" pitchFamily="18" charset="0"/>
                        <a:cs typeface="Times New Roman"/>
                      </a:rPr>
                      <m:t>𝑚</m:t>
                    </m:r>
                  </m:oMath>
                </a14:m>
                <a:r>
                  <a:rPr lang="en-US" dirty="0">
                    <a:latin typeface="Times New Roman"/>
                    <a:cs typeface="Times New Roman"/>
                  </a:rPr>
                  <a:t> long with a weight of </a:t>
                </a:r>
                <a14:m>
                  <m:oMath xmlns:m="http://schemas.openxmlformats.org/officeDocument/2006/math">
                    <m:sSub>
                      <m:sSubPr>
                        <m:ctrlPr>
                          <a:rPr lang="en-US" i="1" smtClean="0">
                            <a:latin typeface="Cambria Math" panose="02040503050406030204" pitchFamily="18" charset="0"/>
                            <a:cs typeface="Times New Roman"/>
                          </a:rPr>
                        </m:ctrlPr>
                      </m:sSubPr>
                      <m:e>
                        <m:r>
                          <a:rPr lang="en-US" b="0" i="1" smtClean="0">
                            <a:latin typeface="Cambria Math" panose="02040503050406030204" pitchFamily="18" charset="0"/>
                            <a:cs typeface="Times New Roman"/>
                          </a:rPr>
                          <m:t>𝐹</m:t>
                        </m:r>
                      </m:e>
                      <m:sub>
                        <m:r>
                          <a:rPr lang="en-US" b="0" i="1" smtClean="0">
                            <a:latin typeface="Cambria Math" panose="02040503050406030204" pitchFamily="18" charset="0"/>
                            <a:cs typeface="Times New Roman"/>
                          </a:rPr>
                          <m:t>𝑊𝐵</m:t>
                        </m:r>
                      </m:sub>
                    </m:sSub>
                    <m:r>
                      <a:rPr lang="en-US" b="0" i="1" smtClean="0">
                        <a:latin typeface="Cambria Math" panose="02040503050406030204" pitchFamily="18" charset="0"/>
                        <a:cs typeface="Times New Roman"/>
                      </a:rPr>
                      <m:t>=230,000</m:t>
                    </m:r>
                    <m:r>
                      <a:rPr lang="en-US" b="0" i="1" smtClean="0">
                        <a:latin typeface="Cambria Math" panose="02040503050406030204" pitchFamily="18" charset="0"/>
                        <a:cs typeface="Times New Roman"/>
                      </a:rPr>
                      <m:t>𝑁</m:t>
                    </m:r>
                  </m:oMath>
                </a14:m>
                <a:r>
                  <a:rPr lang="en-US" dirty="0">
                    <a:latin typeface="Times New Roman"/>
                    <a:cs typeface="Times New Roman"/>
                  </a:rPr>
                  <a:t> that is supported by pylons at each end along each section of the span.</a:t>
                </a:r>
              </a:p>
            </p:txBody>
          </p:sp>
        </mc:Choice>
        <mc:Fallback xmlns="">
          <p:sp>
            <p:nvSpPr>
              <p:cNvPr id="4" name="Rectangle 3">
                <a:extLst>
                  <a:ext uri="{FF2B5EF4-FFF2-40B4-BE49-F238E27FC236}">
                    <a16:creationId xmlns:a16="http://schemas.microsoft.com/office/drawing/2014/main" id="{26DF9314-ADCD-C245-A0B0-C5DFE96D2189}"/>
                  </a:ext>
                </a:extLst>
              </p:cNvPr>
              <p:cNvSpPr>
                <a:spLocks noRot="1" noChangeAspect="1" noMove="1" noResize="1" noEditPoints="1" noAdjustHandles="1" noChangeArrowheads="1" noChangeShapeType="1" noTextEdit="1"/>
              </p:cNvSpPr>
              <p:nvPr/>
            </p:nvSpPr>
            <p:spPr>
              <a:xfrm>
                <a:off x="224117" y="1261894"/>
                <a:ext cx="5527217" cy="2862322"/>
              </a:xfrm>
              <a:prstGeom prst="rect">
                <a:avLst/>
              </a:prstGeom>
              <a:blipFill>
                <a:blip r:embed="rId2"/>
                <a:stretch>
                  <a:fillRect l="-917" t="-885" r="-917" b="-2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FB0F791C-6361-6447-8F1F-CFECAA69A5E5}"/>
                  </a:ext>
                </a:extLst>
              </p:cNvPr>
              <p:cNvSpPr/>
              <p:nvPr/>
            </p:nvSpPr>
            <p:spPr>
              <a:xfrm>
                <a:off x="224117" y="4474113"/>
                <a:ext cx="11967883" cy="2308324"/>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a:cs typeface="Times New Roman"/>
                  </a:rPr>
                  <a:t>What are the maximum and minimum forces exerted on each pylon due to the crossing when there is no train engine on the bridge?</a:t>
                </a:r>
              </a:p>
              <a:p>
                <a:pPr marL="285750" indent="-285750">
                  <a:buFont typeface="Arial" panose="020B0604020202020204" pitchFamily="34" charset="0"/>
                  <a:buChar char="•"/>
                </a:pPr>
                <a:endParaRPr lang="en-US" dirty="0">
                  <a:latin typeface="Times New Roman"/>
                  <a:cs typeface="Times New Roman"/>
                </a:endParaRPr>
              </a:p>
              <a:p>
                <a:pPr marL="285750" indent="-285750">
                  <a:buFont typeface="Arial" panose="020B0604020202020204" pitchFamily="34" charset="0"/>
                  <a:buChar char="•"/>
                </a:pPr>
                <a:r>
                  <a:rPr lang="en-US" dirty="0">
                    <a:latin typeface="Times New Roman"/>
                    <a:cs typeface="Times New Roman"/>
                  </a:rPr>
                  <a:t>What are the maximum and minimum forces exerted on each pylon due to the crossing when train engine on both the left and right sides of the bridge?</a:t>
                </a:r>
              </a:p>
              <a:p>
                <a:pPr marL="285750" indent="-285750">
                  <a:buFont typeface="Arial" panose="020B0604020202020204" pitchFamily="34" charset="0"/>
                  <a:buChar char="•"/>
                </a:pPr>
                <a:endParaRPr lang="en-US" dirty="0">
                  <a:latin typeface="Times New Roman"/>
                  <a:cs typeface="Times New Roman"/>
                </a:endParaRPr>
              </a:p>
              <a:p>
                <a:pPr marL="285750" indent="-285750">
                  <a:buFont typeface="Arial" panose="020B0604020202020204" pitchFamily="34" charset="0"/>
                  <a:buChar char="•"/>
                </a:pPr>
                <a:r>
                  <a:rPr lang="en-US" dirty="0">
                    <a:latin typeface="Times New Roman"/>
                    <a:cs typeface="Times New Roman"/>
                  </a:rPr>
                  <a:t>Suppose, all the while, a railroad crew (total weight </a:t>
                </a:r>
                <a14:m>
                  <m:oMath xmlns:m="http://schemas.openxmlformats.org/officeDocument/2006/math">
                    <m:sSub>
                      <m:sSubPr>
                        <m:ctrlPr>
                          <a:rPr lang="en-US" i="1" smtClean="0">
                            <a:latin typeface="Cambria Math" panose="02040503050406030204" pitchFamily="18" charset="0"/>
                            <a:cs typeface="Times New Roman"/>
                          </a:rPr>
                        </m:ctrlPr>
                      </m:sSubPr>
                      <m:e>
                        <m:r>
                          <a:rPr lang="en-US" b="0" i="1" smtClean="0">
                            <a:latin typeface="Cambria Math" panose="02040503050406030204" pitchFamily="18" charset="0"/>
                            <a:cs typeface="Times New Roman"/>
                          </a:rPr>
                          <m:t>𝐹</m:t>
                        </m:r>
                      </m:e>
                      <m:sub>
                        <m:r>
                          <a:rPr lang="en-US" b="0" i="1" smtClean="0">
                            <a:latin typeface="Cambria Math" panose="02040503050406030204" pitchFamily="18" charset="0"/>
                            <a:cs typeface="Times New Roman"/>
                          </a:rPr>
                          <m:t>𝑊𝑐</m:t>
                        </m:r>
                      </m:sub>
                    </m:sSub>
                    <m:r>
                      <a:rPr lang="en-US" b="0" i="1" smtClean="0">
                        <a:latin typeface="Cambria Math" panose="02040503050406030204" pitchFamily="18" charset="0"/>
                        <a:cs typeface="Times New Roman"/>
                      </a:rPr>
                      <m:t>=220,000</m:t>
                    </m:r>
                    <m:r>
                      <a:rPr lang="en-US" b="0" i="1" smtClean="0">
                        <a:latin typeface="Cambria Math" panose="02040503050406030204" pitchFamily="18" charset="0"/>
                        <a:cs typeface="Times New Roman"/>
                      </a:rPr>
                      <m:t>𝑁</m:t>
                    </m:r>
                  </m:oMath>
                </a14:m>
                <a:r>
                  <a:rPr lang="en-US" dirty="0">
                    <a:latin typeface="Times New Roman"/>
                    <a:cs typeface="Times New Roman"/>
                  </a:rPr>
                  <a:t>) is situated </a:t>
                </a:r>
                <a14:m>
                  <m:oMath xmlns:m="http://schemas.openxmlformats.org/officeDocument/2006/math">
                    <m:r>
                      <a:rPr lang="en-US" i="1" smtClean="0">
                        <a:latin typeface="Cambria Math" panose="02040503050406030204" pitchFamily="18" charset="0"/>
                        <a:cs typeface="Times New Roman"/>
                      </a:rPr>
                      <m:t>1</m:t>
                    </m:r>
                    <m:r>
                      <a:rPr lang="en-US" b="0" i="1" smtClean="0">
                        <a:latin typeface="Cambria Math" panose="02040503050406030204" pitchFamily="18" charset="0"/>
                        <a:cs typeface="Times New Roman"/>
                      </a:rPr>
                      <m:t>7.5</m:t>
                    </m:r>
                    <m:r>
                      <a:rPr lang="en-US" b="0" i="1" smtClean="0">
                        <a:latin typeface="Cambria Math" panose="02040503050406030204" pitchFamily="18" charset="0"/>
                        <a:cs typeface="Times New Roman"/>
                      </a:rPr>
                      <m:t>𝑚</m:t>
                    </m:r>
                  </m:oMath>
                </a14:m>
                <a:r>
                  <a:rPr lang="en-US" dirty="0">
                    <a:latin typeface="Times New Roman"/>
                    <a:cs typeface="Times New Roman"/>
                  </a:rPr>
                  <a:t> from the left end of the bridge. What now are the maximum and minimum forces exerted on each pylon due to the crossing?</a:t>
                </a:r>
              </a:p>
            </p:txBody>
          </p:sp>
        </mc:Choice>
        <mc:Fallback xmlns="">
          <p:sp>
            <p:nvSpPr>
              <p:cNvPr id="9" name="Rectangle 8">
                <a:extLst>
                  <a:ext uri="{FF2B5EF4-FFF2-40B4-BE49-F238E27FC236}">
                    <a16:creationId xmlns:a16="http://schemas.microsoft.com/office/drawing/2014/main" id="{FB0F791C-6361-6447-8F1F-CFECAA69A5E5}"/>
                  </a:ext>
                </a:extLst>
              </p:cNvPr>
              <p:cNvSpPr>
                <a:spLocks noRot="1" noChangeAspect="1" noMove="1" noResize="1" noEditPoints="1" noAdjustHandles="1" noChangeArrowheads="1" noChangeShapeType="1" noTextEdit="1"/>
              </p:cNvSpPr>
              <p:nvPr/>
            </p:nvSpPr>
            <p:spPr>
              <a:xfrm>
                <a:off x="224117" y="4474113"/>
                <a:ext cx="11967883" cy="2308324"/>
              </a:xfrm>
              <a:prstGeom prst="rect">
                <a:avLst/>
              </a:prstGeom>
              <a:blipFill>
                <a:blip r:embed="rId4"/>
                <a:stretch>
                  <a:fillRect l="-318" t="-1093" r="-742" b="-3279"/>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19AE15AD-2F04-364F-8B53-3330B0735000}"/>
              </a:ext>
            </a:extLst>
          </p:cNvPr>
          <p:cNvGrpSpPr/>
          <p:nvPr/>
        </p:nvGrpSpPr>
        <p:grpSpPr>
          <a:xfrm>
            <a:off x="6096000" y="196516"/>
            <a:ext cx="5625409" cy="3096530"/>
            <a:chOff x="5650255" y="815481"/>
            <a:chExt cx="5883586" cy="3504744"/>
          </a:xfrm>
        </p:grpSpPr>
        <p:grpSp>
          <p:nvGrpSpPr>
            <p:cNvPr id="5" name="Group 4">
              <a:extLst>
                <a:ext uri="{FF2B5EF4-FFF2-40B4-BE49-F238E27FC236}">
                  <a16:creationId xmlns:a16="http://schemas.microsoft.com/office/drawing/2014/main" id="{0368766A-BF55-0442-AD7F-0905177F0C44}"/>
                </a:ext>
              </a:extLst>
            </p:cNvPr>
            <p:cNvGrpSpPr/>
            <p:nvPr/>
          </p:nvGrpSpPr>
          <p:grpSpPr>
            <a:xfrm>
              <a:off x="5650255" y="815481"/>
              <a:ext cx="5883586" cy="3504744"/>
              <a:chOff x="4478866" y="745341"/>
              <a:chExt cx="4385733" cy="3504744"/>
            </a:xfrm>
          </p:grpSpPr>
          <p:pic>
            <p:nvPicPr>
              <p:cNvPr id="7" name="Picture 6">
                <a:extLst>
                  <a:ext uri="{FF2B5EF4-FFF2-40B4-BE49-F238E27FC236}">
                    <a16:creationId xmlns:a16="http://schemas.microsoft.com/office/drawing/2014/main" id="{ADDF0966-8EBF-614A-A169-C5B5FAF71B3E}"/>
                  </a:ext>
                </a:extLst>
              </p:cNvPr>
              <p:cNvPicPr>
                <a:picLocks noChangeAspect="1"/>
              </p:cNvPicPr>
              <p:nvPr/>
            </p:nvPicPr>
            <p:blipFill>
              <a:blip r:embed="rId5"/>
              <a:stretch>
                <a:fillRect/>
              </a:stretch>
            </p:blipFill>
            <p:spPr>
              <a:xfrm>
                <a:off x="4478866" y="745341"/>
                <a:ext cx="4385733" cy="3289300"/>
              </a:xfrm>
              <a:prstGeom prst="rect">
                <a:avLst/>
              </a:prstGeom>
            </p:spPr>
          </p:pic>
          <p:sp>
            <p:nvSpPr>
              <p:cNvPr id="8" name="Rectangle 7">
                <a:extLst>
                  <a:ext uri="{FF2B5EF4-FFF2-40B4-BE49-F238E27FC236}">
                    <a16:creationId xmlns:a16="http://schemas.microsoft.com/office/drawing/2014/main" id="{2EE0020A-FA52-0447-B60E-833DF9C8B7B0}"/>
                  </a:ext>
                </a:extLst>
              </p:cNvPr>
              <p:cNvSpPr/>
              <p:nvPr/>
            </p:nvSpPr>
            <p:spPr>
              <a:xfrm>
                <a:off x="4478866" y="4034641"/>
                <a:ext cx="3395134" cy="215444"/>
              </a:xfrm>
              <a:prstGeom prst="rect">
                <a:avLst/>
              </a:prstGeom>
            </p:spPr>
            <p:txBody>
              <a:bodyPr wrap="square">
                <a:spAutoFit/>
              </a:bodyPr>
              <a:lstStyle/>
              <a:p>
                <a:r>
                  <a:rPr lang="en-US" sz="800" dirty="0">
                    <a:latin typeface="Times New Roman"/>
                    <a:cs typeface="Times New Roman"/>
                  </a:rPr>
                  <a:t>https://</a:t>
                </a:r>
                <a:r>
                  <a:rPr lang="en-US" sz="800" dirty="0" err="1">
                    <a:latin typeface="Times New Roman"/>
                    <a:cs typeface="Times New Roman"/>
                  </a:rPr>
                  <a:t>en.wikipedia.org</a:t>
                </a:r>
                <a:r>
                  <a:rPr lang="en-US" sz="800" dirty="0">
                    <a:latin typeface="Times New Roman"/>
                    <a:cs typeface="Times New Roman"/>
                  </a:rPr>
                  <a:t>/wiki/Glenwood_B%26O_Railroad_Bridge</a:t>
                </a:r>
              </a:p>
            </p:txBody>
          </p:sp>
        </p:grpSp>
        <p:cxnSp>
          <p:nvCxnSpPr>
            <p:cNvPr id="10" name="Straight Connector 9">
              <a:extLst>
                <a:ext uri="{FF2B5EF4-FFF2-40B4-BE49-F238E27FC236}">
                  <a16:creationId xmlns:a16="http://schemas.microsoft.com/office/drawing/2014/main" id="{AAD9EAF8-8700-B147-9296-BE7AD44BBFF3}"/>
                </a:ext>
              </a:extLst>
            </p:cNvPr>
            <p:cNvCxnSpPr/>
            <p:nvPr/>
          </p:nvCxnSpPr>
          <p:spPr>
            <a:xfrm>
              <a:off x="6400800" y="3391382"/>
              <a:ext cx="0" cy="3125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66B3E79-0C2C-5344-97F8-D0765DC06820}"/>
                </a:ext>
              </a:extLst>
            </p:cNvPr>
            <p:cNvCxnSpPr>
              <a:cxnSpLocks/>
            </p:cNvCxnSpPr>
            <p:nvPr/>
          </p:nvCxnSpPr>
          <p:spPr>
            <a:xfrm>
              <a:off x="9817261" y="2397888"/>
              <a:ext cx="0" cy="6578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F3F6C5F-C444-A740-825E-EDA9ADA399D6}"/>
                </a:ext>
              </a:extLst>
            </p:cNvPr>
            <p:cNvCxnSpPr/>
            <p:nvPr/>
          </p:nvCxnSpPr>
          <p:spPr>
            <a:xfrm flipV="1">
              <a:off x="6400800" y="2731625"/>
              <a:ext cx="3416461" cy="821803"/>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6913F9C5-E2A8-7F4D-B83A-058B124C6681}"/>
                    </a:ext>
                  </a:extLst>
                </p:cNvPr>
                <p:cNvSpPr/>
                <p:nvPr/>
              </p:nvSpPr>
              <p:spPr>
                <a:xfrm>
                  <a:off x="7579192" y="3256994"/>
                  <a:ext cx="696794" cy="369332"/>
                </a:xfrm>
                <a:prstGeom prst="rect">
                  <a:avLst/>
                </a:prstGeom>
              </p:spPr>
              <p:txBody>
                <a:bodyPr wrap="none">
                  <a:spAutoFit/>
                </a:bodyPr>
                <a:lstStyle/>
                <a:p>
                  <a14:m>
                    <m:oMath xmlns:m="http://schemas.openxmlformats.org/officeDocument/2006/math">
                      <m:r>
                        <a:rPr lang="en-US" i="1" smtClean="0">
                          <a:solidFill>
                            <a:srgbClr val="FF0000"/>
                          </a:solidFill>
                          <a:latin typeface="Cambria Math" panose="02040503050406030204" pitchFamily="18" charset="0"/>
                          <a:cs typeface="Times New Roman"/>
                        </a:rPr>
                        <m:t>70</m:t>
                      </m:r>
                      <m:r>
                        <a:rPr lang="en-US" i="1" smtClean="0">
                          <a:solidFill>
                            <a:srgbClr val="FF0000"/>
                          </a:solidFill>
                          <a:latin typeface="Cambria Math" panose="02040503050406030204" pitchFamily="18" charset="0"/>
                          <a:cs typeface="Times New Roman"/>
                        </a:rPr>
                        <m:t>𝑚</m:t>
                      </m:r>
                    </m:oMath>
                  </a14:m>
                  <a:r>
                    <a:rPr lang="en-US" dirty="0">
                      <a:solidFill>
                        <a:srgbClr val="FF0000"/>
                      </a:solidFill>
                      <a:latin typeface="Times New Roman"/>
                      <a:cs typeface="Times New Roman"/>
                    </a:rPr>
                    <a:t> </a:t>
                  </a:r>
                  <a:endParaRPr lang="en-US" dirty="0">
                    <a:solidFill>
                      <a:srgbClr val="FF0000"/>
                    </a:solidFill>
                  </a:endParaRPr>
                </a:p>
              </p:txBody>
            </p:sp>
          </mc:Choice>
          <mc:Fallback xmlns="">
            <p:sp>
              <p:nvSpPr>
                <p:cNvPr id="15" name="Rectangle 14">
                  <a:extLst>
                    <a:ext uri="{FF2B5EF4-FFF2-40B4-BE49-F238E27FC236}">
                      <a16:creationId xmlns:a16="http://schemas.microsoft.com/office/drawing/2014/main" id="{6913F9C5-E2A8-7F4D-B83A-058B124C6681}"/>
                    </a:ext>
                  </a:extLst>
                </p:cNvPr>
                <p:cNvSpPr>
                  <a:spLocks noRot="1" noChangeAspect="1" noMove="1" noResize="1" noEditPoints="1" noAdjustHandles="1" noChangeArrowheads="1" noChangeShapeType="1" noTextEdit="1"/>
                </p:cNvSpPr>
                <p:nvPr/>
              </p:nvSpPr>
              <p:spPr>
                <a:xfrm>
                  <a:off x="7579192" y="3256994"/>
                  <a:ext cx="696794" cy="369332"/>
                </a:xfrm>
                <a:prstGeom prst="rect">
                  <a:avLst/>
                </a:prstGeom>
                <a:blipFill>
                  <a:blip r:embed="rId6"/>
                  <a:stretch>
                    <a:fillRect/>
                  </a:stretch>
                </a:blipFill>
              </p:spPr>
              <p:txBody>
                <a:bodyPr/>
                <a:lstStyle/>
                <a:p>
                  <a:r>
                    <a:rPr lang="en-US">
                      <a:noFill/>
                    </a:rPr>
                    <a:t> </a:t>
                  </a:r>
                </a:p>
              </p:txBody>
            </p:sp>
          </mc:Fallback>
        </mc:AlternateContent>
      </p:grpSp>
      <p:grpSp>
        <p:nvGrpSpPr>
          <p:cNvPr id="3" name="Group 2">
            <a:extLst>
              <a:ext uri="{FF2B5EF4-FFF2-40B4-BE49-F238E27FC236}">
                <a16:creationId xmlns:a16="http://schemas.microsoft.com/office/drawing/2014/main" id="{78F92C7B-674C-DFAC-4878-BA67D6C48490}"/>
              </a:ext>
            </a:extLst>
          </p:cNvPr>
          <p:cNvGrpSpPr/>
          <p:nvPr/>
        </p:nvGrpSpPr>
        <p:grpSpPr>
          <a:xfrm>
            <a:off x="5950591" y="3215580"/>
            <a:ext cx="5848218" cy="1185635"/>
            <a:chOff x="1613646" y="4334625"/>
            <a:chExt cx="9278845" cy="2426120"/>
          </a:xfrm>
        </p:grpSpPr>
        <p:grpSp>
          <p:nvGrpSpPr>
            <p:cNvPr id="12" name="Group 11">
              <a:extLst>
                <a:ext uri="{FF2B5EF4-FFF2-40B4-BE49-F238E27FC236}">
                  <a16:creationId xmlns:a16="http://schemas.microsoft.com/office/drawing/2014/main" id="{CF4E09CD-54D2-EF44-8DAB-39FBCD903991}"/>
                </a:ext>
              </a:extLst>
            </p:cNvPr>
            <p:cNvGrpSpPr/>
            <p:nvPr/>
          </p:nvGrpSpPr>
          <p:grpSpPr>
            <a:xfrm>
              <a:off x="1613646" y="4627773"/>
              <a:ext cx="9278845" cy="2132972"/>
              <a:chOff x="1613646" y="4627773"/>
              <a:chExt cx="9278845" cy="2132972"/>
            </a:xfrm>
          </p:grpSpPr>
          <p:grpSp>
            <p:nvGrpSpPr>
              <p:cNvPr id="18" name="Group 17">
                <a:extLst>
                  <a:ext uri="{FF2B5EF4-FFF2-40B4-BE49-F238E27FC236}">
                    <a16:creationId xmlns:a16="http://schemas.microsoft.com/office/drawing/2014/main" id="{D32A2058-F658-56C0-786C-FAA38C95E86A}"/>
                  </a:ext>
                </a:extLst>
              </p:cNvPr>
              <p:cNvGrpSpPr/>
              <p:nvPr/>
            </p:nvGrpSpPr>
            <p:grpSpPr>
              <a:xfrm>
                <a:off x="1613647" y="4645175"/>
                <a:ext cx="9278844" cy="2115570"/>
                <a:chOff x="1694329" y="1641998"/>
                <a:chExt cx="9278844" cy="2115570"/>
              </a:xfrm>
            </p:grpSpPr>
            <p:pic>
              <p:nvPicPr>
                <p:cNvPr id="26" name="Picture 2" descr="http://pghbridges.com/pittsburghE/0590-4472/glenwoodBO.GIF">
                  <a:extLst>
                    <a:ext uri="{FF2B5EF4-FFF2-40B4-BE49-F238E27FC236}">
                      <a16:creationId xmlns:a16="http://schemas.microsoft.com/office/drawing/2014/main" id="{812FB7A2-7001-F3A0-2E47-431B506DC8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4329" y="1641998"/>
                  <a:ext cx="9278844" cy="173769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A4D3EA39-CF5B-11AB-4776-FFC5223F9E7C}"/>
                    </a:ext>
                  </a:extLst>
                </p:cNvPr>
                <p:cNvSpPr/>
                <p:nvPr/>
              </p:nvSpPr>
              <p:spPr>
                <a:xfrm>
                  <a:off x="1694329" y="3379693"/>
                  <a:ext cx="6096000" cy="377875"/>
                </a:xfrm>
                <a:prstGeom prst="rect">
                  <a:avLst/>
                </a:prstGeom>
              </p:spPr>
              <p:txBody>
                <a:bodyPr>
                  <a:spAutoFit/>
                </a:bodyPr>
                <a:lstStyle/>
                <a:p>
                  <a:r>
                    <a:rPr lang="en-US" sz="600" dirty="0">
                      <a:latin typeface="Times New Roman" panose="02020603050405020304" pitchFamily="18" charset="0"/>
                      <a:cs typeface="Times New Roman" panose="02020603050405020304" pitchFamily="18" charset="0"/>
                    </a:rPr>
                    <a:t>http://</a:t>
                  </a:r>
                  <a:r>
                    <a:rPr lang="en-US" sz="600" dirty="0" err="1">
                      <a:latin typeface="Times New Roman" panose="02020603050405020304" pitchFamily="18" charset="0"/>
                      <a:cs typeface="Times New Roman" panose="02020603050405020304" pitchFamily="18" charset="0"/>
                    </a:rPr>
                    <a:t>pghbridges.com</a:t>
                  </a:r>
                  <a:r>
                    <a:rPr lang="en-US" sz="600" dirty="0">
                      <a:latin typeface="Times New Roman" panose="02020603050405020304" pitchFamily="18" charset="0"/>
                      <a:cs typeface="Times New Roman" panose="02020603050405020304" pitchFamily="18" charset="0"/>
                    </a:rPr>
                    <a:t>/</a:t>
                  </a:r>
                  <a:r>
                    <a:rPr lang="en-US" sz="600" dirty="0" err="1">
                      <a:latin typeface="Times New Roman" panose="02020603050405020304" pitchFamily="18" charset="0"/>
                      <a:cs typeface="Times New Roman" panose="02020603050405020304" pitchFamily="18" charset="0"/>
                    </a:rPr>
                    <a:t>pittsburghE</a:t>
                  </a:r>
                  <a:r>
                    <a:rPr lang="en-US" sz="600" dirty="0">
                      <a:latin typeface="Times New Roman" panose="02020603050405020304" pitchFamily="18" charset="0"/>
                      <a:cs typeface="Times New Roman" panose="02020603050405020304" pitchFamily="18" charset="0"/>
                    </a:rPr>
                    <a:t>/0590-4472/</a:t>
                  </a:r>
                  <a:r>
                    <a:rPr lang="en-US" sz="600" dirty="0" err="1">
                      <a:latin typeface="Times New Roman" panose="02020603050405020304" pitchFamily="18" charset="0"/>
                      <a:cs typeface="Times New Roman" panose="02020603050405020304" pitchFamily="18" charset="0"/>
                    </a:rPr>
                    <a:t>glenwoodBO.htm</a:t>
                  </a:r>
                  <a:endParaRPr lang="en-US" sz="600" dirty="0">
                    <a:latin typeface="Times New Roman" panose="02020603050405020304" pitchFamily="18" charset="0"/>
                    <a:cs typeface="Times New Roman" panose="02020603050405020304" pitchFamily="18" charset="0"/>
                  </a:endParaRPr>
                </a:p>
              </p:txBody>
            </p:sp>
          </p:grpSp>
          <p:cxnSp>
            <p:nvCxnSpPr>
              <p:cNvPr id="19" name="Straight Arrow Connector 18">
                <a:extLst>
                  <a:ext uri="{FF2B5EF4-FFF2-40B4-BE49-F238E27FC236}">
                    <a16:creationId xmlns:a16="http://schemas.microsoft.com/office/drawing/2014/main" id="{9E39AE4B-CDEE-6626-8DC3-C93C592A85E3}"/>
                  </a:ext>
                </a:extLst>
              </p:cNvPr>
              <p:cNvCxnSpPr/>
              <p:nvPr/>
            </p:nvCxnSpPr>
            <p:spPr>
              <a:xfrm flipV="1">
                <a:off x="4114800" y="4936320"/>
                <a:ext cx="0" cy="442504"/>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8043EA-BD36-0E0F-DB38-76695843BD9C}"/>
                  </a:ext>
                </a:extLst>
              </p:cNvPr>
              <p:cNvCxnSpPr/>
              <p:nvPr/>
            </p:nvCxnSpPr>
            <p:spPr>
              <a:xfrm flipV="1">
                <a:off x="5925670" y="4948151"/>
                <a:ext cx="0" cy="442504"/>
              </a:xfrm>
              <a:prstGeom prst="straightConnector1">
                <a:avLst/>
              </a:prstGeom>
              <a:ln w="2222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DA1C5B0-141D-EA1B-758C-0F03422CA64E}"/>
                  </a:ext>
                </a:extLst>
              </p:cNvPr>
              <p:cNvCxnSpPr/>
              <p:nvPr/>
            </p:nvCxnSpPr>
            <p:spPr>
              <a:xfrm flipV="1">
                <a:off x="5011271" y="5378824"/>
                <a:ext cx="0" cy="442504"/>
              </a:xfrm>
              <a:prstGeom prst="straightConnector1">
                <a:avLst/>
              </a:prstGeom>
              <a:ln w="22225">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AAD1A21-E52E-0458-A1BF-381EFFB17E87}"/>
                      </a:ext>
                    </a:extLst>
                  </p:cNvPr>
                  <p:cNvSpPr/>
                  <p:nvPr/>
                </p:nvSpPr>
                <p:spPr>
                  <a:xfrm>
                    <a:off x="3608184" y="4633689"/>
                    <a:ext cx="692603" cy="5420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00" i="1" smtClean="0">
                                  <a:solidFill>
                                    <a:srgbClr val="FF0000"/>
                                  </a:solidFill>
                                  <a:latin typeface="Cambria Math" panose="02040503050406030204" pitchFamily="18" charset="0"/>
                                  <a:cs typeface="Times New Roman" panose="02020603050405020304" pitchFamily="18" charset="0"/>
                                </a:rPr>
                              </m:ctrlPr>
                            </m:sSubPr>
                            <m:e>
                              <m:acc>
                                <m:accPr>
                                  <m:chr m:val="⃗"/>
                                  <m:ctrlPr>
                                    <a:rPr lang="en-US" sz="1000" i="1" smtClean="0">
                                      <a:solidFill>
                                        <a:srgbClr val="FF0000"/>
                                      </a:solidFill>
                                      <a:latin typeface="Cambria Math" panose="02040503050406030204" pitchFamily="18" charset="0"/>
                                      <a:cs typeface="Times New Roman" panose="02020603050405020304" pitchFamily="18" charset="0"/>
                                    </a:rPr>
                                  </m:ctrlPr>
                                </m:accPr>
                                <m:e>
                                  <m:r>
                                    <a:rPr lang="en-US" sz="1000" b="0" i="1" smtClean="0">
                                      <a:solidFill>
                                        <a:srgbClr val="FF0000"/>
                                      </a:solidFill>
                                      <a:latin typeface="Cambria Math" panose="02040503050406030204" pitchFamily="18" charset="0"/>
                                      <a:cs typeface="Times New Roman" panose="02020603050405020304" pitchFamily="18" charset="0"/>
                                    </a:rPr>
                                    <m:t>𝐹</m:t>
                                  </m:r>
                                </m:e>
                              </m:acc>
                            </m:e>
                            <m:sub>
                              <m:r>
                                <a:rPr lang="en-US" sz="1000" b="0" i="1" smtClean="0">
                                  <a:solidFill>
                                    <a:srgbClr val="FF0000"/>
                                  </a:solidFill>
                                  <a:latin typeface="Cambria Math" panose="02040503050406030204" pitchFamily="18" charset="0"/>
                                  <a:cs typeface="Times New Roman" panose="02020603050405020304" pitchFamily="18" charset="0"/>
                                </a:rPr>
                                <m:t>𝑁𝐿</m:t>
                              </m:r>
                            </m:sub>
                          </m:sSub>
                          <m:r>
                            <a:rPr lang="en-US" sz="1000" b="0" i="1" smtClean="0">
                              <a:solidFill>
                                <a:srgbClr val="FF0000"/>
                              </a:solidFill>
                              <a:latin typeface="Cambria Math" panose="02040503050406030204" pitchFamily="18" charset="0"/>
                              <a:cs typeface="Times New Roman" panose="02020603050405020304" pitchFamily="18" charset="0"/>
                            </a:rPr>
                            <m:t> </m:t>
                          </m:r>
                        </m:oMath>
                      </m:oMathPara>
                    </a14:m>
                    <a:endParaRPr lang="en-US" sz="1000" dirty="0"/>
                  </a:p>
                </p:txBody>
              </p:sp>
            </mc:Choice>
            <mc:Fallback xmlns="">
              <p:sp>
                <p:nvSpPr>
                  <p:cNvPr id="22" name="Rectangle 21">
                    <a:extLst>
                      <a:ext uri="{FF2B5EF4-FFF2-40B4-BE49-F238E27FC236}">
                        <a16:creationId xmlns:a16="http://schemas.microsoft.com/office/drawing/2014/main" id="{EAAD1A21-E52E-0458-A1BF-381EFFB17E87}"/>
                      </a:ext>
                    </a:extLst>
                  </p:cNvPr>
                  <p:cNvSpPr>
                    <a:spLocks noRot="1" noChangeAspect="1" noMove="1" noResize="1" noEditPoints="1" noAdjustHandles="1" noChangeArrowheads="1" noChangeShapeType="1" noTextEdit="1"/>
                  </p:cNvSpPr>
                  <p:nvPr/>
                </p:nvSpPr>
                <p:spPr>
                  <a:xfrm>
                    <a:off x="3608184" y="4633689"/>
                    <a:ext cx="692603" cy="542016"/>
                  </a:xfrm>
                  <a:prstGeom prst="rect">
                    <a:avLst/>
                  </a:prstGeom>
                  <a:blipFill>
                    <a:blip r:embed="rId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DE58AACD-EBB9-D557-59F7-14B642EE36FB}"/>
                      </a:ext>
                    </a:extLst>
                  </p:cNvPr>
                  <p:cNvSpPr/>
                  <p:nvPr/>
                </p:nvSpPr>
                <p:spPr>
                  <a:xfrm>
                    <a:off x="5900673" y="4627773"/>
                    <a:ext cx="708372" cy="5420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00" i="1" smtClean="0">
                                  <a:solidFill>
                                    <a:srgbClr val="00B0F0"/>
                                  </a:solidFill>
                                  <a:latin typeface="Cambria Math" panose="02040503050406030204" pitchFamily="18" charset="0"/>
                                  <a:cs typeface="Times New Roman" panose="02020603050405020304" pitchFamily="18" charset="0"/>
                                </a:rPr>
                              </m:ctrlPr>
                            </m:sSubPr>
                            <m:e>
                              <m:acc>
                                <m:accPr>
                                  <m:chr m:val="⃗"/>
                                  <m:ctrlPr>
                                    <a:rPr lang="en-US" sz="1000" i="1" smtClean="0">
                                      <a:solidFill>
                                        <a:srgbClr val="00B0F0"/>
                                      </a:solidFill>
                                      <a:latin typeface="Cambria Math" panose="02040503050406030204" pitchFamily="18" charset="0"/>
                                      <a:cs typeface="Times New Roman" panose="02020603050405020304" pitchFamily="18" charset="0"/>
                                    </a:rPr>
                                  </m:ctrlPr>
                                </m:accPr>
                                <m:e>
                                  <m:r>
                                    <a:rPr lang="en-US" sz="1000" b="0" i="1" smtClean="0">
                                      <a:solidFill>
                                        <a:srgbClr val="00B0F0"/>
                                      </a:solidFill>
                                      <a:latin typeface="Cambria Math" panose="02040503050406030204" pitchFamily="18" charset="0"/>
                                      <a:cs typeface="Times New Roman" panose="02020603050405020304" pitchFamily="18" charset="0"/>
                                    </a:rPr>
                                    <m:t>𝐹</m:t>
                                  </m:r>
                                </m:e>
                              </m:acc>
                            </m:e>
                            <m:sub>
                              <m:r>
                                <a:rPr lang="en-US" sz="1000" b="0" i="1" smtClean="0">
                                  <a:solidFill>
                                    <a:srgbClr val="00B0F0"/>
                                  </a:solidFill>
                                  <a:latin typeface="Cambria Math" panose="02040503050406030204" pitchFamily="18" charset="0"/>
                                  <a:cs typeface="Times New Roman" panose="02020603050405020304" pitchFamily="18" charset="0"/>
                                </a:rPr>
                                <m:t>𝑁𝑅</m:t>
                              </m:r>
                            </m:sub>
                          </m:sSub>
                          <m:r>
                            <a:rPr lang="en-US" sz="1000" b="0" i="1" smtClean="0">
                              <a:solidFill>
                                <a:srgbClr val="00B0F0"/>
                              </a:solidFill>
                              <a:latin typeface="Cambria Math" panose="02040503050406030204" pitchFamily="18" charset="0"/>
                              <a:cs typeface="Times New Roman" panose="02020603050405020304" pitchFamily="18" charset="0"/>
                            </a:rPr>
                            <m:t> </m:t>
                          </m:r>
                        </m:oMath>
                      </m:oMathPara>
                    </a14:m>
                    <a:endParaRPr lang="en-US" sz="1000" dirty="0"/>
                  </a:p>
                </p:txBody>
              </p:sp>
            </mc:Choice>
            <mc:Fallback xmlns="">
              <p:sp>
                <p:nvSpPr>
                  <p:cNvPr id="23" name="Rectangle 22">
                    <a:extLst>
                      <a:ext uri="{FF2B5EF4-FFF2-40B4-BE49-F238E27FC236}">
                        <a16:creationId xmlns:a16="http://schemas.microsoft.com/office/drawing/2014/main" id="{DE58AACD-EBB9-D557-59F7-14B642EE36FB}"/>
                      </a:ext>
                    </a:extLst>
                  </p:cNvPr>
                  <p:cNvSpPr>
                    <a:spLocks noRot="1" noChangeAspect="1" noMove="1" noResize="1" noEditPoints="1" noAdjustHandles="1" noChangeArrowheads="1" noChangeShapeType="1" noTextEdit="1"/>
                  </p:cNvSpPr>
                  <p:nvPr/>
                </p:nvSpPr>
                <p:spPr>
                  <a:xfrm>
                    <a:off x="5900673" y="4627773"/>
                    <a:ext cx="708372" cy="542016"/>
                  </a:xfrm>
                  <a:prstGeom prst="rect">
                    <a:avLst/>
                  </a:prstGeom>
                  <a:blipFill>
                    <a:blip r:embed="rId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A8D0D2FE-2300-F249-F952-2E40E145DBD8}"/>
                      </a:ext>
                    </a:extLst>
                  </p:cNvPr>
                  <p:cNvSpPr/>
                  <p:nvPr/>
                </p:nvSpPr>
                <p:spPr>
                  <a:xfrm>
                    <a:off x="4422031" y="5340042"/>
                    <a:ext cx="746012" cy="5420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00" i="1" smtClean="0">
                                  <a:solidFill>
                                    <a:srgbClr val="00B050"/>
                                  </a:solidFill>
                                  <a:latin typeface="Cambria Math" panose="02040503050406030204" pitchFamily="18" charset="0"/>
                                  <a:cs typeface="Times New Roman" panose="02020603050405020304" pitchFamily="18" charset="0"/>
                                </a:rPr>
                              </m:ctrlPr>
                            </m:sSubPr>
                            <m:e>
                              <m:acc>
                                <m:accPr>
                                  <m:chr m:val="⃗"/>
                                  <m:ctrlPr>
                                    <a:rPr lang="en-US" sz="1000" i="1" smtClean="0">
                                      <a:solidFill>
                                        <a:srgbClr val="00B050"/>
                                      </a:solidFill>
                                      <a:latin typeface="Cambria Math" panose="02040503050406030204" pitchFamily="18" charset="0"/>
                                      <a:cs typeface="Times New Roman" panose="02020603050405020304" pitchFamily="18" charset="0"/>
                                    </a:rPr>
                                  </m:ctrlPr>
                                </m:accPr>
                                <m:e>
                                  <m:r>
                                    <a:rPr lang="en-US" sz="1000" b="0" i="1" smtClean="0">
                                      <a:solidFill>
                                        <a:srgbClr val="00B050"/>
                                      </a:solidFill>
                                      <a:latin typeface="Cambria Math" panose="02040503050406030204" pitchFamily="18" charset="0"/>
                                      <a:cs typeface="Times New Roman" panose="02020603050405020304" pitchFamily="18" charset="0"/>
                                    </a:rPr>
                                    <m:t>𝐹</m:t>
                                  </m:r>
                                </m:e>
                              </m:acc>
                            </m:e>
                            <m:sub>
                              <m:r>
                                <a:rPr lang="en-US" sz="1000" b="0" i="1" smtClean="0">
                                  <a:solidFill>
                                    <a:srgbClr val="00B050"/>
                                  </a:solidFill>
                                  <a:latin typeface="Cambria Math" panose="02040503050406030204" pitchFamily="18" charset="0"/>
                                  <a:cs typeface="Times New Roman" panose="02020603050405020304" pitchFamily="18" charset="0"/>
                                </a:rPr>
                                <m:t>𝑊𝐵</m:t>
                              </m:r>
                            </m:sub>
                          </m:sSub>
                          <m:r>
                            <a:rPr lang="en-US" sz="1000" b="0" i="1" smtClean="0">
                              <a:solidFill>
                                <a:srgbClr val="00B050"/>
                              </a:solidFill>
                              <a:latin typeface="Cambria Math" panose="02040503050406030204" pitchFamily="18" charset="0"/>
                              <a:cs typeface="Times New Roman" panose="02020603050405020304" pitchFamily="18" charset="0"/>
                            </a:rPr>
                            <m:t> </m:t>
                          </m:r>
                        </m:oMath>
                      </m:oMathPara>
                    </a14:m>
                    <a:endParaRPr lang="en-US" sz="1000" dirty="0"/>
                  </a:p>
                </p:txBody>
              </p:sp>
            </mc:Choice>
            <mc:Fallback xmlns="">
              <p:sp>
                <p:nvSpPr>
                  <p:cNvPr id="24" name="Rectangle 23">
                    <a:extLst>
                      <a:ext uri="{FF2B5EF4-FFF2-40B4-BE49-F238E27FC236}">
                        <a16:creationId xmlns:a16="http://schemas.microsoft.com/office/drawing/2014/main" id="{A8D0D2FE-2300-F249-F952-2E40E145DBD8}"/>
                      </a:ext>
                    </a:extLst>
                  </p:cNvPr>
                  <p:cNvSpPr>
                    <a:spLocks noRot="1" noChangeAspect="1" noMove="1" noResize="1" noEditPoints="1" noAdjustHandles="1" noChangeArrowheads="1" noChangeShapeType="1" noTextEdit="1"/>
                  </p:cNvSpPr>
                  <p:nvPr/>
                </p:nvSpPr>
                <p:spPr>
                  <a:xfrm>
                    <a:off x="4422031" y="5340042"/>
                    <a:ext cx="746012" cy="542016"/>
                  </a:xfrm>
                  <a:prstGeom prst="rect">
                    <a:avLst/>
                  </a:prstGeom>
                  <a:blipFill>
                    <a:blip r:embed="rId10"/>
                    <a:stretch>
                      <a:fillRect b="-4545"/>
                    </a:stretch>
                  </a:blipFill>
                </p:spPr>
                <p:txBody>
                  <a:bodyPr/>
                  <a:lstStyle/>
                  <a:p>
                    <a:r>
                      <a:rPr lang="en-US">
                        <a:noFill/>
                      </a:rPr>
                      <a:t> </a:t>
                    </a:r>
                  </a:p>
                </p:txBody>
              </p:sp>
            </mc:Fallback>
          </mc:AlternateContent>
          <p:sp>
            <p:nvSpPr>
              <p:cNvPr id="25" name="Rectangle 24">
                <a:extLst>
                  <a:ext uri="{FF2B5EF4-FFF2-40B4-BE49-F238E27FC236}">
                    <a16:creationId xmlns:a16="http://schemas.microsoft.com/office/drawing/2014/main" id="{1D9970A5-59BA-C481-386D-E1850E325FFD}"/>
                  </a:ext>
                </a:extLst>
              </p:cNvPr>
              <p:cNvSpPr/>
              <p:nvPr/>
            </p:nvSpPr>
            <p:spPr>
              <a:xfrm>
                <a:off x="1613646" y="4645176"/>
                <a:ext cx="9266557" cy="1732476"/>
              </a:xfrm>
              <a:prstGeom prst="rect">
                <a:avLst/>
              </a:prstGeom>
              <a:no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Left Brace 12">
              <a:extLst>
                <a:ext uri="{FF2B5EF4-FFF2-40B4-BE49-F238E27FC236}">
                  <a16:creationId xmlns:a16="http://schemas.microsoft.com/office/drawing/2014/main" id="{2B49FC66-91CD-D730-3F5A-03E21EAEECF8}"/>
                </a:ext>
              </a:extLst>
            </p:cNvPr>
            <p:cNvSpPr/>
            <p:nvPr/>
          </p:nvSpPr>
          <p:spPr>
            <a:xfrm rot="5400000">
              <a:off x="4909953" y="3834870"/>
              <a:ext cx="170991" cy="1785871"/>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B600FC38-F8D3-35C5-3BA2-7032670040A3}"/>
                    </a:ext>
                  </a:extLst>
                </p:cNvPr>
                <p:cNvSpPr/>
                <p:nvPr/>
              </p:nvSpPr>
              <p:spPr>
                <a:xfrm>
                  <a:off x="4828400" y="4334625"/>
                  <a:ext cx="452308" cy="5038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00" b="0" i="1" smtClean="0">
                            <a:solidFill>
                              <a:srgbClr val="7030A0"/>
                            </a:solidFill>
                            <a:latin typeface="Cambria Math" panose="02040503050406030204" pitchFamily="18" charset="0"/>
                          </a:rPr>
                          <m:t>𝐿</m:t>
                        </m:r>
                      </m:oMath>
                    </m:oMathPara>
                  </a14:m>
                  <a:endParaRPr lang="en-US" sz="1000" dirty="0">
                    <a:solidFill>
                      <a:srgbClr val="7030A0"/>
                    </a:solidFill>
                  </a:endParaRPr>
                </a:p>
              </p:txBody>
            </p:sp>
          </mc:Choice>
          <mc:Fallback xmlns="">
            <p:sp>
              <p:nvSpPr>
                <p:cNvPr id="17" name="Rectangle 16">
                  <a:extLst>
                    <a:ext uri="{FF2B5EF4-FFF2-40B4-BE49-F238E27FC236}">
                      <a16:creationId xmlns:a16="http://schemas.microsoft.com/office/drawing/2014/main" id="{B600FC38-F8D3-35C5-3BA2-7032670040A3}"/>
                    </a:ext>
                  </a:extLst>
                </p:cNvPr>
                <p:cNvSpPr>
                  <a:spLocks noRot="1" noChangeAspect="1" noMove="1" noResize="1" noEditPoints="1" noAdjustHandles="1" noChangeArrowheads="1" noChangeShapeType="1" noTextEdit="1"/>
                </p:cNvSpPr>
                <p:nvPr/>
              </p:nvSpPr>
              <p:spPr>
                <a:xfrm>
                  <a:off x="4828400" y="4334625"/>
                  <a:ext cx="452308" cy="503833"/>
                </a:xfrm>
                <a:prstGeom prst="rect">
                  <a:avLst/>
                </a:prstGeom>
                <a:blipFill>
                  <a:blip r:embed="rId11"/>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185542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0FEADA2-9F17-E44B-AFA8-69E7886446FD}"/>
                  </a:ext>
                </a:extLst>
              </p:cNvPr>
              <p:cNvSpPr/>
              <p:nvPr/>
            </p:nvSpPr>
            <p:spPr>
              <a:xfrm>
                <a:off x="642816" y="1821170"/>
                <a:ext cx="7287926" cy="3814186"/>
              </a:xfrm>
              <a:prstGeom prst="rect">
                <a:avLst/>
              </a:prstGeom>
            </p:spPr>
            <p:txBody>
              <a:bodyPr wrap="square">
                <a:spAutoFit/>
              </a:bodyPr>
              <a:lstStyle/>
              <a:p>
                <a:pPr algn="just"/>
                <a:r>
                  <a:rPr lang="en-US" sz="2400" dirty="0">
                    <a:latin typeface="Times New Roman"/>
                    <a:cs typeface="Times New Roman"/>
                  </a:rPr>
                  <a:t>A </a:t>
                </a:r>
                <a14:m>
                  <m:oMath xmlns:m="http://schemas.openxmlformats.org/officeDocument/2006/math">
                    <m:r>
                      <a:rPr lang="en-US" sz="2400" b="0" i="1" smtClean="0">
                        <a:latin typeface="Cambria Math" panose="02040503050406030204" pitchFamily="18" charset="0"/>
                        <a:cs typeface="Times New Roman"/>
                      </a:rPr>
                      <m:t>𝐿</m:t>
                    </m:r>
                    <m:r>
                      <a:rPr lang="en-US" sz="2400" b="0" i="1" smtClean="0">
                        <a:latin typeface="Cambria Math" panose="02040503050406030204" pitchFamily="18" charset="0"/>
                        <a:cs typeface="Times New Roman"/>
                      </a:rPr>
                      <m:t>=5.0</m:t>
                    </m:r>
                    <m:r>
                      <a:rPr lang="en-US" sz="2400" b="0" i="1" smtClean="0">
                        <a:latin typeface="Cambria Math" panose="02040503050406030204" pitchFamily="18" charset="0"/>
                        <a:cs typeface="Times New Roman"/>
                      </a:rPr>
                      <m:t>𝑚</m:t>
                    </m:r>
                  </m:oMath>
                </a14:m>
                <a:r>
                  <a:rPr lang="en-US" sz="2400" dirty="0">
                    <a:latin typeface="Times New Roman"/>
                    <a:cs typeface="Times New Roman"/>
                  </a:rPr>
                  <a:t> long ladder with mass </a:t>
                </a:r>
                <a14:m>
                  <m:oMath xmlns:m="http://schemas.openxmlformats.org/officeDocument/2006/math">
                    <m:sSub>
                      <m:sSubPr>
                        <m:ctrlPr>
                          <a:rPr lang="en-US" sz="2400" i="1" smtClean="0">
                            <a:latin typeface="Cambria Math" panose="02040503050406030204" pitchFamily="18" charset="0"/>
                            <a:cs typeface="Times New Roman"/>
                          </a:rPr>
                        </m:ctrlPr>
                      </m:sSubPr>
                      <m:e>
                        <m:r>
                          <a:rPr lang="en-US" sz="2400" b="0" i="1" smtClean="0">
                            <a:latin typeface="Cambria Math" panose="02040503050406030204" pitchFamily="18" charset="0"/>
                            <a:cs typeface="Times New Roman"/>
                          </a:rPr>
                          <m:t>𝑚</m:t>
                        </m:r>
                      </m:e>
                      <m:sub>
                        <m:r>
                          <a:rPr lang="en-US" sz="2400" b="0" i="1" smtClean="0">
                            <a:latin typeface="Cambria Math" panose="02040503050406030204" pitchFamily="18" charset="0"/>
                            <a:cs typeface="Times New Roman"/>
                          </a:rPr>
                          <m:t>𝐿</m:t>
                        </m:r>
                      </m:sub>
                    </m:sSub>
                    <m:r>
                      <a:rPr lang="en-US" sz="2400" b="0" i="1" smtClean="0">
                        <a:latin typeface="Cambria Math" panose="02040503050406030204" pitchFamily="18" charset="0"/>
                        <a:cs typeface="Times New Roman"/>
                      </a:rPr>
                      <m:t>=100</m:t>
                    </m:r>
                    <m:r>
                      <a:rPr lang="en-US" sz="2400" b="0" i="1" smtClean="0">
                        <a:latin typeface="Cambria Math" panose="02040503050406030204" pitchFamily="18" charset="0"/>
                        <a:cs typeface="Times New Roman"/>
                      </a:rPr>
                      <m:t>𝑘𝑔</m:t>
                    </m:r>
                  </m:oMath>
                </a14:m>
                <a:r>
                  <a:rPr lang="en-US" sz="2400" dirty="0">
                    <a:latin typeface="Times New Roman"/>
                    <a:cs typeface="Times New Roman"/>
                  </a:rPr>
                  <a:t> is laid against a low friction wall at an angle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a:rPr>
                      <m:t>𝜙</m:t>
                    </m:r>
                  </m:oMath>
                </a14:m>
                <a:r>
                  <a:rPr lang="en-US" sz="2400" dirty="0">
                    <a:latin typeface="Times New Roman"/>
                    <a:cs typeface="Times New Roman"/>
                  </a:rPr>
                  <a:t> measured with respect to the floor as shown on the right. </a:t>
                </a:r>
              </a:p>
              <a:p>
                <a:pPr algn="just"/>
                <a:endParaRPr lang="en-US" sz="2400" dirty="0">
                  <a:latin typeface="Times New Roman"/>
                  <a:cs typeface="Times New Roman"/>
                </a:endParaRPr>
              </a:p>
              <a:p>
                <a:pPr algn="just"/>
                <a:r>
                  <a:rPr lang="en-US" sz="2400" dirty="0">
                    <a:latin typeface="Times New Roman"/>
                    <a:cs typeface="Times New Roman"/>
                  </a:rPr>
                  <a:t>Suppose that the coefficient of friction between the floor and ladder is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a:rPr>
                      <m:t>𝜇</m:t>
                    </m:r>
                    <m:r>
                      <a:rPr lang="en-US" sz="2400" b="0" i="1" smtClean="0">
                        <a:latin typeface="Cambria Math" panose="02040503050406030204" pitchFamily="18" charset="0"/>
                        <a:ea typeface="Cambria Math" panose="02040503050406030204" pitchFamily="18" charset="0"/>
                        <a:cs typeface="Times New Roman"/>
                      </a:rPr>
                      <m:t>=0.09</m:t>
                    </m:r>
                  </m:oMath>
                </a14:m>
                <a:r>
                  <a:rPr lang="en-US" sz="2400" dirty="0">
                    <a:latin typeface="Times New Roman"/>
                    <a:cs typeface="Times New Roman"/>
                  </a:rPr>
                  <a:t> and that a painter of mass </a:t>
                </a:r>
                <a14:m>
                  <m:oMath xmlns:m="http://schemas.openxmlformats.org/officeDocument/2006/math">
                    <m:sSub>
                      <m:sSubPr>
                        <m:ctrlPr>
                          <a:rPr lang="en-US" sz="2400" i="1" smtClean="0">
                            <a:latin typeface="Cambria Math" panose="02040503050406030204" pitchFamily="18" charset="0"/>
                            <a:cs typeface="Times New Roman"/>
                          </a:rPr>
                        </m:ctrlPr>
                      </m:sSubPr>
                      <m:e>
                        <m:r>
                          <a:rPr lang="en-US" sz="2400" b="0" i="1" smtClean="0">
                            <a:latin typeface="Cambria Math" panose="02040503050406030204" pitchFamily="18" charset="0"/>
                            <a:cs typeface="Times New Roman"/>
                          </a:rPr>
                          <m:t>𝑚</m:t>
                        </m:r>
                      </m:e>
                      <m:sub>
                        <m:r>
                          <a:rPr lang="en-US" sz="2400" b="0" i="1" smtClean="0">
                            <a:latin typeface="Cambria Math" panose="02040503050406030204" pitchFamily="18" charset="0"/>
                            <a:cs typeface="Times New Roman"/>
                          </a:rPr>
                          <m:t>𝑝</m:t>
                        </m:r>
                      </m:sub>
                    </m:sSub>
                    <m:r>
                      <a:rPr lang="en-US" sz="2400" b="0" i="1" smtClean="0">
                        <a:latin typeface="Cambria Math" panose="02040503050406030204" pitchFamily="18" charset="0"/>
                        <a:cs typeface="Times New Roman"/>
                      </a:rPr>
                      <m:t>=60</m:t>
                    </m:r>
                    <m:r>
                      <a:rPr lang="en-US" sz="2400" b="0" i="1" smtClean="0">
                        <a:latin typeface="Cambria Math" panose="02040503050406030204" pitchFamily="18" charset="0"/>
                        <a:cs typeface="Times New Roman"/>
                      </a:rPr>
                      <m:t>𝑘𝑔</m:t>
                    </m:r>
                  </m:oMath>
                </a14:m>
                <a:r>
                  <a:rPr lang="en-US" sz="2400" dirty="0">
                    <a:latin typeface="Times New Roman"/>
                    <a:cs typeface="Times New Roman"/>
                  </a:rPr>
                  <a:t> has climbed up the ladder and has made it to a point </a:t>
                </a:r>
                <a14:m>
                  <m:oMath xmlns:m="http://schemas.openxmlformats.org/officeDocument/2006/math">
                    <m:r>
                      <a:rPr lang="en-US" sz="2400" b="0" i="1" dirty="0" smtClean="0">
                        <a:latin typeface="Cambria Math" panose="02040503050406030204" pitchFamily="18" charset="0"/>
                        <a:cs typeface="Times New Roman"/>
                      </a:rPr>
                      <m:t>70%</m:t>
                    </m:r>
                  </m:oMath>
                </a14:m>
                <a:r>
                  <a:rPr lang="en-US" sz="2400" dirty="0">
                    <a:latin typeface="Times New Roman"/>
                    <a:cs typeface="Times New Roman"/>
                  </a:rPr>
                  <a:t> of the length of the ladder when the ladder begins to slip.  At what angle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a:rPr>
                      <m:t>𝜙</m:t>
                    </m:r>
                  </m:oMath>
                </a14:m>
                <a:r>
                  <a:rPr lang="en-US" sz="2400" dirty="0">
                    <a:latin typeface="Times New Roman"/>
                    <a:cs typeface="Times New Roman"/>
                  </a:rPr>
                  <a:t> was the ladder placed against the wall?</a:t>
                </a:r>
              </a:p>
            </p:txBody>
          </p:sp>
        </mc:Choice>
        <mc:Fallback xmlns="">
          <p:sp>
            <p:nvSpPr>
              <p:cNvPr id="4" name="Rectangle 3">
                <a:extLst>
                  <a:ext uri="{FF2B5EF4-FFF2-40B4-BE49-F238E27FC236}">
                    <a16:creationId xmlns:a16="http://schemas.microsoft.com/office/drawing/2014/main" id="{30FEADA2-9F17-E44B-AFA8-69E7886446FD}"/>
                  </a:ext>
                </a:extLst>
              </p:cNvPr>
              <p:cNvSpPr>
                <a:spLocks noRot="1" noChangeAspect="1" noMove="1" noResize="1" noEditPoints="1" noAdjustHandles="1" noChangeArrowheads="1" noChangeShapeType="1" noTextEdit="1"/>
              </p:cNvSpPr>
              <p:nvPr/>
            </p:nvSpPr>
            <p:spPr>
              <a:xfrm>
                <a:off x="642816" y="1821170"/>
                <a:ext cx="7287926" cy="3814186"/>
              </a:xfrm>
              <a:prstGeom prst="rect">
                <a:avLst/>
              </a:prstGeom>
              <a:blipFill>
                <a:blip r:embed="rId2"/>
                <a:stretch>
                  <a:fillRect l="-1217" t="-1329" r="-1391" b="-299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EAAACAD4-C640-4D41-A6D5-F26EC45F5499}"/>
              </a:ext>
            </a:extLst>
          </p:cNvPr>
          <p:cNvSpPr txBox="1"/>
          <p:nvPr/>
        </p:nvSpPr>
        <p:spPr>
          <a:xfrm>
            <a:off x="264311" y="1106911"/>
            <a:ext cx="370242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Example 2:</a:t>
            </a:r>
          </a:p>
        </p:txBody>
      </p:sp>
      <p:sp>
        <p:nvSpPr>
          <p:cNvPr id="7" name="TextBox 6">
            <a:extLst>
              <a:ext uri="{FF2B5EF4-FFF2-40B4-BE49-F238E27FC236}">
                <a16:creationId xmlns:a16="http://schemas.microsoft.com/office/drawing/2014/main" id="{06C40BEA-D89F-CB4C-B319-86E5A035930B}"/>
              </a:ext>
            </a:extLst>
          </p:cNvPr>
          <p:cNvSpPr txBox="1"/>
          <p:nvPr/>
        </p:nvSpPr>
        <p:spPr>
          <a:xfrm>
            <a:off x="93489" y="155947"/>
            <a:ext cx="5172635"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Rotational and Translational Statics</a:t>
            </a:r>
          </a:p>
        </p:txBody>
      </p:sp>
      <p:grpSp>
        <p:nvGrpSpPr>
          <p:cNvPr id="8" name="Group 7">
            <a:extLst>
              <a:ext uri="{FF2B5EF4-FFF2-40B4-BE49-F238E27FC236}">
                <a16:creationId xmlns:a16="http://schemas.microsoft.com/office/drawing/2014/main" id="{2CD112B5-92DE-4681-DE9D-2CA08E09C1F2}"/>
              </a:ext>
            </a:extLst>
          </p:cNvPr>
          <p:cNvGrpSpPr/>
          <p:nvPr/>
        </p:nvGrpSpPr>
        <p:grpSpPr>
          <a:xfrm>
            <a:off x="8752114" y="1337744"/>
            <a:ext cx="2797070" cy="4781038"/>
            <a:chOff x="8752114" y="1337744"/>
            <a:chExt cx="2797070" cy="4781038"/>
          </a:xfrm>
        </p:grpSpPr>
        <p:pic>
          <p:nvPicPr>
            <p:cNvPr id="1028" name="Picture 4" descr="The Physics Classroom Website">
              <a:extLst>
                <a:ext uri="{FF2B5EF4-FFF2-40B4-BE49-F238E27FC236}">
                  <a16:creationId xmlns:a16="http://schemas.microsoft.com/office/drawing/2014/main" id="{D2F5F184-A129-911C-B46E-090196213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2114" y="1337744"/>
              <a:ext cx="2797070" cy="47810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8FA50FB-CE2F-D17B-AE5E-C6DE349C9D8D}"/>
                </a:ext>
              </a:extLst>
            </p:cNvPr>
            <p:cNvSpPr txBox="1"/>
            <p:nvPr/>
          </p:nvSpPr>
          <p:spPr>
            <a:xfrm>
              <a:off x="8953639" y="5934116"/>
              <a:ext cx="2394020" cy="184666"/>
            </a:xfrm>
            <a:prstGeom prst="rect">
              <a:avLst/>
            </a:prstGeom>
            <a:noFill/>
          </p:spPr>
          <p:txBody>
            <a:bodyPr wrap="square">
              <a:spAutoFit/>
            </a:bodyPr>
            <a:lstStyle/>
            <a:p>
              <a:r>
                <a:rPr lang="en-US" sz="600" dirty="0">
                  <a:latin typeface="Times New Roman" panose="02020603050405020304" pitchFamily="18" charset="0"/>
                  <a:cs typeface="Times New Roman" panose="02020603050405020304" pitchFamily="18" charset="0"/>
                </a:rPr>
                <a:t>https://</a:t>
              </a:r>
              <a:r>
                <a:rPr lang="en-US" sz="600" dirty="0" err="1">
                  <a:latin typeface="Times New Roman" panose="02020603050405020304" pitchFamily="18" charset="0"/>
                  <a:cs typeface="Times New Roman" panose="02020603050405020304" pitchFamily="18" charset="0"/>
                </a:rPr>
                <a:t>www.physicsclassroom.com</a:t>
              </a:r>
              <a:r>
                <a:rPr lang="en-US" sz="600" dirty="0">
                  <a:latin typeface="Times New Roman" panose="02020603050405020304" pitchFamily="18" charset="0"/>
                  <a:cs typeface="Times New Roman" panose="02020603050405020304" pitchFamily="18" charset="0"/>
                </a:rPr>
                <a:t>/</a:t>
              </a:r>
              <a:r>
                <a:rPr lang="en-US" sz="600" dirty="0" err="1">
                  <a:latin typeface="Times New Roman" panose="02020603050405020304" pitchFamily="18" charset="0"/>
                  <a:cs typeface="Times New Roman" panose="02020603050405020304" pitchFamily="18" charset="0"/>
                </a:rPr>
                <a:t>calcpad</a:t>
              </a:r>
              <a:r>
                <a:rPr lang="en-US" sz="600" dirty="0">
                  <a:latin typeface="Times New Roman" panose="02020603050405020304" pitchFamily="18" charset="0"/>
                  <a:cs typeface="Times New Roman" panose="02020603050405020304" pitchFamily="18" charset="0"/>
                </a:rPr>
                <a:t>/launch/CPRT14</a:t>
              </a:r>
            </a:p>
          </p:txBody>
        </p:sp>
      </p:grpSp>
    </p:spTree>
    <p:extLst>
      <p:ext uri="{BB962C8B-B14F-4D97-AF65-F5344CB8AC3E}">
        <p14:creationId xmlns:p14="http://schemas.microsoft.com/office/powerpoint/2010/main" val="2553259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A527E35D-5246-1643-A435-BF63077266C9}"/>
                  </a:ext>
                </a:extLst>
              </p:cNvPr>
              <p:cNvSpPr/>
              <p:nvPr/>
            </p:nvSpPr>
            <p:spPr>
              <a:xfrm>
                <a:off x="397469" y="1449510"/>
                <a:ext cx="10997162" cy="3163110"/>
              </a:xfrm>
              <a:prstGeom prst="rect">
                <a:avLst/>
              </a:prstGeom>
            </p:spPr>
            <p:txBody>
              <a:bodyPr wrap="square">
                <a:spAutoFit/>
              </a:bodyPr>
              <a:lstStyle/>
              <a:p>
                <a:r>
                  <a:rPr lang="en-US" dirty="0">
                    <a:latin typeface="Times New Roman"/>
                    <a:cs typeface="Times New Roman"/>
                  </a:rPr>
                  <a:t>The Union College Physics Department has decided to hang a sign outside of the department office so that all passers by can read how much fun physics can be.  Suppose that the sign (with a mass </a:t>
                </a:r>
                <a14:m>
                  <m:oMath xmlns:m="http://schemas.openxmlformats.org/officeDocument/2006/math">
                    <m:sSub>
                      <m:sSubPr>
                        <m:ctrlPr>
                          <a:rPr lang="en-US" i="1" smtClean="0">
                            <a:latin typeface="Cambria Math" panose="02040503050406030204" pitchFamily="18" charset="0"/>
                            <a:cs typeface="Times New Roman"/>
                          </a:rPr>
                        </m:ctrlPr>
                      </m:sSubPr>
                      <m:e>
                        <m:r>
                          <a:rPr lang="en-US" b="0" i="1" smtClean="0">
                            <a:latin typeface="Cambria Math" panose="02040503050406030204" pitchFamily="18" charset="0"/>
                            <a:cs typeface="Times New Roman"/>
                          </a:rPr>
                          <m:t>𝑚</m:t>
                        </m:r>
                      </m:e>
                      <m:sub>
                        <m:r>
                          <a:rPr lang="en-US" b="0" i="1" smtClean="0">
                            <a:latin typeface="Cambria Math" panose="02040503050406030204" pitchFamily="18" charset="0"/>
                            <a:cs typeface="Times New Roman"/>
                          </a:rPr>
                          <m:t>𝑠</m:t>
                        </m:r>
                      </m:sub>
                    </m:sSub>
                    <m:r>
                      <a:rPr lang="en-US" b="0" i="1" smtClean="0">
                        <a:latin typeface="Cambria Math" panose="02040503050406030204" pitchFamily="18" charset="0"/>
                        <a:cs typeface="Times New Roman"/>
                      </a:rPr>
                      <m:t>=220</m:t>
                    </m:r>
                    <m:r>
                      <a:rPr lang="en-US" b="0" i="1" smtClean="0">
                        <a:latin typeface="Cambria Math" panose="02040503050406030204" pitchFamily="18" charset="0"/>
                        <a:cs typeface="Times New Roman"/>
                      </a:rPr>
                      <m:t>𝑘𝑔</m:t>
                    </m:r>
                  </m:oMath>
                </a14:m>
                <a:r>
                  <a:rPr lang="en-US" dirty="0">
                    <a:latin typeface="Times New Roman"/>
                    <a:cs typeface="Times New Roman"/>
                  </a:rPr>
                  <a:t>) is suspended by a massless wire from a uniform boom (</a:t>
                </a:r>
                <a14:m>
                  <m:oMath xmlns:m="http://schemas.openxmlformats.org/officeDocument/2006/math">
                    <m:sSub>
                      <m:sSubPr>
                        <m:ctrlPr>
                          <a:rPr lang="en-US" i="1" smtClean="0">
                            <a:latin typeface="Cambria Math" panose="02040503050406030204" pitchFamily="18" charset="0"/>
                            <a:cs typeface="Times New Roman"/>
                          </a:rPr>
                        </m:ctrlPr>
                      </m:sSubPr>
                      <m:e>
                        <m:r>
                          <a:rPr lang="en-US" b="0" i="1" smtClean="0">
                            <a:latin typeface="Cambria Math" panose="02040503050406030204" pitchFamily="18" charset="0"/>
                            <a:cs typeface="Times New Roman"/>
                          </a:rPr>
                          <m:t>𝑚</m:t>
                        </m:r>
                      </m:e>
                      <m:sub>
                        <m:r>
                          <a:rPr lang="en-US" b="0" i="1" smtClean="0">
                            <a:latin typeface="Cambria Math" panose="02040503050406030204" pitchFamily="18" charset="0"/>
                            <a:cs typeface="Times New Roman"/>
                          </a:rPr>
                          <m:t>𝑏</m:t>
                        </m:r>
                      </m:sub>
                    </m:sSub>
                    <m:r>
                      <a:rPr lang="en-US" b="0" i="1" smtClean="0">
                        <a:latin typeface="Cambria Math" panose="02040503050406030204" pitchFamily="18" charset="0"/>
                        <a:cs typeface="Times New Roman"/>
                      </a:rPr>
                      <m:t>=110</m:t>
                    </m:r>
                    <m:r>
                      <a:rPr lang="en-US" b="0" i="1" smtClean="0">
                        <a:latin typeface="Cambria Math" panose="02040503050406030204" pitchFamily="18" charset="0"/>
                        <a:cs typeface="Times New Roman"/>
                      </a:rPr>
                      <m:t>𝑘𝑔</m:t>
                    </m:r>
                  </m:oMath>
                </a14:m>
                <a:r>
                  <a:rPr lang="en-US" dirty="0">
                    <a:latin typeface="Times New Roman"/>
                    <a:cs typeface="Times New Roman"/>
                  </a:rPr>
                  <a:t>) and that the boom makes an angle of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a:rPr>
                      <m:t>𝜃</m:t>
                    </m:r>
                    <m:r>
                      <a:rPr lang="en-US" b="0" i="1" smtClean="0">
                        <a:latin typeface="Cambria Math" panose="02040503050406030204" pitchFamily="18" charset="0"/>
                        <a:ea typeface="Cambria Math" panose="02040503050406030204" pitchFamily="18" charset="0"/>
                        <a:cs typeface="Times New Roman"/>
                      </a:rPr>
                      <m:t>=</m:t>
                    </m:r>
                    <m:sSup>
                      <m:sSupPr>
                        <m:ctrlPr>
                          <a:rPr lang="en-US" b="0" i="1" smtClean="0">
                            <a:latin typeface="Cambria Math" panose="02040503050406030204" pitchFamily="18" charset="0"/>
                            <a:ea typeface="Cambria Math" panose="02040503050406030204" pitchFamily="18" charset="0"/>
                            <a:cs typeface="Times New Roman"/>
                          </a:rPr>
                        </m:ctrlPr>
                      </m:sSupPr>
                      <m:e>
                        <m:r>
                          <a:rPr lang="en-US" b="0" i="1" smtClean="0">
                            <a:latin typeface="Cambria Math" panose="02040503050406030204" pitchFamily="18" charset="0"/>
                            <a:ea typeface="Cambria Math" panose="02040503050406030204" pitchFamily="18" charset="0"/>
                            <a:cs typeface="Times New Roman"/>
                          </a:rPr>
                          <m:t>30</m:t>
                        </m:r>
                      </m:e>
                      <m:sup>
                        <m:r>
                          <a:rPr lang="en-US" b="0" i="1" smtClean="0">
                            <a:latin typeface="Cambria Math" panose="02040503050406030204" pitchFamily="18" charset="0"/>
                            <a:ea typeface="Cambria Math" panose="02040503050406030204" pitchFamily="18" charset="0"/>
                            <a:cs typeface="Times New Roman"/>
                          </a:rPr>
                          <m:t>0</m:t>
                        </m:r>
                      </m:sup>
                    </m:sSup>
                  </m:oMath>
                </a14:m>
                <a:r>
                  <a:rPr lang="en-US" dirty="0">
                    <a:latin typeface="Times New Roman"/>
                    <a:cs typeface="Times New Roman"/>
                  </a:rPr>
                  <a:t> measured with respect to the vertical, as shown below.  The boom is attached to the wall by a light horizontal support wire located </a:t>
                </a:r>
                <a14:m>
                  <m:oMath xmlns:m="http://schemas.openxmlformats.org/officeDocument/2006/math">
                    <m:f>
                      <m:fPr>
                        <m:ctrlPr>
                          <a:rPr lang="en-US" i="1" smtClean="0">
                            <a:latin typeface="Cambria Math" panose="02040503050406030204" pitchFamily="18" charset="0"/>
                            <a:cs typeface="Times New Roman"/>
                          </a:rPr>
                        </m:ctrlPr>
                      </m:fPr>
                      <m:num>
                        <m:r>
                          <a:rPr lang="en-US" b="0" i="1" smtClean="0">
                            <a:latin typeface="Cambria Math" panose="02040503050406030204" pitchFamily="18" charset="0"/>
                            <a:cs typeface="Times New Roman"/>
                          </a:rPr>
                          <m:t>2</m:t>
                        </m:r>
                      </m:num>
                      <m:den>
                        <m:r>
                          <a:rPr lang="en-US" b="0" i="1" smtClean="0">
                            <a:latin typeface="Cambria Math" panose="02040503050406030204" pitchFamily="18" charset="0"/>
                            <a:cs typeface="Times New Roman"/>
                          </a:rPr>
                          <m:t>3</m:t>
                        </m:r>
                      </m:den>
                    </m:f>
                  </m:oMath>
                </a14:m>
                <a:r>
                  <a:rPr lang="en-US" dirty="0">
                    <a:latin typeface="Times New Roman"/>
                    <a:cs typeface="Times New Roman"/>
                  </a:rPr>
                  <a:t> of the way from the wall to the end of the boom. </a:t>
                </a:r>
              </a:p>
              <a:p>
                <a:endParaRPr lang="en-US" dirty="0">
                  <a:latin typeface="Times New Roman"/>
                  <a:cs typeface="Times New Roman"/>
                </a:endParaRPr>
              </a:p>
              <a:p>
                <a:pPr marL="342900" indent="-342900">
                  <a:buFont typeface="Arial" panose="020B0604020202020204" pitchFamily="34" charset="0"/>
                  <a:buChar char="•"/>
                </a:pPr>
                <a:r>
                  <a:rPr lang="en-US" dirty="0">
                    <a:latin typeface="Times New Roman"/>
                    <a:cs typeface="Times New Roman"/>
                  </a:rPr>
                  <a:t>What is the magnitude and direction of the reaction force of the wall on the boom?</a:t>
                </a:r>
              </a:p>
              <a:p>
                <a:pPr marL="342900" indent="-342900">
                  <a:buFont typeface="Arial" panose="020B0604020202020204" pitchFamily="34" charset="0"/>
                  <a:buChar char="•"/>
                </a:pPr>
                <a:endParaRPr lang="en-US" dirty="0">
                  <a:latin typeface="Times New Roman"/>
                  <a:cs typeface="Times New Roman"/>
                </a:endParaRPr>
              </a:p>
              <a:p>
                <a:pPr marL="342900" indent="-342900">
                  <a:buFont typeface="Arial" panose="020B0604020202020204" pitchFamily="34" charset="0"/>
                  <a:buChar char="•"/>
                </a:pPr>
                <a:r>
                  <a:rPr lang="en-US" dirty="0">
                    <a:latin typeface="Times New Roman"/>
                    <a:cs typeface="Times New Roman"/>
                  </a:rPr>
                  <a:t>What is the tension force in the horizontal wire? </a:t>
                </a:r>
              </a:p>
              <a:p>
                <a:pPr marL="342900" indent="-342900">
                  <a:buAutoNum type="alphaLcPeriod"/>
                </a:pPr>
                <a:endParaRPr lang="en-US" dirty="0">
                  <a:latin typeface="Times New Roman"/>
                  <a:cs typeface="Times New Roman"/>
                </a:endParaRPr>
              </a:p>
              <a:p>
                <a:endParaRPr lang="en-US" baseline="30000" dirty="0"/>
              </a:p>
            </p:txBody>
          </p:sp>
        </mc:Choice>
        <mc:Fallback xmlns="">
          <p:sp>
            <p:nvSpPr>
              <p:cNvPr id="2" name="Rectangle 1">
                <a:extLst>
                  <a:ext uri="{FF2B5EF4-FFF2-40B4-BE49-F238E27FC236}">
                    <a16:creationId xmlns:a16="http://schemas.microsoft.com/office/drawing/2014/main" id="{A527E35D-5246-1643-A435-BF63077266C9}"/>
                  </a:ext>
                </a:extLst>
              </p:cNvPr>
              <p:cNvSpPr>
                <a:spLocks noRot="1" noChangeAspect="1" noMove="1" noResize="1" noEditPoints="1" noAdjustHandles="1" noChangeArrowheads="1" noChangeShapeType="1" noTextEdit="1"/>
              </p:cNvSpPr>
              <p:nvPr/>
            </p:nvSpPr>
            <p:spPr>
              <a:xfrm>
                <a:off x="397469" y="1449510"/>
                <a:ext cx="10997162" cy="3163110"/>
              </a:xfrm>
              <a:prstGeom prst="rect">
                <a:avLst/>
              </a:prstGeom>
              <a:blipFill>
                <a:blip r:embed="rId2"/>
                <a:stretch>
                  <a:fillRect l="-461" t="-1200" r="-346"/>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93060AE9-F84D-9443-BCE0-F7D83984FC7C}"/>
              </a:ext>
            </a:extLst>
          </p:cNvPr>
          <p:cNvGrpSpPr/>
          <p:nvPr/>
        </p:nvGrpSpPr>
        <p:grpSpPr>
          <a:xfrm>
            <a:off x="7597476" y="3711698"/>
            <a:ext cx="3994959" cy="2721170"/>
            <a:chOff x="7747000" y="3387530"/>
            <a:chExt cx="3994959" cy="2721170"/>
          </a:xfrm>
        </p:grpSpPr>
        <p:grpSp>
          <p:nvGrpSpPr>
            <p:cNvPr id="4" name="Group 3">
              <a:extLst>
                <a:ext uri="{FF2B5EF4-FFF2-40B4-BE49-F238E27FC236}">
                  <a16:creationId xmlns:a16="http://schemas.microsoft.com/office/drawing/2014/main" id="{C311CB86-367E-884A-8143-92EA4536E3E4}"/>
                </a:ext>
              </a:extLst>
            </p:cNvPr>
            <p:cNvGrpSpPr/>
            <p:nvPr/>
          </p:nvGrpSpPr>
          <p:grpSpPr>
            <a:xfrm>
              <a:off x="7747000" y="3387530"/>
              <a:ext cx="3994959" cy="2721170"/>
              <a:chOff x="8090453" y="3362129"/>
              <a:chExt cx="3321306" cy="2116667"/>
            </a:xfrm>
          </p:grpSpPr>
          <p:grpSp>
            <p:nvGrpSpPr>
              <p:cNvPr id="6" name="Group 5">
                <a:extLst>
                  <a:ext uri="{FF2B5EF4-FFF2-40B4-BE49-F238E27FC236}">
                    <a16:creationId xmlns:a16="http://schemas.microsoft.com/office/drawing/2014/main" id="{4E14FFB6-2B8C-B044-8529-EB2FB4BC1543}"/>
                  </a:ext>
                </a:extLst>
              </p:cNvPr>
              <p:cNvGrpSpPr/>
              <p:nvPr/>
            </p:nvGrpSpPr>
            <p:grpSpPr>
              <a:xfrm>
                <a:off x="8090453" y="3516271"/>
                <a:ext cx="3321306" cy="1628205"/>
                <a:chOff x="3086100" y="3429000"/>
                <a:chExt cx="2336800" cy="1143000"/>
              </a:xfrm>
            </p:grpSpPr>
            <p:sp>
              <p:nvSpPr>
                <p:cNvPr id="10" name="Text Box 5">
                  <a:extLst>
                    <a:ext uri="{FF2B5EF4-FFF2-40B4-BE49-F238E27FC236}">
                      <a16:creationId xmlns:a16="http://schemas.microsoft.com/office/drawing/2014/main" id="{5E92F18A-8BB6-BC45-ABC3-8DB525B1ABB8}"/>
                    </a:ext>
                  </a:extLst>
                </p:cNvPr>
                <p:cNvSpPr txBox="1">
                  <a:spLocks noChangeArrowheads="1"/>
                </p:cNvSpPr>
                <p:nvPr/>
              </p:nvSpPr>
              <p:spPr bwMode="auto">
                <a:xfrm>
                  <a:off x="4616587" y="4000500"/>
                  <a:ext cx="80010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mbria" charset="0"/>
                      <a:ea typeface="ÇlÇr ñæí©" charset="0"/>
                    </a:rPr>
                    <a:t>Physics is </a:t>
                  </a:r>
                  <a:r>
                    <a:rPr kumimoji="0" lang="en-US" sz="1000" b="0" i="0" u="none" strike="noStrike" cap="none" normalizeH="0" baseline="0" dirty="0" err="1">
                      <a:ln>
                        <a:noFill/>
                      </a:ln>
                      <a:solidFill>
                        <a:schemeClr val="tx1"/>
                      </a:solidFill>
                      <a:effectLst/>
                      <a:latin typeface="Cambria" charset="0"/>
                      <a:ea typeface="ÇlÇr ñæí©" charset="0"/>
                    </a:rPr>
                    <a:t>Phun</a:t>
                  </a:r>
                  <a:r>
                    <a:rPr kumimoji="0" lang="en-US" sz="1000" b="0" i="0" u="none" strike="noStrike" cap="none" normalizeH="0" baseline="0" dirty="0">
                      <a:ln>
                        <a:noFill/>
                      </a:ln>
                      <a:solidFill>
                        <a:schemeClr val="tx1"/>
                      </a:solidFill>
                      <a:effectLst/>
                      <a:latin typeface="Cambria" charset="0"/>
                      <a:ea typeface="ÇlÇr ñæí©" charset="0"/>
                    </a:rPr>
                    <a:t>!</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1" name="Line 6">
                  <a:extLst>
                    <a:ext uri="{FF2B5EF4-FFF2-40B4-BE49-F238E27FC236}">
                      <a16:creationId xmlns:a16="http://schemas.microsoft.com/office/drawing/2014/main" id="{383BC704-A2A5-E347-AD74-7B6823700DFF}"/>
                    </a:ext>
                  </a:extLst>
                </p:cNvPr>
                <p:cNvSpPr>
                  <a:spLocks noChangeShapeType="1"/>
                </p:cNvSpPr>
                <p:nvPr/>
              </p:nvSpPr>
              <p:spPr bwMode="auto">
                <a:xfrm>
                  <a:off x="5034371" y="3429000"/>
                  <a:ext cx="0" cy="571500"/>
                </a:xfrm>
                <a:prstGeom prst="line">
                  <a:avLst/>
                </a:prstGeom>
                <a:noFill/>
                <a:ln w="25400">
                  <a:solidFill>
                    <a:srgbClr val="000000"/>
                  </a:solidFill>
                  <a:round/>
                  <a:headEnd/>
                  <a:tailEnd/>
                </a:ln>
                <a:effectLst/>
                <a:extLst>
                  <a:ext uri="{909E8E84-426E-40dd-AFC4-6F175D3DCCD1}">
                    <a14:hiddenFill xmlns="" xmlns:a14="http://schemas.microsoft.com/office/drawing/2010/main">
                      <a:noFill/>
                    </a14:hiddenFill>
                  </a:ext>
                </a:extLst>
              </p:spPr>
              <p:txBody>
                <a:bodyPr vert="horz" wrap="square" lIns="91440" tIns="91440" rIns="91440" bIns="91440" numCol="1" anchor="t" anchorCtr="0" compatLnSpc="1">
                  <a:prstTxWarp prst="textNoShape">
                    <a:avLst/>
                  </a:prstTxWarp>
                </a:bodyPr>
                <a:lstStyle/>
                <a:p>
                  <a:endParaRPr lang="en-US"/>
                </a:p>
              </p:txBody>
            </p:sp>
            <p:sp>
              <p:nvSpPr>
                <p:cNvPr id="12" name="Rectangle 7">
                  <a:extLst>
                    <a:ext uri="{FF2B5EF4-FFF2-40B4-BE49-F238E27FC236}">
                      <a16:creationId xmlns:a16="http://schemas.microsoft.com/office/drawing/2014/main" id="{C6600157-F8CB-2C41-A3ED-43D5CE1F0E4C}"/>
                    </a:ext>
                  </a:extLst>
                </p:cNvPr>
                <p:cNvSpPr>
                  <a:spLocks noChangeArrowheads="1"/>
                </p:cNvSpPr>
                <p:nvPr/>
              </p:nvSpPr>
              <p:spPr bwMode="auto">
                <a:xfrm>
                  <a:off x="4622800" y="4000500"/>
                  <a:ext cx="800100" cy="571500"/>
                </a:xfrm>
                <a:prstGeom prst="rect">
                  <a:avLst/>
                </a:prstGeom>
                <a:noFill/>
                <a:ln w="19050">
                  <a:solidFill>
                    <a:srgbClr val="000000"/>
                  </a:solidFill>
                  <a:miter lim="800000"/>
                  <a:headEnd/>
                  <a:tailEnd/>
                </a:ln>
                <a:effectLst/>
                <a:extLst>
                  <a:ext uri="{909E8E84-426E-40dd-AFC4-6F175D3DCCD1}">
                    <a14:hiddenFill xmlns="" xmlns:a14="http://schemas.microsoft.com/office/drawing/2010/main">
                      <a:gradFill rotWithShape="0">
                        <a:gsLst>
                          <a:gs pos="0">
                            <a:srgbClr val="9BC1FF"/>
                          </a:gs>
                          <a:gs pos="100000">
                            <a:srgbClr val="3F80CD"/>
                          </a:gs>
                        </a:gsLst>
                        <a:lin ang="5400000"/>
                      </a:gradFill>
                    </a14:hiddenFill>
                  </a:ext>
                </a:extLst>
              </p:spPr>
              <p:txBody>
                <a:bodyPr vert="horz" wrap="square" lIns="91440" tIns="91440" rIns="91440" bIns="91440" numCol="1" anchor="t" anchorCtr="0" compatLnSpc="1">
                  <a:prstTxWarp prst="textNoShape">
                    <a:avLst/>
                  </a:prstTxWarp>
                </a:bodyPr>
                <a:lstStyle/>
                <a:p>
                  <a:endParaRPr lang="en-US"/>
                </a:p>
              </p:txBody>
            </p:sp>
            <p:sp>
              <p:nvSpPr>
                <p:cNvPr id="13" name="Line 13">
                  <a:extLst>
                    <a:ext uri="{FF2B5EF4-FFF2-40B4-BE49-F238E27FC236}">
                      <a16:creationId xmlns:a16="http://schemas.microsoft.com/office/drawing/2014/main" id="{E5C63EF8-316F-9C40-9B98-3214609EC729}"/>
                    </a:ext>
                  </a:extLst>
                </p:cNvPr>
                <p:cNvSpPr>
                  <a:spLocks noChangeShapeType="1"/>
                </p:cNvSpPr>
                <p:nvPr/>
              </p:nvSpPr>
              <p:spPr bwMode="auto">
                <a:xfrm>
                  <a:off x="3086100" y="3657600"/>
                  <a:ext cx="1600200" cy="0"/>
                </a:xfrm>
                <a:prstGeom prst="line">
                  <a:avLst/>
                </a:prstGeom>
                <a:noFill/>
                <a:ln w="15875">
                  <a:solidFill>
                    <a:srgbClr val="000000"/>
                  </a:solidFill>
                  <a:round/>
                  <a:headEnd/>
                  <a:tailEnd/>
                </a:ln>
                <a:effectLst/>
                <a:extLst>
                  <a:ext uri="{909E8E84-426E-40dd-AFC4-6F175D3DCCD1}">
                    <a14:hiddenFill xmlns="" xmlns:a14="http://schemas.microsoft.com/office/drawing/2010/main">
                      <a:noFill/>
                    </a14:hiddenFill>
                  </a:ext>
                </a:extLst>
              </p:spPr>
              <p:txBody>
                <a:bodyPr vert="horz" wrap="square" lIns="91440" tIns="91440" rIns="91440" bIns="91440" numCol="1" anchor="t" anchorCtr="0" compatLnSpc="1">
                  <a:prstTxWarp prst="textNoShape">
                    <a:avLst/>
                  </a:prstTxWarp>
                </a:bodyPr>
                <a:lstStyle/>
                <a:p>
                  <a:endParaRPr lang="en-US"/>
                </a:p>
              </p:txBody>
            </p:sp>
          </p:grpSp>
          <p:sp>
            <p:nvSpPr>
              <p:cNvPr id="7" name="Line 3">
                <a:extLst>
                  <a:ext uri="{FF2B5EF4-FFF2-40B4-BE49-F238E27FC236}">
                    <a16:creationId xmlns:a16="http://schemas.microsoft.com/office/drawing/2014/main" id="{18D21BAC-2B61-374C-AD0B-6EAE7DC0AB9D}"/>
                  </a:ext>
                </a:extLst>
              </p:cNvPr>
              <p:cNvSpPr>
                <a:spLocks noChangeShapeType="1"/>
              </p:cNvSpPr>
              <p:nvPr/>
            </p:nvSpPr>
            <p:spPr bwMode="auto">
              <a:xfrm flipV="1">
                <a:off x="8090456" y="3516272"/>
                <a:ext cx="2761739" cy="1791026"/>
              </a:xfrm>
              <a:prstGeom prst="line">
                <a:avLst/>
              </a:prstGeom>
              <a:noFill/>
              <a:ln w="44450">
                <a:solidFill>
                  <a:srgbClr val="4A7EBB"/>
                </a:solidFill>
                <a:round/>
                <a:headEnd/>
                <a:tailEnd/>
              </a:ln>
              <a:effectLst/>
              <a:extLst>
                <a:ext uri="{909E8E84-426E-40dd-AFC4-6F175D3DCCD1}">
                  <a14:hiddenFill xmlns="" xmlns:a14="http://schemas.microsoft.com/office/drawing/2010/main">
                    <a:noFill/>
                  </a14:hiddenFill>
                </a:ext>
              </a:extLst>
            </p:spPr>
            <p:txBody>
              <a:bodyPr vert="horz" wrap="square" lIns="91440" tIns="91440" rIns="91440" bIns="91440" numCol="1" anchor="t" anchorCtr="0" compatLnSpc="1">
                <a:prstTxWarp prst="textNoShape">
                  <a:avLst/>
                </a:prstTxWarp>
              </a:bodyPr>
              <a:lstStyle/>
              <a:p>
                <a:endParaRPr lang="en-US"/>
              </a:p>
            </p:txBody>
          </p:sp>
          <p:sp>
            <p:nvSpPr>
              <p:cNvPr id="8" name="Line 2">
                <a:extLst>
                  <a:ext uri="{FF2B5EF4-FFF2-40B4-BE49-F238E27FC236}">
                    <a16:creationId xmlns:a16="http://schemas.microsoft.com/office/drawing/2014/main" id="{F10851BF-68D2-C446-B415-53418FB664D9}"/>
                  </a:ext>
                </a:extLst>
              </p:cNvPr>
              <p:cNvSpPr>
                <a:spLocks noChangeShapeType="1"/>
              </p:cNvSpPr>
              <p:nvPr/>
            </p:nvSpPr>
            <p:spPr bwMode="auto">
              <a:xfrm>
                <a:off x="8090456" y="3362129"/>
                <a:ext cx="0" cy="2116667"/>
              </a:xfrm>
              <a:prstGeom prst="line">
                <a:avLst/>
              </a:prstGeom>
              <a:noFill/>
              <a:ln w="44450">
                <a:solidFill>
                  <a:srgbClr val="000000"/>
                </a:solidFill>
                <a:round/>
                <a:headEnd/>
                <a:tailEnd/>
              </a:ln>
              <a:effectLst/>
              <a:extLst>
                <a:ext uri="{909E8E84-426E-40dd-AFC4-6F175D3DCCD1}">
                  <a14:hiddenFill xmlns="" xmlns:a14="http://schemas.microsoft.com/office/drawing/2010/main">
                    <a:noFill/>
                  </a14:hiddenFill>
                </a:ext>
              </a:extLst>
            </p:spPr>
            <p:txBody>
              <a:bodyPr vert="horz" wrap="square" lIns="91440" tIns="91440" rIns="91440" bIns="9144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34C1F04-26EA-B240-A241-2FEB88B45286}"/>
                      </a:ext>
                    </a:extLst>
                  </p:cNvPr>
                  <p:cNvSpPr/>
                  <p:nvPr/>
                </p:nvSpPr>
                <p:spPr>
                  <a:xfrm>
                    <a:off x="8090453" y="4764964"/>
                    <a:ext cx="3741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cs typeface="Times New Roman"/>
                            </a:rPr>
                            <m:t>𝜃</m:t>
                          </m:r>
                        </m:oMath>
                      </m:oMathPara>
                    </a14:m>
                    <a:endParaRPr lang="en-US" dirty="0"/>
                  </a:p>
                </p:txBody>
              </p:sp>
            </mc:Choice>
            <mc:Fallback xmlns="">
              <p:sp>
                <p:nvSpPr>
                  <p:cNvPr id="2" name="Rectangle 1">
                    <a:extLst>
                      <a:ext uri="{FF2B5EF4-FFF2-40B4-BE49-F238E27FC236}">
                        <a16:creationId xmlns:a16="http://schemas.microsoft.com/office/drawing/2014/main" id="{B63BE87E-8D69-404F-84C9-F3EDD4D56B91}"/>
                      </a:ext>
                    </a:extLst>
                  </p:cNvPr>
                  <p:cNvSpPr>
                    <a:spLocks noRot="1" noChangeAspect="1" noMove="1" noResize="1" noEditPoints="1" noAdjustHandles="1" noChangeArrowheads="1" noChangeShapeType="1" noTextEdit="1"/>
                  </p:cNvSpPr>
                  <p:nvPr/>
                </p:nvSpPr>
                <p:spPr>
                  <a:xfrm>
                    <a:off x="8090453" y="4764964"/>
                    <a:ext cx="374140" cy="369332"/>
                  </a:xfrm>
                  <a:prstGeom prst="rect">
                    <a:avLst/>
                  </a:prstGeom>
                  <a:blipFill>
                    <a:blip r:embed="rId3"/>
                    <a:stretch>
                      <a:fillRect/>
                    </a:stretch>
                  </a:blipFill>
                </p:spPr>
                <p:txBody>
                  <a:bodyPr/>
                  <a:lstStyle/>
                  <a:p>
                    <a:r>
                      <a:rPr lang="en-US">
                        <a:noFill/>
                      </a:rPr>
                      <a:t> </a:t>
                    </a:r>
                  </a:p>
                </p:txBody>
              </p:sp>
            </mc:Fallback>
          </mc:AlternateContent>
        </p:grpSp>
        <p:pic>
          <p:nvPicPr>
            <p:cNvPr id="5" name="Picture 2" descr="http://minerva.union.edu/labrakes/ucibal.jpg">
              <a:extLst>
                <a:ext uri="{FF2B5EF4-FFF2-40B4-BE49-F238E27FC236}">
                  <a16:creationId xmlns:a16="http://schemas.microsoft.com/office/drawing/2014/main" id="{AF48AD6A-733C-F740-87F4-C4514332C0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3839" y="4885856"/>
              <a:ext cx="870122" cy="748807"/>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477327CF-2171-B540-A608-CF4B7EFB1101}"/>
              </a:ext>
            </a:extLst>
          </p:cNvPr>
          <p:cNvSpPr txBox="1"/>
          <p:nvPr/>
        </p:nvSpPr>
        <p:spPr>
          <a:xfrm>
            <a:off x="224117" y="948769"/>
            <a:ext cx="37024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3:</a:t>
            </a:r>
          </a:p>
        </p:txBody>
      </p:sp>
      <p:sp>
        <p:nvSpPr>
          <p:cNvPr id="15" name="TextBox 14">
            <a:extLst>
              <a:ext uri="{FF2B5EF4-FFF2-40B4-BE49-F238E27FC236}">
                <a16:creationId xmlns:a16="http://schemas.microsoft.com/office/drawing/2014/main" id="{45EAEFA2-96C7-3740-B78D-D7D4691F40A3}"/>
              </a:ext>
            </a:extLst>
          </p:cNvPr>
          <p:cNvSpPr txBox="1"/>
          <p:nvPr/>
        </p:nvSpPr>
        <p:spPr>
          <a:xfrm>
            <a:off x="224117" y="129325"/>
            <a:ext cx="9579123"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Rotational and Translational Statics</a:t>
            </a:r>
          </a:p>
        </p:txBody>
      </p:sp>
    </p:spTree>
    <p:extLst>
      <p:ext uri="{BB962C8B-B14F-4D97-AF65-F5344CB8AC3E}">
        <p14:creationId xmlns:p14="http://schemas.microsoft.com/office/powerpoint/2010/main" val="2050077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23C67E7-41DE-5976-D88E-FD7BCA776737}"/>
              </a:ext>
            </a:extLst>
          </p:cNvPr>
          <p:cNvSpPr txBox="1"/>
          <p:nvPr/>
        </p:nvSpPr>
        <p:spPr>
          <a:xfrm>
            <a:off x="224117" y="206188"/>
            <a:ext cx="5172635"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Rotational and Translational Statics</a:t>
            </a:r>
          </a:p>
        </p:txBody>
      </p:sp>
      <p:sp>
        <p:nvSpPr>
          <p:cNvPr id="9" name="TextBox 8">
            <a:extLst>
              <a:ext uri="{FF2B5EF4-FFF2-40B4-BE49-F238E27FC236}">
                <a16:creationId xmlns:a16="http://schemas.microsoft.com/office/drawing/2014/main" id="{380E1D3F-C6C7-C297-F1BC-9BDCE3F47AC7}"/>
              </a:ext>
            </a:extLst>
          </p:cNvPr>
          <p:cNvSpPr txBox="1"/>
          <p:nvPr/>
        </p:nvSpPr>
        <p:spPr>
          <a:xfrm>
            <a:off x="224117" y="815481"/>
            <a:ext cx="37024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4:</a:t>
            </a:r>
          </a:p>
        </p:txBody>
      </p:sp>
      <p:grpSp>
        <p:nvGrpSpPr>
          <p:cNvPr id="17" name="Group 16">
            <a:extLst>
              <a:ext uri="{FF2B5EF4-FFF2-40B4-BE49-F238E27FC236}">
                <a16:creationId xmlns:a16="http://schemas.microsoft.com/office/drawing/2014/main" id="{B0B4971D-F305-B535-F88E-C62978274B5A}"/>
              </a:ext>
            </a:extLst>
          </p:cNvPr>
          <p:cNvGrpSpPr/>
          <p:nvPr/>
        </p:nvGrpSpPr>
        <p:grpSpPr>
          <a:xfrm>
            <a:off x="8002580" y="1421269"/>
            <a:ext cx="3029853" cy="3678788"/>
            <a:chOff x="7565260" y="1581268"/>
            <a:chExt cx="2692400" cy="3429000"/>
          </a:xfrm>
        </p:grpSpPr>
        <p:grpSp>
          <p:nvGrpSpPr>
            <p:cNvPr id="14" name="Group 13">
              <a:extLst>
                <a:ext uri="{FF2B5EF4-FFF2-40B4-BE49-F238E27FC236}">
                  <a16:creationId xmlns:a16="http://schemas.microsoft.com/office/drawing/2014/main" id="{5CD8BB63-0291-4EA4-F899-598CAAA9EABB}"/>
                </a:ext>
              </a:extLst>
            </p:cNvPr>
            <p:cNvGrpSpPr/>
            <p:nvPr/>
          </p:nvGrpSpPr>
          <p:grpSpPr>
            <a:xfrm>
              <a:off x="7565260" y="1581268"/>
              <a:ext cx="2692400" cy="3429000"/>
              <a:chOff x="7565260" y="1581268"/>
              <a:chExt cx="2692400" cy="3429000"/>
            </a:xfrm>
          </p:grpSpPr>
          <p:pic>
            <p:nvPicPr>
              <p:cNvPr id="7" name="Picture 6" descr="Diagram&#10;&#10;Description automatically generated">
                <a:extLst>
                  <a:ext uri="{FF2B5EF4-FFF2-40B4-BE49-F238E27FC236}">
                    <a16:creationId xmlns:a16="http://schemas.microsoft.com/office/drawing/2014/main" id="{E1DD9F7A-3882-0299-9FF2-03C139A77EA6}"/>
                  </a:ext>
                </a:extLst>
              </p:cNvPr>
              <p:cNvPicPr>
                <a:picLocks noChangeAspect="1"/>
              </p:cNvPicPr>
              <p:nvPr/>
            </p:nvPicPr>
            <p:blipFill>
              <a:blip r:embed="rId2"/>
              <a:stretch>
                <a:fillRect/>
              </a:stretch>
            </p:blipFill>
            <p:spPr>
              <a:xfrm>
                <a:off x="7565260" y="1581268"/>
                <a:ext cx="2692400" cy="3429000"/>
              </a:xfrm>
              <a:prstGeom prst="rect">
                <a:avLst/>
              </a:prstGeom>
            </p:spPr>
          </p:pic>
          <p:sp>
            <p:nvSpPr>
              <p:cNvPr id="13" name="Rectangle 12">
                <a:extLst>
                  <a:ext uri="{FF2B5EF4-FFF2-40B4-BE49-F238E27FC236}">
                    <a16:creationId xmlns:a16="http://schemas.microsoft.com/office/drawing/2014/main" id="{3E32BA97-DE89-88F6-B804-7EAAB4E72F7C}"/>
                  </a:ext>
                </a:extLst>
              </p:cNvPr>
              <p:cNvSpPr/>
              <p:nvPr/>
            </p:nvSpPr>
            <p:spPr>
              <a:xfrm>
                <a:off x="9342783" y="3180522"/>
                <a:ext cx="477078" cy="169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8306EDA-A4A7-E477-D07D-B59EA949E8BF}"/>
                    </a:ext>
                  </a:extLst>
                </p:cNvPr>
                <p:cNvSpPr txBox="1"/>
                <p:nvPr/>
              </p:nvSpPr>
              <p:spPr>
                <a:xfrm>
                  <a:off x="9342783" y="2879148"/>
                  <a:ext cx="22442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1" i="1" smtClean="0">
                                <a:latin typeface="Cambria Math" panose="02040503050406030204" pitchFamily="18" charset="0"/>
                              </a:rPr>
                            </m:ctrlPr>
                          </m:sSubPr>
                          <m:e>
                            <m:r>
                              <a:rPr lang="en-US" sz="1200" b="1" i="1" smtClean="0">
                                <a:latin typeface="Cambria Math" panose="02040503050406030204" pitchFamily="18" charset="0"/>
                              </a:rPr>
                              <m:t>𝑭</m:t>
                            </m:r>
                          </m:e>
                          <m:sub>
                            <m:r>
                              <a:rPr lang="en-US" sz="1200" b="1" i="1" smtClean="0">
                                <a:latin typeface="Cambria Math" panose="02040503050406030204" pitchFamily="18" charset="0"/>
                              </a:rPr>
                              <m:t>𝑵</m:t>
                            </m:r>
                          </m:sub>
                        </m:sSub>
                      </m:oMath>
                    </m:oMathPara>
                  </a14:m>
                  <a:endParaRPr lang="en-US" sz="1200" b="1" dirty="0"/>
                </a:p>
              </p:txBody>
            </p:sp>
          </mc:Choice>
          <mc:Fallback xmlns="">
            <p:sp>
              <p:nvSpPr>
                <p:cNvPr id="16" name="TextBox 15">
                  <a:extLst>
                    <a:ext uri="{FF2B5EF4-FFF2-40B4-BE49-F238E27FC236}">
                      <a16:creationId xmlns:a16="http://schemas.microsoft.com/office/drawing/2014/main" id="{78306EDA-A4A7-E477-D07D-B59EA949E8BF}"/>
                    </a:ext>
                  </a:extLst>
                </p:cNvPr>
                <p:cNvSpPr txBox="1">
                  <a:spLocks noRot="1" noChangeAspect="1" noMove="1" noResize="1" noEditPoints="1" noAdjustHandles="1" noChangeArrowheads="1" noChangeShapeType="1" noTextEdit="1"/>
                </p:cNvSpPr>
                <p:nvPr/>
              </p:nvSpPr>
              <p:spPr>
                <a:xfrm>
                  <a:off x="9342783" y="2879148"/>
                  <a:ext cx="224420" cy="184666"/>
                </a:xfrm>
                <a:prstGeom prst="rect">
                  <a:avLst/>
                </a:prstGeom>
                <a:blipFill>
                  <a:blip r:embed="rId3"/>
                  <a:stretch>
                    <a:fillRect l="-9524" b="-588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BCC4E0C-2E4B-0621-6996-6619764B19C6}"/>
                  </a:ext>
                </a:extLst>
              </p:cNvPr>
              <p:cNvSpPr txBox="1"/>
              <p:nvPr/>
            </p:nvSpPr>
            <p:spPr>
              <a:xfrm>
                <a:off x="6950765" y="5172941"/>
                <a:ext cx="4783379"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An </a:t>
                </a:r>
                <a14:m>
                  <m:oMath xmlns:m="http://schemas.openxmlformats.org/officeDocument/2006/math">
                    <m:r>
                      <a:rPr lang="en-US" b="0" i="1" smtClean="0">
                        <a:latin typeface="Cambria Math" panose="02040503050406030204" pitchFamily="18" charset="0"/>
                      </a:rPr>
                      <m:t>80</m:t>
                    </m:r>
                    <m:r>
                      <a:rPr lang="en-US" b="0" i="1" smtClean="0">
                        <a:latin typeface="Cambria Math" panose="02040503050406030204" pitchFamily="18" charset="0"/>
                      </a:rPr>
                      <m:t>𝑘𝑔</m:t>
                    </m:r>
                  </m:oMath>
                </a14:m>
                <a:r>
                  <a:rPr lang="en-US" dirty="0">
                    <a:latin typeface="Times New Roman" panose="02020603050405020304" pitchFamily="18" charset="0"/>
                    <a:cs typeface="Times New Roman" panose="02020603050405020304" pitchFamily="18" charset="0"/>
                  </a:rPr>
                  <a:t> person stands on their toes by exerting an upward force through their Achilles tendon.  What is the magnitude of the force through the Achilles tendon?  What is the magnitude of the force at the pivot,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𝐹</m:t>
                        </m:r>
                      </m:e>
                      <m:sub>
                        <m:r>
                          <a:rPr lang="en-US" b="0" i="1" smtClean="0">
                            <a:latin typeface="Cambria Math" panose="02040503050406030204" pitchFamily="18" charset="0"/>
                            <a:cs typeface="Times New Roman" panose="02020603050405020304" pitchFamily="18" charset="0"/>
                          </a:rPr>
                          <m:t>𝑃</m:t>
                        </m:r>
                      </m:sub>
                    </m:sSub>
                  </m:oMath>
                </a14:m>
                <a:r>
                  <a:rPr lang="en-US" dirty="0">
                    <a:latin typeface="Times New Roman" panose="02020603050405020304" pitchFamily="18" charset="0"/>
                    <a:cs typeface="Times New Roman" panose="02020603050405020304" pitchFamily="18" charset="0"/>
                  </a:rPr>
                  <a:t>?</a:t>
                </a:r>
              </a:p>
            </p:txBody>
          </p:sp>
        </mc:Choice>
        <mc:Fallback xmlns="">
          <p:sp>
            <p:nvSpPr>
              <p:cNvPr id="18" name="TextBox 17">
                <a:extLst>
                  <a:ext uri="{FF2B5EF4-FFF2-40B4-BE49-F238E27FC236}">
                    <a16:creationId xmlns:a16="http://schemas.microsoft.com/office/drawing/2014/main" id="{3BCC4E0C-2E4B-0621-6996-6619764B19C6}"/>
                  </a:ext>
                </a:extLst>
              </p:cNvPr>
              <p:cNvSpPr txBox="1">
                <a:spLocks noRot="1" noChangeAspect="1" noMove="1" noResize="1" noEditPoints="1" noAdjustHandles="1" noChangeArrowheads="1" noChangeShapeType="1" noTextEdit="1"/>
              </p:cNvSpPr>
              <p:nvPr/>
            </p:nvSpPr>
            <p:spPr>
              <a:xfrm>
                <a:off x="6950765" y="5172941"/>
                <a:ext cx="4783379" cy="1477328"/>
              </a:xfrm>
              <a:prstGeom prst="rect">
                <a:avLst/>
              </a:prstGeom>
              <a:blipFill>
                <a:blip r:embed="rId4"/>
                <a:stretch>
                  <a:fillRect l="-1058" t="-1709" b="-5128"/>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BBF8C7A8-8B60-68F5-112A-80F340919A43}"/>
              </a:ext>
            </a:extLst>
          </p:cNvPr>
          <p:cNvGrpSpPr/>
          <p:nvPr/>
        </p:nvGrpSpPr>
        <p:grpSpPr>
          <a:xfrm>
            <a:off x="457856" y="1510384"/>
            <a:ext cx="5712941" cy="4115163"/>
            <a:chOff x="457856" y="1510384"/>
            <a:chExt cx="5712941" cy="4115163"/>
          </a:xfrm>
        </p:grpSpPr>
        <p:grpSp>
          <p:nvGrpSpPr>
            <p:cNvPr id="23" name="Group 22">
              <a:extLst>
                <a:ext uri="{FF2B5EF4-FFF2-40B4-BE49-F238E27FC236}">
                  <a16:creationId xmlns:a16="http://schemas.microsoft.com/office/drawing/2014/main" id="{F0969EC8-EAEC-F070-0DBE-03CC2985857D}"/>
                </a:ext>
              </a:extLst>
            </p:cNvPr>
            <p:cNvGrpSpPr/>
            <p:nvPr/>
          </p:nvGrpSpPr>
          <p:grpSpPr>
            <a:xfrm>
              <a:off x="457856" y="1510384"/>
              <a:ext cx="5712941" cy="4115163"/>
              <a:chOff x="457856" y="1510384"/>
              <a:chExt cx="5712941" cy="4115163"/>
            </a:xfrm>
          </p:grpSpPr>
          <p:grpSp>
            <p:nvGrpSpPr>
              <p:cNvPr id="11" name="Group 10">
                <a:extLst>
                  <a:ext uri="{FF2B5EF4-FFF2-40B4-BE49-F238E27FC236}">
                    <a16:creationId xmlns:a16="http://schemas.microsoft.com/office/drawing/2014/main" id="{64246F2D-9BCD-9D6D-D143-509C4A3A568F}"/>
                  </a:ext>
                </a:extLst>
              </p:cNvPr>
              <p:cNvGrpSpPr/>
              <p:nvPr/>
            </p:nvGrpSpPr>
            <p:grpSpPr>
              <a:xfrm>
                <a:off x="457856" y="1510384"/>
                <a:ext cx="5712941" cy="4115163"/>
                <a:chOff x="457856" y="1301663"/>
                <a:chExt cx="5712941" cy="4115163"/>
              </a:xfrm>
            </p:grpSpPr>
            <p:pic>
              <p:nvPicPr>
                <p:cNvPr id="5" name="Picture 4" descr="Diagram&#10;&#10;Description automatically generated">
                  <a:extLst>
                    <a:ext uri="{FF2B5EF4-FFF2-40B4-BE49-F238E27FC236}">
                      <a16:creationId xmlns:a16="http://schemas.microsoft.com/office/drawing/2014/main" id="{7AB41CC8-A86D-C21E-E9D1-F04EB19794AF}"/>
                    </a:ext>
                  </a:extLst>
                </p:cNvPr>
                <p:cNvPicPr>
                  <a:picLocks noChangeAspect="1"/>
                </p:cNvPicPr>
                <p:nvPr/>
              </p:nvPicPr>
              <p:blipFill>
                <a:blip r:embed="rId5"/>
                <a:stretch>
                  <a:fillRect/>
                </a:stretch>
              </p:blipFill>
              <p:spPr>
                <a:xfrm>
                  <a:off x="457856" y="1301663"/>
                  <a:ext cx="5712941" cy="3678788"/>
                </a:xfrm>
                <a:prstGeom prst="rect">
                  <a:avLst/>
                </a:prstGeom>
              </p:spPr>
            </p:pic>
            <p:sp>
              <p:nvSpPr>
                <p:cNvPr id="10" name="Rectangle 9">
                  <a:extLst>
                    <a:ext uri="{FF2B5EF4-FFF2-40B4-BE49-F238E27FC236}">
                      <a16:creationId xmlns:a16="http://schemas.microsoft.com/office/drawing/2014/main" id="{9C883663-7383-13DD-DB66-F06EC9C0F68B}"/>
                    </a:ext>
                  </a:extLst>
                </p:cNvPr>
                <p:cNvSpPr/>
                <p:nvPr/>
              </p:nvSpPr>
              <p:spPr>
                <a:xfrm>
                  <a:off x="815009" y="4909930"/>
                  <a:ext cx="4780721" cy="5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4E05E16A-7620-293D-B31A-E3108C436293}"/>
                  </a:ext>
                </a:extLst>
              </p:cNvPr>
              <p:cNvCxnSpPr/>
              <p:nvPr/>
            </p:nvCxnSpPr>
            <p:spPr>
              <a:xfrm>
                <a:off x="3508513" y="3528391"/>
                <a:ext cx="0" cy="9342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66056B0-AD3D-24ED-3153-A78F1A22DB74}"/>
                      </a:ext>
                    </a:extLst>
                  </p:cNvPr>
                  <p:cNvSpPr txBox="1"/>
                  <p:nvPr/>
                </p:nvSpPr>
                <p:spPr>
                  <a:xfrm>
                    <a:off x="3432426" y="4462670"/>
                    <a:ext cx="1223604"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𝑎</m:t>
                              </m:r>
                            </m:sub>
                          </m:sSub>
                          <m:r>
                            <a:rPr lang="en-US" b="0" i="1" smtClean="0">
                              <a:latin typeface="Cambria Math" panose="02040503050406030204" pitchFamily="18" charset="0"/>
                            </a:rPr>
                            <m:t>=25</m:t>
                          </m:r>
                          <m:r>
                            <a:rPr lang="en-US" b="0" i="1" smtClean="0">
                              <a:latin typeface="Cambria Math" panose="02040503050406030204" pitchFamily="18" charset="0"/>
                            </a:rPr>
                            <m:t>𝑁</m:t>
                          </m:r>
                        </m:oMath>
                      </m:oMathPara>
                    </a14:m>
                    <a:endParaRPr lang="en-US" dirty="0">
                      <a:latin typeface="Calibri" panose="020F0502020204030204" pitchFamily="34" charset="0"/>
                      <a:cs typeface="Calibri" panose="020F0502020204030204" pitchFamily="34" charset="0"/>
                    </a:endParaRPr>
                  </a:p>
                </p:txBody>
              </p:sp>
            </mc:Choice>
            <mc:Fallback xmlns="">
              <p:sp>
                <p:nvSpPr>
                  <p:cNvPr id="21" name="TextBox 20">
                    <a:extLst>
                      <a:ext uri="{FF2B5EF4-FFF2-40B4-BE49-F238E27FC236}">
                        <a16:creationId xmlns:a16="http://schemas.microsoft.com/office/drawing/2014/main" id="{466056B0-AD3D-24ED-3153-A78F1A22DB74}"/>
                      </a:ext>
                    </a:extLst>
                  </p:cNvPr>
                  <p:cNvSpPr txBox="1">
                    <a:spLocks noRot="1" noChangeAspect="1" noMove="1" noResize="1" noEditPoints="1" noAdjustHandles="1" noChangeArrowheads="1" noChangeShapeType="1" noTextEdit="1"/>
                  </p:cNvSpPr>
                  <p:nvPr/>
                </p:nvSpPr>
                <p:spPr>
                  <a:xfrm>
                    <a:off x="3432426" y="4462670"/>
                    <a:ext cx="1223604" cy="289182"/>
                  </a:xfrm>
                  <a:prstGeom prst="rect">
                    <a:avLst/>
                  </a:prstGeom>
                  <a:blipFill>
                    <a:blip r:embed="rId6"/>
                    <a:stretch>
                      <a:fillRect l="-4124" r="-4124" b="-8333"/>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3AF64D70-C100-1E8B-2AF8-04A2A1B1A2E6}"/>
                  </a:ext>
                </a:extLst>
              </p:cNvPr>
              <p:cNvSpPr/>
              <p:nvPr/>
            </p:nvSpPr>
            <p:spPr>
              <a:xfrm>
                <a:off x="4626741" y="2971481"/>
                <a:ext cx="352763" cy="209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625D759-A132-12CC-B619-32B0E57499F0}"/>
                    </a:ext>
                  </a:extLst>
                </p:cNvPr>
                <p:cNvSpPr txBox="1"/>
                <p:nvPr/>
              </p:nvSpPr>
              <p:spPr>
                <a:xfrm>
                  <a:off x="4574067" y="2971481"/>
                  <a:ext cx="1347420"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𝑏</m:t>
                            </m:r>
                          </m:sub>
                        </m:sSub>
                        <m:r>
                          <a:rPr lang="en-US" b="0" i="1" smtClean="0">
                            <a:latin typeface="Cambria Math" panose="02040503050406030204" pitchFamily="18" charset="0"/>
                          </a:rPr>
                          <m:t>=223</m:t>
                        </m:r>
                        <m:r>
                          <a:rPr lang="en-US" b="0" i="1" smtClean="0">
                            <a:latin typeface="Cambria Math" panose="02040503050406030204" pitchFamily="18" charset="0"/>
                          </a:rPr>
                          <m:t>𝑁</m:t>
                        </m:r>
                      </m:oMath>
                    </m:oMathPara>
                  </a14:m>
                  <a:endParaRPr lang="en-US" dirty="0"/>
                </a:p>
              </p:txBody>
            </p:sp>
          </mc:Choice>
          <mc:Fallback xmlns="">
            <p:sp>
              <p:nvSpPr>
                <p:cNvPr id="24" name="TextBox 23">
                  <a:extLst>
                    <a:ext uri="{FF2B5EF4-FFF2-40B4-BE49-F238E27FC236}">
                      <a16:creationId xmlns:a16="http://schemas.microsoft.com/office/drawing/2014/main" id="{4625D759-A132-12CC-B619-32B0E57499F0}"/>
                    </a:ext>
                  </a:extLst>
                </p:cNvPr>
                <p:cNvSpPr txBox="1">
                  <a:spLocks noRot="1" noChangeAspect="1" noMove="1" noResize="1" noEditPoints="1" noAdjustHandles="1" noChangeArrowheads="1" noChangeShapeType="1" noTextEdit="1"/>
                </p:cNvSpPr>
                <p:nvPr/>
              </p:nvSpPr>
              <p:spPr>
                <a:xfrm>
                  <a:off x="4574067" y="2971481"/>
                  <a:ext cx="1347420" cy="289182"/>
                </a:xfrm>
                <a:prstGeom prst="rect">
                  <a:avLst/>
                </a:prstGeom>
                <a:blipFill>
                  <a:blip r:embed="rId7"/>
                  <a:stretch>
                    <a:fillRect l="-3738" r="-2804" b="-833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67CF545-88B5-5FC7-B478-5C76F76A3C29}"/>
                  </a:ext>
                </a:extLst>
              </p:cNvPr>
              <p:cNvSpPr txBox="1"/>
              <p:nvPr/>
            </p:nvSpPr>
            <p:spPr>
              <a:xfrm>
                <a:off x="746269" y="5172941"/>
                <a:ext cx="5372313"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 person holds a </a:t>
                </a:r>
                <a14:m>
                  <m:oMath xmlns:m="http://schemas.openxmlformats.org/officeDocument/2006/math">
                    <m:r>
                      <a:rPr lang="en-US" b="0" i="1" smtClean="0">
                        <a:latin typeface="Cambria Math" panose="02040503050406030204" pitchFamily="18" charset="0"/>
                        <a:cs typeface="Times New Roman" panose="02020603050405020304" pitchFamily="18" charset="0"/>
                      </a:rPr>
                      <m:t>50</m:t>
                    </m:r>
                    <m:r>
                      <a:rPr lang="en-US" b="0" i="1" smtClean="0">
                        <a:latin typeface="Cambria Math" panose="02040503050406030204" pitchFamily="18" charset="0"/>
                        <a:cs typeface="Times New Roman" panose="02020603050405020304" pitchFamily="18" charset="0"/>
                      </a:rPr>
                      <m:t>𝑙𝑏</m:t>
                    </m:r>
                  </m:oMath>
                </a14:m>
                <a:r>
                  <a:rPr lang="en-US" dirty="0">
                    <a:latin typeface="Times New Roman" panose="02020603050405020304" pitchFamily="18" charset="0"/>
                    <a:cs typeface="Times New Roman" panose="02020603050405020304" pitchFamily="18" charset="0"/>
                  </a:rPr>
                  <a:t> weight in their hand by exerting an upward force through the biceps tendon/muscle.  What is the magnitude of the force exerted by the biceps muscle?  What is the magnitude and direction of the force at the pivot, </a:t>
                </a:r>
                <a14:m>
                  <m:oMath xmlns:m="http://schemas.openxmlformats.org/officeDocument/2006/math">
                    <m:r>
                      <a:rPr lang="en-US" i="1" smtClean="0">
                        <a:latin typeface="Cambria Math" panose="02040503050406030204" pitchFamily="18" charset="0"/>
                        <a:cs typeface="Times New Roman" panose="02020603050405020304" pitchFamily="18" charset="0"/>
                      </a:rPr>
                      <m:t>𝐸</m:t>
                    </m:r>
                  </m:oMath>
                </a14:m>
                <a:r>
                  <a:rPr lang="en-US" dirty="0">
                    <a:latin typeface="Times New Roman" panose="02020603050405020304" pitchFamily="18" charset="0"/>
                    <a:cs typeface="Times New Roman" panose="02020603050405020304" pitchFamily="18" charset="0"/>
                  </a:rPr>
                  <a:t>?</a:t>
                </a:r>
              </a:p>
            </p:txBody>
          </p:sp>
        </mc:Choice>
        <mc:Fallback xmlns="">
          <p:sp>
            <p:nvSpPr>
              <p:cNvPr id="26" name="TextBox 25">
                <a:extLst>
                  <a:ext uri="{FF2B5EF4-FFF2-40B4-BE49-F238E27FC236}">
                    <a16:creationId xmlns:a16="http://schemas.microsoft.com/office/drawing/2014/main" id="{F67CF545-88B5-5FC7-B478-5C76F76A3C29}"/>
                  </a:ext>
                </a:extLst>
              </p:cNvPr>
              <p:cNvSpPr txBox="1">
                <a:spLocks noRot="1" noChangeAspect="1" noMove="1" noResize="1" noEditPoints="1" noAdjustHandles="1" noChangeArrowheads="1" noChangeShapeType="1" noTextEdit="1"/>
              </p:cNvSpPr>
              <p:nvPr/>
            </p:nvSpPr>
            <p:spPr>
              <a:xfrm>
                <a:off x="746269" y="5172941"/>
                <a:ext cx="5372313" cy="1477328"/>
              </a:xfrm>
              <a:prstGeom prst="rect">
                <a:avLst/>
              </a:prstGeom>
              <a:blipFill>
                <a:blip r:embed="rId8"/>
                <a:stretch>
                  <a:fillRect l="-943" t="-1709" r="-1651" b="-5128"/>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2FC9272F-7A2D-DB37-E79A-BF79D0DC2511}"/>
              </a:ext>
            </a:extLst>
          </p:cNvPr>
          <p:cNvSpPr txBox="1"/>
          <p:nvPr/>
        </p:nvSpPr>
        <p:spPr>
          <a:xfrm>
            <a:off x="6950765" y="847579"/>
            <a:ext cx="37024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5:</a:t>
            </a:r>
          </a:p>
        </p:txBody>
      </p:sp>
      <p:sp>
        <p:nvSpPr>
          <p:cNvPr id="2" name="TextBox 1">
            <a:extLst>
              <a:ext uri="{FF2B5EF4-FFF2-40B4-BE49-F238E27FC236}">
                <a16:creationId xmlns:a16="http://schemas.microsoft.com/office/drawing/2014/main" id="{D8F4DF76-DB22-AC93-E54C-56D3B7A65B4B}"/>
              </a:ext>
            </a:extLst>
          </p:cNvPr>
          <p:cNvSpPr txBox="1"/>
          <p:nvPr/>
        </p:nvSpPr>
        <p:spPr>
          <a:xfrm>
            <a:off x="9844024" y="1799858"/>
            <a:ext cx="1391478"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Tibia &amp; Fibula</a:t>
            </a:r>
          </a:p>
        </p:txBody>
      </p:sp>
      <p:sp>
        <p:nvSpPr>
          <p:cNvPr id="3" name="TextBox 2">
            <a:extLst>
              <a:ext uri="{FF2B5EF4-FFF2-40B4-BE49-F238E27FC236}">
                <a16:creationId xmlns:a16="http://schemas.microsoft.com/office/drawing/2014/main" id="{56B787AC-8680-0D92-1C95-1982CFF1D545}"/>
              </a:ext>
            </a:extLst>
          </p:cNvPr>
          <p:cNvSpPr txBox="1"/>
          <p:nvPr/>
        </p:nvSpPr>
        <p:spPr>
          <a:xfrm>
            <a:off x="9640955" y="2380707"/>
            <a:ext cx="1391478"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Talus</a:t>
            </a:r>
          </a:p>
        </p:txBody>
      </p:sp>
      <p:cxnSp>
        <p:nvCxnSpPr>
          <p:cNvPr id="6" name="Straight Arrow Connector 5">
            <a:extLst>
              <a:ext uri="{FF2B5EF4-FFF2-40B4-BE49-F238E27FC236}">
                <a16:creationId xmlns:a16="http://schemas.microsoft.com/office/drawing/2014/main" id="{98A0A050-887A-CBB6-131A-1F8383A6D7FE}"/>
              </a:ext>
            </a:extLst>
          </p:cNvPr>
          <p:cNvCxnSpPr/>
          <p:nvPr/>
        </p:nvCxnSpPr>
        <p:spPr>
          <a:xfrm flipH="1">
            <a:off x="9223513" y="2524539"/>
            <a:ext cx="397565" cy="289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550AECA-EACE-3A97-0FFB-A359E272A59F}"/>
              </a:ext>
            </a:extLst>
          </p:cNvPr>
          <p:cNvCxnSpPr>
            <a:cxnSpLocks/>
            <a:stCxn id="2" idx="1"/>
          </p:cNvCxnSpPr>
          <p:nvPr/>
        </p:nvCxnSpPr>
        <p:spPr>
          <a:xfrm flipH="1">
            <a:off x="9134061" y="1953747"/>
            <a:ext cx="709963" cy="324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8CE767B-9481-05C6-2481-B56556C6154A}"/>
              </a:ext>
            </a:extLst>
          </p:cNvPr>
          <p:cNvSpPr txBox="1"/>
          <p:nvPr/>
        </p:nvSpPr>
        <p:spPr>
          <a:xfrm>
            <a:off x="579098" y="2597630"/>
            <a:ext cx="881954"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Humerus</a:t>
            </a:r>
          </a:p>
        </p:txBody>
      </p:sp>
      <p:cxnSp>
        <p:nvCxnSpPr>
          <p:cNvPr id="29" name="Straight Arrow Connector 28">
            <a:extLst>
              <a:ext uri="{FF2B5EF4-FFF2-40B4-BE49-F238E27FC236}">
                <a16:creationId xmlns:a16="http://schemas.microsoft.com/office/drawing/2014/main" id="{67C61D99-EE74-8FAB-487D-3AC9466D5353}"/>
              </a:ext>
            </a:extLst>
          </p:cNvPr>
          <p:cNvCxnSpPr>
            <a:cxnSpLocks/>
            <a:stCxn id="28" idx="3"/>
          </p:cNvCxnSpPr>
          <p:nvPr/>
        </p:nvCxnSpPr>
        <p:spPr>
          <a:xfrm>
            <a:off x="1461052" y="2751519"/>
            <a:ext cx="864705" cy="476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D1C8D96-6AFE-099E-DF17-7802C0FE54C2}"/>
              </a:ext>
            </a:extLst>
          </p:cNvPr>
          <p:cNvSpPr txBox="1"/>
          <p:nvPr/>
        </p:nvSpPr>
        <p:spPr>
          <a:xfrm>
            <a:off x="579098" y="3292114"/>
            <a:ext cx="580469"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Ulna</a:t>
            </a:r>
          </a:p>
        </p:txBody>
      </p:sp>
      <p:sp>
        <p:nvSpPr>
          <p:cNvPr id="34" name="TextBox 33">
            <a:extLst>
              <a:ext uri="{FF2B5EF4-FFF2-40B4-BE49-F238E27FC236}">
                <a16:creationId xmlns:a16="http://schemas.microsoft.com/office/drawing/2014/main" id="{DB5D324E-BA0F-C804-74B3-DE952CF1F423}"/>
              </a:ext>
            </a:extLst>
          </p:cNvPr>
          <p:cNvSpPr txBox="1"/>
          <p:nvPr/>
        </p:nvSpPr>
        <p:spPr>
          <a:xfrm>
            <a:off x="579098" y="3553386"/>
            <a:ext cx="696534"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Radius</a:t>
            </a:r>
          </a:p>
        </p:txBody>
      </p:sp>
      <p:cxnSp>
        <p:nvCxnSpPr>
          <p:cNvPr id="35" name="Straight Arrow Connector 34">
            <a:extLst>
              <a:ext uri="{FF2B5EF4-FFF2-40B4-BE49-F238E27FC236}">
                <a16:creationId xmlns:a16="http://schemas.microsoft.com/office/drawing/2014/main" id="{52C34F24-8F79-3F60-48B7-B7CC10A82F35}"/>
              </a:ext>
            </a:extLst>
          </p:cNvPr>
          <p:cNvCxnSpPr>
            <a:cxnSpLocks/>
            <a:stCxn id="33" idx="3"/>
          </p:cNvCxnSpPr>
          <p:nvPr/>
        </p:nvCxnSpPr>
        <p:spPr>
          <a:xfrm>
            <a:off x="1159567" y="3446003"/>
            <a:ext cx="1444485" cy="4026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34A7C10-7544-04EB-F2C0-68E0A6B13BC0}"/>
              </a:ext>
            </a:extLst>
          </p:cNvPr>
          <p:cNvCxnSpPr>
            <a:cxnSpLocks/>
            <a:stCxn id="34" idx="3"/>
          </p:cNvCxnSpPr>
          <p:nvPr/>
        </p:nvCxnSpPr>
        <p:spPr>
          <a:xfrm>
            <a:off x="1275632" y="3707275"/>
            <a:ext cx="1277769" cy="398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416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752C95-F3F5-7E44-A9CD-6F4F028566EF}"/>
              </a:ext>
            </a:extLst>
          </p:cNvPr>
          <p:cNvSpPr txBox="1"/>
          <p:nvPr/>
        </p:nvSpPr>
        <p:spPr>
          <a:xfrm>
            <a:off x="224117" y="206188"/>
            <a:ext cx="5172635"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Rotational and Translational Statics</a:t>
            </a:r>
          </a:p>
        </p:txBody>
      </p:sp>
      <p:sp>
        <p:nvSpPr>
          <p:cNvPr id="4" name="Rectangle 3">
            <a:extLst>
              <a:ext uri="{FF2B5EF4-FFF2-40B4-BE49-F238E27FC236}">
                <a16:creationId xmlns:a16="http://schemas.microsoft.com/office/drawing/2014/main" id="{612CD35F-F105-3744-9308-D7575824E1D3}"/>
              </a:ext>
            </a:extLst>
          </p:cNvPr>
          <p:cNvSpPr/>
          <p:nvPr/>
        </p:nvSpPr>
        <p:spPr>
          <a:xfrm>
            <a:off x="472726" y="1161832"/>
            <a:ext cx="4436783" cy="4770537"/>
          </a:xfrm>
          <a:prstGeom prst="rect">
            <a:avLst/>
          </a:prstGeom>
        </p:spPr>
        <p:txBody>
          <a:bodyPr wrap="square">
            <a:spAutoFit/>
          </a:bodyPr>
          <a:lstStyle/>
          <a:p>
            <a:pPr algn="just"/>
            <a:r>
              <a:rPr lang="en-US" sz="1600" dirty="0">
                <a:latin typeface="Times New Roman"/>
                <a:cs typeface="Times New Roman"/>
              </a:rPr>
              <a:t>As high as eighty percent of the population at one time or another will suffer from some form of lower back pain, especially during bending and lifting activities.  </a:t>
            </a:r>
          </a:p>
          <a:p>
            <a:pPr algn="just"/>
            <a:endParaRPr lang="en-US" sz="1600" dirty="0">
              <a:latin typeface="Times New Roman"/>
              <a:cs typeface="Times New Roman"/>
            </a:endParaRPr>
          </a:p>
          <a:p>
            <a:pPr algn="just"/>
            <a:r>
              <a:rPr lang="en-US" sz="1600" dirty="0">
                <a:latin typeface="Times New Roman"/>
                <a:cs typeface="Times New Roman"/>
              </a:rPr>
              <a:t>The stresses, which the mussels apply to the disks located between each of the vertebrae, can be very large and these stresses can, along with degeneration of the structure of the disks produce pain, muscle spasm, and immobilization of the lower back. We’ll specifically look at the lumbo-sacral intersection of the spine as the point at which we bend, to say pick something up when you keep your legs straight.  </a:t>
            </a:r>
          </a:p>
          <a:p>
            <a:pPr algn="just"/>
            <a:endParaRPr lang="en-US" sz="1600" dirty="0">
              <a:latin typeface="Times New Roman"/>
              <a:cs typeface="Times New Roman"/>
            </a:endParaRPr>
          </a:p>
          <a:p>
            <a:pPr algn="just"/>
            <a:r>
              <a:rPr lang="en-US" sz="1600" dirty="0">
                <a:latin typeface="Times New Roman"/>
                <a:cs typeface="Times New Roman"/>
              </a:rPr>
              <a:t>We’ll look at a specific case of just bending over with your arms hanging vertically to determine how large the reaction force on the lumbo-sacral disk can be in this case in terms of your weight.</a:t>
            </a:r>
            <a:r>
              <a:rPr lang="en-US" sz="1600" dirty="0">
                <a:effectLst/>
                <a:latin typeface="Times New Roman"/>
                <a:cs typeface="Times New Roman"/>
              </a:rPr>
              <a:t> </a:t>
            </a:r>
            <a:endParaRPr lang="en-US" sz="1600" dirty="0">
              <a:latin typeface="Times New Roman"/>
              <a:cs typeface="Times New Roman"/>
            </a:endParaRPr>
          </a:p>
        </p:txBody>
      </p:sp>
      <p:grpSp>
        <p:nvGrpSpPr>
          <p:cNvPr id="5" name="Group 1">
            <a:extLst>
              <a:ext uri="{FF2B5EF4-FFF2-40B4-BE49-F238E27FC236}">
                <a16:creationId xmlns:a16="http://schemas.microsoft.com/office/drawing/2014/main" id="{C1614904-3B40-5C46-AF0F-B3B77927C0BD}"/>
              </a:ext>
            </a:extLst>
          </p:cNvPr>
          <p:cNvGrpSpPr>
            <a:grpSpLocks/>
          </p:cNvGrpSpPr>
          <p:nvPr/>
        </p:nvGrpSpPr>
        <p:grpSpPr bwMode="auto">
          <a:xfrm>
            <a:off x="5163443" y="1283863"/>
            <a:ext cx="6555831" cy="4817812"/>
            <a:chOff x="2757" y="4320"/>
            <a:chExt cx="6564" cy="5913"/>
          </a:xfrm>
        </p:grpSpPr>
        <p:grpSp>
          <p:nvGrpSpPr>
            <p:cNvPr id="7" name="Group 2">
              <a:extLst>
                <a:ext uri="{FF2B5EF4-FFF2-40B4-BE49-F238E27FC236}">
                  <a16:creationId xmlns:a16="http://schemas.microsoft.com/office/drawing/2014/main" id="{167D5B86-E616-9D48-A77C-F6FF1E8A97A7}"/>
                </a:ext>
              </a:extLst>
            </p:cNvPr>
            <p:cNvGrpSpPr>
              <a:grpSpLocks/>
            </p:cNvGrpSpPr>
            <p:nvPr/>
          </p:nvGrpSpPr>
          <p:grpSpPr bwMode="auto">
            <a:xfrm>
              <a:off x="2757" y="4320"/>
              <a:ext cx="6564" cy="5040"/>
              <a:chOff x="2757" y="4320"/>
              <a:chExt cx="6564" cy="5040"/>
            </a:xfrm>
          </p:grpSpPr>
          <p:pic>
            <p:nvPicPr>
              <p:cNvPr id="9" name="Picture 3" descr=":IMG_0297.JPG">
                <a:extLst>
                  <a:ext uri="{FF2B5EF4-FFF2-40B4-BE49-F238E27FC236}">
                    <a16:creationId xmlns:a16="http://schemas.microsoft.com/office/drawing/2014/main" id="{3A82A182-96FA-974A-B7F2-F2EAFE1A9DC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 y="4320"/>
                <a:ext cx="6451" cy="504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Line 4">
                <a:extLst>
                  <a:ext uri="{FF2B5EF4-FFF2-40B4-BE49-F238E27FC236}">
                    <a16:creationId xmlns:a16="http://schemas.microsoft.com/office/drawing/2014/main" id="{A7E6B62B-A868-D040-B6C2-7CB805742CFE}"/>
                  </a:ext>
                </a:extLst>
              </p:cNvPr>
              <p:cNvSpPr>
                <a:spLocks noChangeShapeType="1"/>
              </p:cNvSpPr>
              <p:nvPr/>
            </p:nvSpPr>
            <p:spPr bwMode="auto">
              <a:xfrm>
                <a:off x="2880" y="8052"/>
                <a:ext cx="6430" cy="1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en-US"/>
              </a:p>
            </p:txBody>
          </p:sp>
          <p:sp>
            <p:nvSpPr>
              <p:cNvPr id="11" name="Text Box 5">
                <a:extLst>
                  <a:ext uri="{FF2B5EF4-FFF2-40B4-BE49-F238E27FC236}">
                    <a16:creationId xmlns:a16="http://schemas.microsoft.com/office/drawing/2014/main" id="{F814A02D-FFB7-D745-A530-4BD909D8CD1E}"/>
                  </a:ext>
                </a:extLst>
              </p:cNvPr>
              <p:cNvSpPr txBox="1">
                <a:spLocks noChangeArrowheads="1"/>
              </p:cNvSpPr>
              <p:nvPr/>
            </p:nvSpPr>
            <p:spPr bwMode="auto">
              <a:xfrm>
                <a:off x="2757" y="7615"/>
                <a:ext cx="1341" cy="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a:ln>
                      <a:noFill/>
                    </a:ln>
                    <a:solidFill>
                      <a:schemeClr val="tx1"/>
                    </a:solidFill>
                    <a:effectLst/>
                    <a:latin typeface="Cambria" charset="0"/>
                    <a:ea typeface="ÇlÇr ñæí©" charset="0"/>
                  </a:rPr>
                  <a:t>lumbo-sacral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a:ln>
                      <a:noFill/>
                    </a:ln>
                    <a:solidFill>
                      <a:schemeClr val="tx1"/>
                    </a:solidFill>
                    <a:effectLst/>
                    <a:latin typeface="Cambria" charset="0"/>
                    <a:ea typeface="ÇlÇr ñæí©" charset="0"/>
                  </a:rPr>
                  <a:t>intersection</a:t>
                </a:r>
                <a:endParaRPr kumimoji="0" lang="en-US" sz="2400" b="0" i="0" u="none" strike="noStrike" cap="none" normalizeH="0" baseline="0" dirty="0">
                  <a:ln>
                    <a:noFill/>
                  </a:ln>
                  <a:solidFill>
                    <a:schemeClr val="tx1"/>
                  </a:solidFill>
                  <a:effectLst/>
                  <a:latin typeface="Arial" charset="0"/>
                  <a:ea typeface="ＭＳ Ｐゴシック" charset="0"/>
                </a:endParaRPr>
              </a:p>
            </p:txBody>
          </p:sp>
        </p:grpSp>
        <p:sp>
          <p:nvSpPr>
            <p:cNvPr id="8" name="Text Box 6">
              <a:extLst>
                <a:ext uri="{FF2B5EF4-FFF2-40B4-BE49-F238E27FC236}">
                  <a16:creationId xmlns:a16="http://schemas.microsoft.com/office/drawing/2014/main" id="{405F426E-47F6-BB43-9815-88F3DF171D8B}"/>
                </a:ext>
              </a:extLst>
            </p:cNvPr>
            <p:cNvSpPr txBox="1">
              <a:spLocks noChangeArrowheads="1"/>
            </p:cNvSpPr>
            <p:nvPr/>
          </p:nvSpPr>
          <p:spPr bwMode="auto">
            <a:xfrm>
              <a:off x="2828" y="9360"/>
              <a:ext cx="6482" cy="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mbria" charset="0"/>
                  <a:ea typeface="ÇlÇr ñæí©" charset="0"/>
                </a:rPr>
                <a:t>Figure 1:  Views of the human spine.  Figure from Clinically Oriented Anatomy, by Moore &amp; </a:t>
              </a:r>
              <a:r>
                <a:rPr kumimoji="0" lang="en-US" sz="800" b="0" i="0" u="none" strike="noStrike" cap="none" normalizeH="0" baseline="0" dirty="0" err="1">
                  <a:ln>
                    <a:noFill/>
                  </a:ln>
                  <a:solidFill>
                    <a:schemeClr val="tx1"/>
                  </a:solidFill>
                  <a:effectLst/>
                  <a:latin typeface="Cambria" charset="0"/>
                  <a:ea typeface="ÇlÇr ñæí©" charset="0"/>
                </a:rPr>
                <a:t>Dalley</a:t>
              </a:r>
              <a:r>
                <a:rPr kumimoji="0" lang="en-US" sz="800" b="0" i="0" u="none" strike="noStrike" cap="none" normalizeH="0" baseline="0" dirty="0">
                  <a:ln>
                    <a:noFill/>
                  </a:ln>
                  <a:solidFill>
                    <a:schemeClr val="tx1"/>
                  </a:solidFill>
                  <a:effectLst/>
                  <a:latin typeface="Cambria" charset="0"/>
                  <a:ea typeface="ÇlÇr ñæí©" charset="0"/>
                </a:rPr>
                <a:t>. </a:t>
              </a:r>
              <a:endParaRPr kumimoji="0" lang="en-US" sz="2400" b="0" i="0" u="none" strike="noStrike" cap="none" normalizeH="0" baseline="0" dirty="0">
                <a:ln>
                  <a:noFill/>
                </a:ln>
                <a:solidFill>
                  <a:schemeClr val="tx1"/>
                </a:solidFill>
                <a:effectLst/>
                <a:latin typeface="Arial" charset="0"/>
                <a:ea typeface="ＭＳ Ｐゴシック" charset="0"/>
              </a:endParaRPr>
            </a:p>
          </p:txBody>
        </p:sp>
      </p:grpSp>
      <p:sp>
        <p:nvSpPr>
          <p:cNvPr id="12" name="TextBox 11">
            <a:extLst>
              <a:ext uri="{FF2B5EF4-FFF2-40B4-BE49-F238E27FC236}">
                <a16:creationId xmlns:a16="http://schemas.microsoft.com/office/drawing/2014/main" id="{E7E9EA79-DB2C-184F-8C35-363F206BCBDF}"/>
              </a:ext>
            </a:extLst>
          </p:cNvPr>
          <p:cNvSpPr txBox="1"/>
          <p:nvPr/>
        </p:nvSpPr>
        <p:spPr>
          <a:xfrm>
            <a:off x="224117" y="745565"/>
            <a:ext cx="37024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6:</a:t>
            </a:r>
          </a:p>
        </p:txBody>
      </p:sp>
    </p:spTree>
    <p:extLst>
      <p:ext uri="{BB962C8B-B14F-4D97-AF65-F5344CB8AC3E}">
        <p14:creationId xmlns:p14="http://schemas.microsoft.com/office/powerpoint/2010/main" val="2953484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D41139-C30C-9B47-9647-6C1D7D2AE305}"/>
              </a:ext>
            </a:extLst>
          </p:cNvPr>
          <p:cNvSpPr txBox="1"/>
          <p:nvPr/>
        </p:nvSpPr>
        <p:spPr>
          <a:xfrm>
            <a:off x="224117" y="914531"/>
            <a:ext cx="37024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6:</a:t>
            </a:r>
          </a:p>
        </p:txBody>
      </p:sp>
      <p:grpSp>
        <p:nvGrpSpPr>
          <p:cNvPr id="2" name="Group 1">
            <a:extLst>
              <a:ext uri="{FF2B5EF4-FFF2-40B4-BE49-F238E27FC236}">
                <a16:creationId xmlns:a16="http://schemas.microsoft.com/office/drawing/2014/main" id="{697F2ED7-8458-CA46-AB48-E659563B83AB}"/>
              </a:ext>
            </a:extLst>
          </p:cNvPr>
          <p:cNvGrpSpPr/>
          <p:nvPr/>
        </p:nvGrpSpPr>
        <p:grpSpPr>
          <a:xfrm>
            <a:off x="3820556" y="1302551"/>
            <a:ext cx="7407566" cy="5459598"/>
            <a:chOff x="458371" y="736656"/>
            <a:chExt cx="8395922" cy="5986152"/>
          </a:xfrm>
        </p:grpSpPr>
        <p:grpSp>
          <p:nvGrpSpPr>
            <p:cNvPr id="4" name="Group 3">
              <a:extLst>
                <a:ext uri="{FF2B5EF4-FFF2-40B4-BE49-F238E27FC236}">
                  <a16:creationId xmlns:a16="http://schemas.microsoft.com/office/drawing/2014/main" id="{1C77CA2D-0B6F-014A-AB10-95C7F92BB46B}"/>
                </a:ext>
              </a:extLst>
            </p:cNvPr>
            <p:cNvGrpSpPr/>
            <p:nvPr/>
          </p:nvGrpSpPr>
          <p:grpSpPr>
            <a:xfrm>
              <a:off x="458371" y="736656"/>
              <a:ext cx="3765339" cy="5986152"/>
              <a:chOff x="458371" y="522921"/>
              <a:chExt cx="3765339" cy="5986152"/>
            </a:xfrm>
          </p:grpSpPr>
          <p:pic>
            <p:nvPicPr>
              <p:cNvPr id="5" name="Picture 4" descr="Erector_Spinae_Cadaver">
                <a:extLst>
                  <a:ext uri="{FF2B5EF4-FFF2-40B4-BE49-F238E27FC236}">
                    <a16:creationId xmlns:a16="http://schemas.microsoft.com/office/drawing/2014/main" id="{E64029E4-00EB-3C43-8E23-44D2B879B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71" y="522921"/>
                <a:ext cx="3765339" cy="5801486"/>
              </a:xfrm>
              <a:prstGeom prst="rect">
                <a:avLst/>
              </a:prstGeom>
            </p:spPr>
          </p:pic>
          <p:sp>
            <p:nvSpPr>
              <p:cNvPr id="7" name="Rectangle 6">
                <a:extLst>
                  <a:ext uri="{FF2B5EF4-FFF2-40B4-BE49-F238E27FC236}">
                    <a16:creationId xmlns:a16="http://schemas.microsoft.com/office/drawing/2014/main" id="{2F4F5598-E080-454F-8B70-D7014957C85F}"/>
                  </a:ext>
                </a:extLst>
              </p:cNvPr>
              <p:cNvSpPr/>
              <p:nvPr/>
            </p:nvSpPr>
            <p:spPr>
              <a:xfrm>
                <a:off x="458371" y="6324407"/>
                <a:ext cx="3765339" cy="184666"/>
              </a:xfrm>
              <a:prstGeom prst="rect">
                <a:avLst/>
              </a:prstGeom>
            </p:spPr>
            <p:txBody>
              <a:bodyPr wrap="square">
                <a:spAutoFit/>
              </a:bodyPr>
              <a:lstStyle/>
              <a:p>
                <a:r>
                  <a:rPr lang="en-US" sz="600" dirty="0">
                    <a:latin typeface="Times New Roman"/>
                    <a:cs typeface="Times New Roman"/>
                  </a:rPr>
                  <a:t>https://</a:t>
                </a:r>
                <a:r>
                  <a:rPr lang="en-US" sz="600" dirty="0" err="1">
                    <a:latin typeface="Times New Roman"/>
                    <a:cs typeface="Times New Roman"/>
                  </a:rPr>
                  <a:t>www.studyblue.com</a:t>
                </a:r>
                <a:r>
                  <a:rPr lang="en-US" sz="600" dirty="0">
                    <a:latin typeface="Times New Roman"/>
                    <a:cs typeface="Times New Roman"/>
                  </a:rPr>
                  <a:t>/notes/note/n/huaty-1223-study-guide-2011-12-rooney/deck/9730325</a:t>
                </a:r>
              </a:p>
            </p:txBody>
          </p:sp>
        </p:grpSp>
        <p:pic>
          <p:nvPicPr>
            <p:cNvPr id="8" name="Picture 7" descr="erector_spinae">
              <a:extLst>
                <a:ext uri="{FF2B5EF4-FFF2-40B4-BE49-F238E27FC236}">
                  <a16:creationId xmlns:a16="http://schemas.microsoft.com/office/drawing/2014/main" id="{A21C27BF-6BF4-A54A-A83E-49ACDF088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7432" y="2038324"/>
              <a:ext cx="4406861" cy="3204990"/>
            </a:xfrm>
            <a:prstGeom prst="rect">
              <a:avLst/>
            </a:prstGeom>
          </p:spPr>
        </p:pic>
        <p:cxnSp>
          <p:nvCxnSpPr>
            <p:cNvPr id="10" name="Straight Arrow Connector 9">
              <a:extLst>
                <a:ext uri="{FF2B5EF4-FFF2-40B4-BE49-F238E27FC236}">
                  <a16:creationId xmlns:a16="http://schemas.microsoft.com/office/drawing/2014/main" id="{2D49F963-570F-F842-851F-6AAF6DE80F97}"/>
                </a:ext>
              </a:extLst>
            </p:cNvPr>
            <p:cNvCxnSpPr/>
            <p:nvPr/>
          </p:nvCxnSpPr>
          <p:spPr>
            <a:xfrm flipH="1">
              <a:off x="3416300" y="5137150"/>
              <a:ext cx="1031132" cy="71120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9FD1DA64-0163-6149-9B74-08F004CB764C}"/>
                </a:ext>
              </a:extLst>
            </p:cNvPr>
            <p:cNvCxnSpPr/>
            <p:nvPr/>
          </p:nvCxnSpPr>
          <p:spPr>
            <a:xfrm flipH="1">
              <a:off x="3416300" y="4887714"/>
              <a:ext cx="1031132" cy="585986"/>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952F54C2-09B7-D340-9D0B-8F630F35EC95}"/>
                </a:ext>
              </a:extLst>
            </p:cNvPr>
            <p:cNvCxnSpPr/>
            <p:nvPr/>
          </p:nvCxnSpPr>
          <p:spPr>
            <a:xfrm flipH="1" flipV="1">
              <a:off x="3359150" y="1917700"/>
              <a:ext cx="4460132" cy="114300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0F8F8C93-7120-E549-9002-F87A2CC9049B}"/>
                </a:ext>
              </a:extLst>
            </p:cNvPr>
            <p:cNvCxnSpPr/>
            <p:nvPr/>
          </p:nvCxnSpPr>
          <p:spPr>
            <a:xfrm flipH="1" flipV="1">
              <a:off x="3759200" y="2279650"/>
              <a:ext cx="688232" cy="78105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B9FACD15-DF8E-4A47-AD0C-BB99DBC4A615}"/>
                </a:ext>
              </a:extLst>
            </p:cNvPr>
            <p:cNvCxnSpPr/>
            <p:nvPr/>
          </p:nvCxnSpPr>
          <p:spPr>
            <a:xfrm flipH="1">
              <a:off x="3359150" y="4464050"/>
              <a:ext cx="1031132" cy="55880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2DA7BBE4-B0CD-164A-949F-28F1881E5C2A}"/>
                </a:ext>
              </a:extLst>
            </p:cNvPr>
            <p:cNvCxnSpPr/>
            <p:nvPr/>
          </p:nvCxnSpPr>
          <p:spPr>
            <a:xfrm flipH="1">
              <a:off x="2654300" y="4176514"/>
              <a:ext cx="5161064" cy="287536"/>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716E5444-EFF5-D04C-B8BB-7CB6C0DC0085}"/>
                </a:ext>
              </a:extLst>
            </p:cNvPr>
            <p:cNvCxnSpPr/>
            <p:nvPr/>
          </p:nvCxnSpPr>
          <p:spPr>
            <a:xfrm flipH="1" flipV="1">
              <a:off x="3587750" y="3060700"/>
              <a:ext cx="859682" cy="69215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8" name="TextBox 17">
            <a:extLst>
              <a:ext uri="{FF2B5EF4-FFF2-40B4-BE49-F238E27FC236}">
                <a16:creationId xmlns:a16="http://schemas.microsoft.com/office/drawing/2014/main" id="{1E4ACCDE-FF5A-7E44-85C7-4033D583B369}"/>
              </a:ext>
            </a:extLst>
          </p:cNvPr>
          <p:cNvSpPr txBox="1"/>
          <p:nvPr/>
        </p:nvSpPr>
        <p:spPr>
          <a:xfrm>
            <a:off x="207574" y="1475642"/>
            <a:ext cx="3399054" cy="452431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Cadaver dissection showing the location of the </a:t>
            </a:r>
            <a:r>
              <a:rPr lang="en-US" i="1" dirty="0">
                <a:latin typeface="Times New Roman" panose="02020603050405020304" pitchFamily="18" charset="0"/>
                <a:cs typeface="Times New Roman" panose="02020603050405020304" pitchFamily="18" charset="0"/>
              </a:rPr>
              <a:t>erector-spinae</a:t>
            </a:r>
            <a:r>
              <a:rPr lang="en-US" dirty="0">
                <a:latin typeface="Times New Roman" panose="02020603050405020304" pitchFamily="18" charset="0"/>
                <a:cs typeface="Times New Roman" panose="02020603050405020304" pitchFamily="18" charset="0"/>
              </a:rPr>
              <a:t> muscles (stained purple for visualization).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major muscle groups and muscles of the back are also shown.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a:t>
            </a:r>
            <a:r>
              <a:rPr lang="en-US" i="1" dirty="0">
                <a:latin typeface="Times New Roman" panose="02020603050405020304" pitchFamily="18" charset="0"/>
                <a:cs typeface="Times New Roman" panose="02020603050405020304" pitchFamily="18" charset="0"/>
              </a:rPr>
              <a:t>erector-spinae</a:t>
            </a:r>
            <a:r>
              <a:rPr lang="en-US" dirty="0">
                <a:latin typeface="Times New Roman" panose="02020603050405020304" pitchFamily="18" charset="0"/>
                <a:cs typeface="Times New Roman" panose="02020603050405020304" pitchFamily="18" charset="0"/>
              </a:rPr>
              <a:t> muscles insert at the base of the spine and run the length of your spinal column.  These muscles are, in part, responsible for  picking you back upright (making your erect) from a prone (or bent over) position.</a:t>
            </a:r>
          </a:p>
        </p:txBody>
      </p:sp>
      <p:sp>
        <p:nvSpPr>
          <p:cNvPr id="19" name="TextBox 18">
            <a:extLst>
              <a:ext uri="{FF2B5EF4-FFF2-40B4-BE49-F238E27FC236}">
                <a16:creationId xmlns:a16="http://schemas.microsoft.com/office/drawing/2014/main" id="{E2DAE7D2-740C-304F-A95D-15C9789FED5F}"/>
              </a:ext>
            </a:extLst>
          </p:cNvPr>
          <p:cNvSpPr txBox="1"/>
          <p:nvPr/>
        </p:nvSpPr>
        <p:spPr>
          <a:xfrm>
            <a:off x="224117" y="41073"/>
            <a:ext cx="9579123"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Rotational and Translational Statics</a:t>
            </a:r>
          </a:p>
          <a:p>
            <a:r>
              <a:rPr lang="en-US" sz="2600" dirty="0">
                <a:latin typeface="Times New Roman" panose="02020603050405020304" pitchFamily="18" charset="0"/>
                <a:cs typeface="Times New Roman" panose="02020603050405020304" pitchFamily="18" charset="0"/>
              </a:rPr>
              <a:t>		- </a:t>
            </a:r>
            <a:r>
              <a:rPr lang="en-US" sz="1600" i="1" dirty="0">
                <a:latin typeface="Times New Roman"/>
                <a:cs typeface="Times New Roman"/>
              </a:rPr>
              <a:t>The Major Muscle Groups and Vertebral Column of the Human Back</a:t>
            </a:r>
          </a:p>
        </p:txBody>
      </p:sp>
    </p:spTree>
    <p:extLst>
      <p:ext uri="{BB962C8B-B14F-4D97-AF65-F5344CB8AC3E}">
        <p14:creationId xmlns:p14="http://schemas.microsoft.com/office/powerpoint/2010/main" val="1772406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752C95-F3F5-7E44-A9CD-6F4F028566EF}"/>
              </a:ext>
            </a:extLst>
          </p:cNvPr>
          <p:cNvSpPr txBox="1"/>
          <p:nvPr/>
        </p:nvSpPr>
        <p:spPr>
          <a:xfrm>
            <a:off x="224117" y="129325"/>
            <a:ext cx="9579123" cy="129266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Rotational and Translational Statics</a:t>
            </a:r>
          </a:p>
          <a:p>
            <a:r>
              <a:rPr lang="en-US" sz="2600" dirty="0">
                <a:latin typeface="Times New Roman" panose="02020603050405020304" pitchFamily="18" charset="0"/>
                <a:cs typeface="Times New Roman" panose="02020603050405020304" pitchFamily="18" charset="0"/>
              </a:rPr>
              <a:t>		- </a:t>
            </a:r>
            <a:r>
              <a:rPr lang="en-US" sz="1600" i="1" dirty="0">
                <a:latin typeface="Times New Roman"/>
                <a:cs typeface="Times New Roman"/>
              </a:rPr>
              <a:t>The Major Muscle Groups and Vertebral Column of the Human Back</a:t>
            </a:r>
          </a:p>
          <a:p>
            <a:endParaRPr lang="en-US" sz="26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A1A85E5-4394-D642-B9D1-DF81E3DCF84D}"/>
              </a:ext>
            </a:extLst>
          </p:cNvPr>
          <p:cNvSpPr txBox="1"/>
          <p:nvPr/>
        </p:nvSpPr>
        <p:spPr>
          <a:xfrm>
            <a:off x="224117" y="914531"/>
            <a:ext cx="37024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6:</a:t>
            </a:r>
          </a:p>
        </p:txBody>
      </p:sp>
      <p:grpSp>
        <p:nvGrpSpPr>
          <p:cNvPr id="25" name="Group 24">
            <a:extLst>
              <a:ext uri="{FF2B5EF4-FFF2-40B4-BE49-F238E27FC236}">
                <a16:creationId xmlns:a16="http://schemas.microsoft.com/office/drawing/2014/main" id="{AF05D30B-C0EE-EA4E-9123-8D48E4D31B40}"/>
              </a:ext>
            </a:extLst>
          </p:cNvPr>
          <p:cNvGrpSpPr/>
          <p:nvPr/>
        </p:nvGrpSpPr>
        <p:grpSpPr>
          <a:xfrm>
            <a:off x="3674942" y="1421987"/>
            <a:ext cx="8212072" cy="5168900"/>
            <a:chOff x="2354142" y="1428365"/>
            <a:chExt cx="8212072" cy="5168900"/>
          </a:xfrm>
        </p:grpSpPr>
        <p:grpSp>
          <p:nvGrpSpPr>
            <p:cNvPr id="4" name="Group 3">
              <a:extLst>
                <a:ext uri="{FF2B5EF4-FFF2-40B4-BE49-F238E27FC236}">
                  <a16:creationId xmlns:a16="http://schemas.microsoft.com/office/drawing/2014/main" id="{5193135D-0497-5A41-A4C3-555C95B3C69D}"/>
                </a:ext>
              </a:extLst>
            </p:cNvPr>
            <p:cNvGrpSpPr/>
            <p:nvPr/>
          </p:nvGrpSpPr>
          <p:grpSpPr>
            <a:xfrm>
              <a:off x="2354142" y="1428365"/>
              <a:ext cx="3042610" cy="5168900"/>
              <a:chOff x="458371" y="522921"/>
              <a:chExt cx="3765339" cy="5986152"/>
            </a:xfrm>
          </p:grpSpPr>
          <p:grpSp>
            <p:nvGrpSpPr>
              <p:cNvPr id="5" name="Group 4">
                <a:extLst>
                  <a:ext uri="{FF2B5EF4-FFF2-40B4-BE49-F238E27FC236}">
                    <a16:creationId xmlns:a16="http://schemas.microsoft.com/office/drawing/2014/main" id="{50B882B3-1AC7-3949-A40F-EE4DE408F777}"/>
                  </a:ext>
                </a:extLst>
              </p:cNvPr>
              <p:cNvGrpSpPr/>
              <p:nvPr/>
            </p:nvGrpSpPr>
            <p:grpSpPr>
              <a:xfrm>
                <a:off x="458371" y="522921"/>
                <a:ext cx="3765339" cy="5986152"/>
                <a:chOff x="458371" y="522921"/>
                <a:chExt cx="3765339" cy="5986152"/>
              </a:xfrm>
            </p:grpSpPr>
            <p:pic>
              <p:nvPicPr>
                <p:cNvPr id="8" name="Picture 7" descr="Erector_Spinae_Cadaver">
                  <a:extLst>
                    <a:ext uri="{FF2B5EF4-FFF2-40B4-BE49-F238E27FC236}">
                      <a16:creationId xmlns:a16="http://schemas.microsoft.com/office/drawing/2014/main" id="{1E722C2B-CA5E-7348-B1CA-B99A969322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71" y="522921"/>
                  <a:ext cx="3765339" cy="5801486"/>
                </a:xfrm>
                <a:prstGeom prst="rect">
                  <a:avLst/>
                </a:prstGeom>
              </p:spPr>
            </p:pic>
            <p:sp>
              <p:nvSpPr>
                <p:cNvPr id="9" name="Rectangle 8">
                  <a:extLst>
                    <a:ext uri="{FF2B5EF4-FFF2-40B4-BE49-F238E27FC236}">
                      <a16:creationId xmlns:a16="http://schemas.microsoft.com/office/drawing/2014/main" id="{A9CB1AD1-CF26-C54C-9EE0-4E451A90E58D}"/>
                    </a:ext>
                  </a:extLst>
                </p:cNvPr>
                <p:cNvSpPr/>
                <p:nvPr/>
              </p:nvSpPr>
              <p:spPr>
                <a:xfrm>
                  <a:off x="458371" y="6324407"/>
                  <a:ext cx="3765339" cy="184666"/>
                </a:xfrm>
                <a:prstGeom prst="rect">
                  <a:avLst/>
                </a:prstGeom>
              </p:spPr>
              <p:txBody>
                <a:bodyPr wrap="square">
                  <a:spAutoFit/>
                </a:bodyPr>
                <a:lstStyle/>
                <a:p>
                  <a:r>
                    <a:rPr lang="en-US" sz="600" dirty="0">
                      <a:latin typeface="Times New Roman"/>
                      <a:cs typeface="Times New Roman"/>
                    </a:rPr>
                    <a:t>https://</a:t>
                  </a:r>
                  <a:r>
                    <a:rPr lang="en-US" sz="600" dirty="0" err="1">
                      <a:latin typeface="Times New Roman"/>
                      <a:cs typeface="Times New Roman"/>
                    </a:rPr>
                    <a:t>www.studyblue.com</a:t>
                  </a:r>
                  <a:r>
                    <a:rPr lang="en-US" sz="600" dirty="0">
                      <a:latin typeface="Times New Roman"/>
                      <a:cs typeface="Times New Roman"/>
                    </a:rPr>
                    <a:t>/notes/note/n/huaty-1223-study-guide-2011-12-rooney/deck/9730325</a:t>
                  </a:r>
                </a:p>
              </p:txBody>
            </p:sp>
          </p:grpSp>
          <p:pic>
            <p:nvPicPr>
              <p:cNvPr id="7" name="Picture 6" descr="ctSpine.jpg">
                <a:extLst>
                  <a:ext uri="{FF2B5EF4-FFF2-40B4-BE49-F238E27FC236}">
                    <a16:creationId xmlns:a16="http://schemas.microsoft.com/office/drawing/2014/main" id="{48BA05A1-6028-CC49-96C9-234CFC88036C}"/>
                  </a:ext>
                </a:extLst>
              </p:cNvPr>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a:off x="1446651" y="2126489"/>
                <a:ext cx="1936655" cy="3869165"/>
              </a:xfrm>
              <a:prstGeom prst="rect">
                <a:avLst/>
              </a:prstGeom>
            </p:spPr>
          </p:pic>
        </p:grpSp>
        <p:grpSp>
          <p:nvGrpSpPr>
            <p:cNvPr id="12" name="Group 11">
              <a:extLst>
                <a:ext uri="{FF2B5EF4-FFF2-40B4-BE49-F238E27FC236}">
                  <a16:creationId xmlns:a16="http://schemas.microsoft.com/office/drawing/2014/main" id="{2C5E202E-1283-8945-ADBC-B3E7C4716FA5}"/>
                </a:ext>
              </a:extLst>
            </p:cNvPr>
            <p:cNvGrpSpPr/>
            <p:nvPr/>
          </p:nvGrpSpPr>
          <p:grpSpPr>
            <a:xfrm>
              <a:off x="5883277" y="1428365"/>
              <a:ext cx="4682937" cy="4904582"/>
              <a:chOff x="4384677" y="1240009"/>
              <a:chExt cx="4682937" cy="4904582"/>
            </a:xfrm>
          </p:grpSpPr>
          <p:grpSp>
            <p:nvGrpSpPr>
              <p:cNvPr id="13" name="Group 12">
                <a:extLst>
                  <a:ext uri="{FF2B5EF4-FFF2-40B4-BE49-F238E27FC236}">
                    <a16:creationId xmlns:a16="http://schemas.microsoft.com/office/drawing/2014/main" id="{F255F378-4902-4046-9576-427CA362E93A}"/>
                  </a:ext>
                </a:extLst>
              </p:cNvPr>
              <p:cNvGrpSpPr/>
              <p:nvPr/>
            </p:nvGrpSpPr>
            <p:grpSpPr>
              <a:xfrm>
                <a:off x="4384677" y="1240009"/>
                <a:ext cx="4682937" cy="4627583"/>
                <a:chOff x="4384677" y="1240009"/>
                <a:chExt cx="4682937" cy="4627583"/>
              </a:xfrm>
            </p:grpSpPr>
            <p:grpSp>
              <p:nvGrpSpPr>
                <p:cNvPr id="15" name="Group 14">
                  <a:extLst>
                    <a:ext uri="{FF2B5EF4-FFF2-40B4-BE49-F238E27FC236}">
                      <a16:creationId xmlns:a16="http://schemas.microsoft.com/office/drawing/2014/main" id="{B3F98C41-7705-DC4C-8051-8F5D2F3D951E}"/>
                    </a:ext>
                  </a:extLst>
                </p:cNvPr>
                <p:cNvGrpSpPr/>
                <p:nvPr/>
              </p:nvGrpSpPr>
              <p:grpSpPr>
                <a:xfrm>
                  <a:off x="6983839" y="2062892"/>
                  <a:ext cx="2083775" cy="3355677"/>
                  <a:chOff x="6385927" y="-1118956"/>
                  <a:chExt cx="2620011" cy="3833793"/>
                </a:xfrm>
              </p:grpSpPr>
              <p:pic>
                <p:nvPicPr>
                  <p:cNvPr id="20" name="Picture 19">
                    <a:extLst>
                      <a:ext uri="{FF2B5EF4-FFF2-40B4-BE49-F238E27FC236}">
                        <a16:creationId xmlns:a16="http://schemas.microsoft.com/office/drawing/2014/main" id="{DBA4C2A2-2F68-BA4F-A4F7-0BBE3D76C6AE}"/>
                      </a:ext>
                    </a:extLst>
                  </p:cNvPr>
                  <p:cNvPicPr>
                    <a:picLocks noChangeAspect="1"/>
                  </p:cNvPicPr>
                  <p:nvPr/>
                </p:nvPicPr>
                <p:blipFill>
                  <a:blip r:embed="rId4"/>
                  <a:stretch>
                    <a:fillRect/>
                  </a:stretch>
                </p:blipFill>
                <p:spPr>
                  <a:xfrm>
                    <a:off x="6461706" y="-1118956"/>
                    <a:ext cx="2544232" cy="3693240"/>
                  </a:xfrm>
                  <a:prstGeom prst="rect">
                    <a:avLst/>
                  </a:prstGeom>
                </p:spPr>
              </p:pic>
              <p:sp>
                <p:nvSpPr>
                  <p:cNvPr id="21" name="Rectangle 20">
                    <a:extLst>
                      <a:ext uri="{FF2B5EF4-FFF2-40B4-BE49-F238E27FC236}">
                        <a16:creationId xmlns:a16="http://schemas.microsoft.com/office/drawing/2014/main" id="{F6A08EF8-502F-D548-8DF7-F22F23E9E888}"/>
                      </a:ext>
                    </a:extLst>
                  </p:cNvPr>
                  <p:cNvSpPr/>
                  <p:nvPr/>
                </p:nvSpPr>
                <p:spPr>
                  <a:xfrm>
                    <a:off x="6385927" y="2530171"/>
                    <a:ext cx="1584914" cy="184666"/>
                  </a:xfrm>
                  <a:prstGeom prst="rect">
                    <a:avLst/>
                  </a:prstGeom>
                </p:spPr>
                <p:txBody>
                  <a:bodyPr wrap="none">
                    <a:spAutoFit/>
                  </a:bodyPr>
                  <a:lstStyle/>
                  <a:p>
                    <a:r>
                      <a:rPr lang="en-US" sz="600" dirty="0">
                        <a:latin typeface="Times New Roman"/>
                        <a:cs typeface="Times New Roman"/>
                      </a:rPr>
                      <a:t>http://w-</a:t>
                    </a:r>
                    <a:r>
                      <a:rPr lang="en-US" sz="600" dirty="0" err="1">
                        <a:latin typeface="Times New Roman"/>
                        <a:cs typeface="Times New Roman"/>
                      </a:rPr>
                      <a:t>radiology.com</a:t>
                    </a:r>
                    <a:r>
                      <a:rPr lang="en-US" sz="600" dirty="0">
                        <a:latin typeface="Times New Roman"/>
                        <a:cs typeface="Times New Roman"/>
                      </a:rPr>
                      <a:t>/</a:t>
                    </a:r>
                    <a:r>
                      <a:rPr lang="en-US" sz="600" dirty="0" err="1">
                        <a:latin typeface="Times New Roman"/>
                        <a:cs typeface="Times New Roman"/>
                      </a:rPr>
                      <a:t>ct</a:t>
                    </a:r>
                    <a:r>
                      <a:rPr lang="en-US" sz="600" dirty="0">
                        <a:latin typeface="Times New Roman"/>
                        <a:cs typeface="Times New Roman"/>
                      </a:rPr>
                      <a:t>-lumbar-</a:t>
                    </a:r>
                    <a:r>
                      <a:rPr lang="en-US" sz="600" dirty="0" err="1">
                        <a:latin typeface="Times New Roman"/>
                        <a:cs typeface="Times New Roman"/>
                      </a:rPr>
                      <a:t>spine.php</a:t>
                    </a:r>
                    <a:endParaRPr lang="en-US" sz="600" dirty="0">
                      <a:latin typeface="Times New Roman"/>
                      <a:cs typeface="Times New Roman"/>
                    </a:endParaRPr>
                  </a:p>
                </p:txBody>
              </p:sp>
            </p:grpSp>
            <p:pic>
              <p:nvPicPr>
                <p:cNvPr id="16" name="Picture 15" descr="ctSpine.jpg">
                  <a:extLst>
                    <a:ext uri="{FF2B5EF4-FFF2-40B4-BE49-F238E27FC236}">
                      <a16:creationId xmlns:a16="http://schemas.microsoft.com/office/drawing/2014/main" id="{72D534D1-05F5-E046-9C43-EA185B61588B}"/>
                    </a:ext>
                  </a:extLst>
                </p:cNvPr>
                <p:cNvPicPr>
                  <a:picLocks noChangeAspect="1"/>
                </p:cNvPicPr>
                <p:nvPr/>
              </p:nvPicPr>
              <p:blipFill>
                <a:blip r:embed="rId3">
                  <a:alphaModFix amt="94000"/>
                  <a:extLst>
                    <a:ext uri="{28A0092B-C50C-407E-A947-70E740481C1C}">
                      <a14:useLocalDpi xmlns:a14="http://schemas.microsoft.com/office/drawing/2010/main" val="0"/>
                    </a:ext>
                  </a:extLst>
                </a:blip>
                <a:stretch>
                  <a:fillRect/>
                </a:stretch>
              </p:blipFill>
              <p:spPr>
                <a:xfrm>
                  <a:off x="4384677" y="1240009"/>
                  <a:ext cx="2316270" cy="4627583"/>
                </a:xfrm>
                <a:prstGeom prst="rect">
                  <a:avLst/>
                </a:prstGeom>
              </p:spPr>
            </p:pic>
            <p:cxnSp>
              <p:nvCxnSpPr>
                <p:cNvPr id="17" name="Straight Connector 16">
                  <a:extLst>
                    <a:ext uri="{FF2B5EF4-FFF2-40B4-BE49-F238E27FC236}">
                      <a16:creationId xmlns:a16="http://schemas.microsoft.com/office/drawing/2014/main" id="{20728E4D-350F-F047-9D9B-3A50F99DC5CD}"/>
                    </a:ext>
                  </a:extLst>
                </p:cNvPr>
                <p:cNvCxnSpPr>
                  <a:cxnSpLocks/>
                </p:cNvCxnSpPr>
                <p:nvPr/>
              </p:nvCxnSpPr>
              <p:spPr>
                <a:xfrm flipH="1">
                  <a:off x="5571250" y="4290327"/>
                  <a:ext cx="1897150" cy="266555"/>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1612D6FE-E33D-D54F-8D1C-F5F679C58798}"/>
                    </a:ext>
                  </a:extLst>
                </p:cNvPr>
                <p:cNvCxnSpPr>
                  <a:cxnSpLocks/>
                </p:cNvCxnSpPr>
                <p:nvPr/>
              </p:nvCxnSpPr>
              <p:spPr>
                <a:xfrm flipH="1">
                  <a:off x="5688652" y="2294594"/>
                  <a:ext cx="1779748" cy="309339"/>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734F924-38D2-9B48-A3E0-87D57FCAA69D}"/>
                    </a:ext>
                  </a:extLst>
                </p:cNvPr>
                <p:cNvCxnSpPr>
                  <a:cxnSpLocks/>
                </p:cNvCxnSpPr>
                <p:nvPr/>
              </p:nvCxnSpPr>
              <p:spPr>
                <a:xfrm flipH="1">
                  <a:off x="5571250" y="4641293"/>
                  <a:ext cx="2103124" cy="171715"/>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sp>
            <p:nvSpPr>
              <p:cNvPr id="14" name="Rectangle 13">
                <a:extLst>
                  <a:ext uri="{FF2B5EF4-FFF2-40B4-BE49-F238E27FC236}">
                    <a16:creationId xmlns:a16="http://schemas.microsoft.com/office/drawing/2014/main" id="{8CB5F48B-5508-D447-8D96-3B267AE71FC2}"/>
                  </a:ext>
                </a:extLst>
              </p:cNvPr>
              <p:cNvSpPr/>
              <p:nvPr/>
            </p:nvSpPr>
            <p:spPr>
              <a:xfrm>
                <a:off x="4384677" y="5867592"/>
                <a:ext cx="2316270" cy="276999"/>
              </a:xfrm>
              <a:prstGeom prst="rect">
                <a:avLst/>
              </a:prstGeom>
            </p:spPr>
            <p:txBody>
              <a:bodyPr wrap="square">
                <a:spAutoFit/>
              </a:bodyPr>
              <a:lstStyle/>
              <a:p>
                <a:r>
                  <a:rPr lang="en-US" sz="600" dirty="0">
                    <a:latin typeface="Times New Roman"/>
                    <a:cs typeface="Times New Roman"/>
                  </a:rPr>
                  <a:t>http://</a:t>
                </a:r>
                <a:r>
                  <a:rPr lang="en-US" sz="600" dirty="0" err="1">
                    <a:latin typeface="Times New Roman"/>
                    <a:cs typeface="Times New Roman"/>
                  </a:rPr>
                  <a:t>medicine.missouri.edu</a:t>
                </a:r>
                <a:r>
                  <a:rPr lang="en-US" sz="600" dirty="0">
                    <a:latin typeface="Times New Roman"/>
                    <a:cs typeface="Times New Roman"/>
                  </a:rPr>
                  <a:t>/radiology/</a:t>
                </a:r>
                <a:r>
                  <a:rPr lang="en-US" sz="600" dirty="0" err="1">
                    <a:latin typeface="Times New Roman"/>
                    <a:cs typeface="Times New Roman"/>
                  </a:rPr>
                  <a:t>iCases</a:t>
                </a:r>
                <a:r>
                  <a:rPr lang="en-US" sz="600" dirty="0">
                    <a:latin typeface="Times New Roman"/>
                    <a:cs typeface="Times New Roman"/>
                  </a:rPr>
                  <a:t>/MSK/case1/case01.htm</a:t>
                </a:r>
              </a:p>
            </p:txBody>
          </p:sp>
        </p:grpSp>
        <p:cxnSp>
          <p:nvCxnSpPr>
            <p:cNvPr id="22" name="Straight Connector 21">
              <a:extLst>
                <a:ext uri="{FF2B5EF4-FFF2-40B4-BE49-F238E27FC236}">
                  <a16:creationId xmlns:a16="http://schemas.microsoft.com/office/drawing/2014/main" id="{DD4FB282-1329-E24E-8F19-1928D603CA6F}"/>
                </a:ext>
              </a:extLst>
            </p:cNvPr>
            <p:cNvCxnSpPr>
              <a:cxnSpLocks/>
            </p:cNvCxnSpPr>
            <p:nvPr/>
          </p:nvCxnSpPr>
          <p:spPr>
            <a:xfrm flipH="1">
              <a:off x="4697497" y="1428365"/>
              <a:ext cx="1185780" cy="1363923"/>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cxnSp>
        <p:nvCxnSpPr>
          <p:cNvPr id="23" name="Straight Connector 22">
            <a:extLst>
              <a:ext uri="{FF2B5EF4-FFF2-40B4-BE49-F238E27FC236}">
                <a16:creationId xmlns:a16="http://schemas.microsoft.com/office/drawing/2014/main" id="{6F0B0F4C-8EC5-2D4D-A693-9019304573C5}"/>
              </a:ext>
            </a:extLst>
          </p:cNvPr>
          <p:cNvCxnSpPr>
            <a:cxnSpLocks/>
          </p:cNvCxnSpPr>
          <p:nvPr/>
        </p:nvCxnSpPr>
        <p:spPr>
          <a:xfrm flipH="1" flipV="1">
            <a:off x="5278430" y="5423914"/>
            <a:ext cx="1899452" cy="625656"/>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D3A826D7-4AE4-294F-A2EE-F9FFDF3F3189}"/>
              </a:ext>
            </a:extLst>
          </p:cNvPr>
          <p:cNvSpPr txBox="1"/>
          <p:nvPr/>
        </p:nvSpPr>
        <p:spPr>
          <a:xfrm>
            <a:off x="224117" y="1333845"/>
            <a:ext cx="3167932" cy="535531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Cadaver dissection showing the location of the </a:t>
            </a:r>
            <a:r>
              <a:rPr lang="en-US" i="1" dirty="0">
                <a:latin typeface="Times New Roman" panose="02020603050405020304" pitchFamily="18" charset="0"/>
                <a:cs typeface="Times New Roman" panose="02020603050405020304" pitchFamily="18" charset="0"/>
              </a:rPr>
              <a:t>erector spinae </a:t>
            </a:r>
            <a:r>
              <a:rPr lang="en-US" dirty="0">
                <a:latin typeface="Times New Roman" panose="02020603050405020304" pitchFamily="18" charset="0"/>
                <a:cs typeface="Times New Roman" panose="02020603050405020304" pitchFamily="18" charset="0"/>
              </a:rPr>
              <a:t>muscles groups on either side of the spine and the vertebra of the spine.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Here it’s been superimposed an x-ray image of the spine onto the back showing the erectors lie just to the side of the spinal column.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magnetic resonance (MRI) image of the spinal column show the location of interest at the L5/S1 intersection.  This is the disk (between the vertebra) that is often ruptured by lifting heavy loads incorrectly.</a:t>
            </a:r>
          </a:p>
        </p:txBody>
      </p:sp>
    </p:spTree>
    <p:extLst>
      <p:ext uri="{BB962C8B-B14F-4D97-AF65-F5344CB8AC3E}">
        <p14:creationId xmlns:p14="http://schemas.microsoft.com/office/powerpoint/2010/main" val="1280221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752C95-F3F5-7E44-A9CD-6F4F028566EF}"/>
              </a:ext>
            </a:extLst>
          </p:cNvPr>
          <p:cNvSpPr txBox="1"/>
          <p:nvPr/>
        </p:nvSpPr>
        <p:spPr>
          <a:xfrm>
            <a:off x="224117" y="206188"/>
            <a:ext cx="5172635"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Rotational and Translational Statics</a:t>
            </a:r>
          </a:p>
        </p:txBody>
      </p:sp>
      <p:sp>
        <p:nvSpPr>
          <p:cNvPr id="3" name="TextBox 2">
            <a:extLst>
              <a:ext uri="{FF2B5EF4-FFF2-40B4-BE49-F238E27FC236}">
                <a16:creationId xmlns:a16="http://schemas.microsoft.com/office/drawing/2014/main" id="{087D4CF8-B7D5-ED44-A0FC-F87252063E43}"/>
              </a:ext>
            </a:extLst>
          </p:cNvPr>
          <p:cNvSpPr txBox="1"/>
          <p:nvPr/>
        </p:nvSpPr>
        <p:spPr>
          <a:xfrm>
            <a:off x="224117" y="914531"/>
            <a:ext cx="37024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6:</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0BF07BB-CD38-E94E-AD13-77FCA782E9AC}"/>
                  </a:ext>
                </a:extLst>
              </p:cNvPr>
              <p:cNvSpPr/>
              <p:nvPr/>
            </p:nvSpPr>
            <p:spPr>
              <a:xfrm>
                <a:off x="246832" y="1349043"/>
                <a:ext cx="4920523" cy="5295296"/>
              </a:xfrm>
              <a:prstGeom prst="rect">
                <a:avLst/>
              </a:prstGeom>
            </p:spPr>
            <p:txBody>
              <a:bodyPr wrap="square">
                <a:spAutoFit/>
              </a:bodyPr>
              <a:lstStyle/>
              <a:p>
                <a:pPr marL="285750" indent="-285750" algn="just">
                  <a:buFont typeface="Arial" panose="020B0604020202020204" pitchFamily="34" charset="0"/>
                  <a:buChar char="•"/>
                </a:pPr>
                <a:r>
                  <a:rPr lang="en-US" sz="1600" dirty="0">
                    <a:latin typeface="Times New Roman"/>
                    <a:cs typeface="Times New Roman"/>
                  </a:rPr>
                  <a:t>What are the expressions for the sum of the forces in the vertical and horizontal directions?</a:t>
                </a:r>
              </a:p>
              <a:p>
                <a:pPr marL="285750" indent="-285750" algn="just">
                  <a:buFont typeface="Arial" panose="020B0604020202020204" pitchFamily="34" charset="0"/>
                  <a:buChar char="•"/>
                </a:pPr>
                <a:endParaRPr lang="en-US" sz="1600" dirty="0">
                  <a:latin typeface="Times New Roman"/>
                  <a:cs typeface="Times New Roman"/>
                </a:endParaRPr>
              </a:p>
              <a:p>
                <a:pPr marL="285750" indent="-285750" algn="just">
                  <a:buFont typeface="Arial" panose="020B0604020202020204" pitchFamily="34" charset="0"/>
                  <a:buChar char="•"/>
                </a:pPr>
                <a:endParaRPr lang="en-US" sz="1600" dirty="0">
                  <a:latin typeface="Times New Roman"/>
                  <a:cs typeface="Times New Roman"/>
                </a:endParaRPr>
              </a:p>
              <a:p>
                <a:pPr marL="285750" indent="-285750" algn="just">
                  <a:buFont typeface="Arial" panose="020B0604020202020204" pitchFamily="34" charset="0"/>
                  <a:buChar char="•"/>
                </a:pPr>
                <a:r>
                  <a:rPr lang="en-US" sz="1600" dirty="0">
                    <a:latin typeface="Times New Roman"/>
                    <a:cs typeface="Times New Roman"/>
                  </a:rPr>
                  <a:t>What is the expression for the sum of the torques about the lumbo-sacral disk?  We’ll assume that you have bent over so that your spinal column makes an</a:t>
                </a:r>
                <a:r>
                  <a:rPr lang="en-US" sz="1600" dirty="0">
                    <a:effectLst/>
                    <a:latin typeface="Times New Roman"/>
                    <a:cs typeface="Times New Roman"/>
                  </a:rPr>
                  <a:t> angle </a:t>
                </a:r>
                <a14:m>
                  <m:oMath xmlns:m="http://schemas.openxmlformats.org/officeDocument/2006/math">
                    <m:r>
                      <a:rPr lang="en-US" sz="1600" i="1" smtClean="0">
                        <a:latin typeface="Cambria Math" panose="02040503050406030204" pitchFamily="18" charset="0"/>
                        <a:ea typeface="Cambria Math" panose="02040503050406030204" pitchFamily="18" charset="0"/>
                      </a:rPr>
                      <m:t>𝜃</m:t>
                    </m:r>
                  </m:oMath>
                </a14:m>
                <a:r>
                  <a:rPr lang="en-US" sz="1600" dirty="0"/>
                  <a:t> </a:t>
                </a:r>
                <a:r>
                  <a:rPr lang="en-US" sz="1600" dirty="0">
                    <a:effectLst/>
                    <a:latin typeface="Times New Roman"/>
                    <a:cs typeface="Times New Roman"/>
                  </a:rPr>
                  <a:t>with respect to the horizontal and are not moving.</a:t>
                </a:r>
              </a:p>
              <a:p>
                <a:pPr marL="285750" indent="-285750" algn="just">
                  <a:buFont typeface="Arial" panose="020B0604020202020204" pitchFamily="34" charset="0"/>
                  <a:buChar char="•"/>
                </a:pPr>
                <a:endParaRPr lang="en-US" sz="1600" dirty="0">
                  <a:latin typeface="Times New Roman"/>
                  <a:cs typeface="Times New Roman"/>
                </a:endParaRPr>
              </a:p>
              <a:p>
                <a:pPr marL="285750" indent="-285750" algn="just">
                  <a:buFont typeface="Arial" panose="020B0604020202020204" pitchFamily="34" charset="0"/>
                  <a:buChar char="•"/>
                </a:pPr>
                <a:endParaRPr lang="en-US" sz="1600" dirty="0">
                  <a:effectLst/>
                  <a:latin typeface="Times New Roman"/>
                  <a:cs typeface="Times New Roman"/>
                </a:endParaRPr>
              </a:p>
              <a:p>
                <a:pPr marL="285750" indent="-285750" algn="just">
                  <a:buFont typeface="Arial" panose="020B0604020202020204" pitchFamily="34" charset="0"/>
                  <a:buChar char="•"/>
                </a:pPr>
                <a:r>
                  <a:rPr lang="en-US" sz="1600" dirty="0">
                    <a:latin typeface="Times New Roman"/>
                    <a:cs typeface="Times New Roman"/>
                  </a:rPr>
                  <a:t>What is the magnitude of the force </a:t>
                </a:r>
                <a14:m>
                  <m:oMath xmlns:m="http://schemas.openxmlformats.org/officeDocument/2006/math">
                    <m:sSub>
                      <m:sSubPr>
                        <m:ctrlPr>
                          <a:rPr lang="en-US" sz="1600" i="1" smtClean="0">
                            <a:latin typeface="Cambria Math" panose="02040503050406030204" pitchFamily="18" charset="0"/>
                            <a:cs typeface="Times New Roman"/>
                          </a:rPr>
                        </m:ctrlPr>
                      </m:sSubPr>
                      <m:e>
                        <m:r>
                          <a:rPr lang="en-US" sz="1600" b="0" i="1" smtClean="0">
                            <a:latin typeface="Cambria Math" panose="02040503050406030204" pitchFamily="18" charset="0"/>
                            <a:cs typeface="Times New Roman"/>
                          </a:rPr>
                          <m:t>𝐹</m:t>
                        </m:r>
                      </m:e>
                      <m:sub>
                        <m:r>
                          <a:rPr lang="en-US" sz="1600" b="0" i="1" smtClean="0">
                            <a:latin typeface="Cambria Math" panose="02040503050406030204" pitchFamily="18" charset="0"/>
                            <a:cs typeface="Times New Roman"/>
                          </a:rPr>
                          <m:t>𝑒</m:t>
                        </m:r>
                      </m:sub>
                    </m:sSub>
                  </m:oMath>
                </a14:m>
                <a:r>
                  <a:rPr lang="en-US" sz="1600" dirty="0">
                    <a:latin typeface="Times New Roman"/>
                    <a:cs typeface="Times New Roman"/>
                  </a:rPr>
                  <a:t> exerted by the </a:t>
                </a:r>
                <a:r>
                  <a:rPr lang="en-US" sz="1600" i="1" dirty="0">
                    <a:latin typeface="Times New Roman"/>
                    <a:cs typeface="Times New Roman"/>
                  </a:rPr>
                  <a:t>erector spinae </a:t>
                </a:r>
                <a:r>
                  <a:rPr lang="en-US" sz="1600" dirty="0">
                    <a:latin typeface="Times New Roman"/>
                    <a:cs typeface="Times New Roman"/>
                  </a:rPr>
                  <a:t>muscles at a point two-thirds the length (</a:t>
                </a:r>
                <a14:m>
                  <m:oMath xmlns:m="http://schemas.openxmlformats.org/officeDocument/2006/math">
                    <m:r>
                      <a:rPr lang="en-US" sz="1600" b="0" i="1" smtClean="0">
                        <a:latin typeface="Cambria Math" panose="02040503050406030204" pitchFamily="18" charset="0"/>
                        <a:cs typeface="Times New Roman"/>
                      </a:rPr>
                      <m:t>𝐿</m:t>
                    </m:r>
                  </m:oMath>
                </a14:m>
                <a:r>
                  <a:rPr lang="en-US" sz="1600" dirty="0">
                    <a:latin typeface="Times New Roman"/>
                    <a:cs typeface="Times New Roman"/>
                  </a:rPr>
                  <a:t>) of your spine?  Assume that </a:t>
                </a:r>
                <a14:m>
                  <m:oMath xmlns:m="http://schemas.openxmlformats.org/officeDocument/2006/math">
                    <m:r>
                      <a:rPr lang="en-US" sz="160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30</m:t>
                        </m:r>
                      </m:e>
                      <m:sup>
                        <m:r>
                          <a:rPr lang="en-US" sz="1600" b="0" i="1" smtClean="0">
                            <a:latin typeface="Cambria Math" panose="02040503050406030204" pitchFamily="18" charset="0"/>
                            <a:ea typeface="Cambria Math" panose="02040503050406030204" pitchFamily="18" charset="0"/>
                          </a:rPr>
                          <m:t>0</m:t>
                        </m:r>
                      </m:sup>
                    </m:sSup>
                  </m:oMath>
                </a14:m>
                <a:r>
                  <a:rPr lang="en-US" sz="1600" dirty="0">
                    <a:latin typeface="Times New Roman"/>
                    <a:cs typeface="Times New Roman"/>
                  </a:rPr>
                  <a:t>, </a:t>
                </a:r>
                <a14:m>
                  <m:oMath xmlns:m="http://schemas.openxmlformats.org/officeDocument/2006/math">
                    <m:r>
                      <m:rPr>
                        <m:sty m:val="p"/>
                      </m:rPr>
                      <a:rPr lang="el-GR" sz="1600" b="0" i="1" smtClean="0">
                        <a:latin typeface="Cambria Math" panose="02040503050406030204" pitchFamily="18" charset="0"/>
                        <a:ea typeface="Cambria Math" panose="02040503050406030204" pitchFamily="18" charset="0"/>
                      </a:rPr>
                      <m:t>α</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12</m:t>
                        </m:r>
                      </m:e>
                      <m:sup>
                        <m:r>
                          <a:rPr lang="en-US" sz="1600" b="0" i="1" smtClean="0">
                            <a:latin typeface="Cambria Math" panose="02040503050406030204" pitchFamily="18" charset="0"/>
                            <a:ea typeface="Cambria Math" panose="02040503050406030204" pitchFamily="18" charset="0"/>
                          </a:rPr>
                          <m:t>0</m:t>
                        </m:r>
                      </m:sup>
                    </m:sSup>
                  </m:oMath>
                </a14:m>
                <a:r>
                  <a:rPr lang="en-US" sz="1600" dirty="0">
                    <a:latin typeface="Times New Roman"/>
                    <a:cs typeface="Times New Roman"/>
                  </a:rPr>
                  <a:t>, </a:t>
                </a:r>
                <a14:m>
                  <m:oMath xmlns:m="http://schemas.openxmlformats.org/officeDocument/2006/math">
                    <m:sSub>
                      <m:sSubPr>
                        <m:ctrlPr>
                          <a:rPr lang="en-US" sz="1600" i="1" smtClean="0">
                            <a:latin typeface="Cambria Math" panose="02040503050406030204" pitchFamily="18" charset="0"/>
                            <a:cs typeface="Times New Roman"/>
                          </a:rPr>
                        </m:ctrlPr>
                      </m:sSubPr>
                      <m:e>
                        <m:r>
                          <a:rPr lang="en-US" sz="1600" b="0" i="1" smtClean="0">
                            <a:latin typeface="Cambria Math" panose="02040503050406030204" pitchFamily="18" charset="0"/>
                            <a:cs typeface="Times New Roman"/>
                          </a:rPr>
                          <m:t>𝐹</m:t>
                        </m:r>
                      </m:e>
                      <m:sub>
                        <m:r>
                          <a:rPr lang="en-US" sz="1600" b="0" i="1" smtClean="0">
                            <a:latin typeface="Cambria Math" panose="02040503050406030204" pitchFamily="18" charset="0"/>
                            <a:cs typeface="Times New Roman"/>
                          </a:rPr>
                          <m:t>𝑊</m:t>
                        </m:r>
                        <m:r>
                          <a:rPr lang="en-US" sz="1600" b="0" i="1" smtClean="0">
                            <a:latin typeface="Cambria Math" panose="02040503050406030204" pitchFamily="18" charset="0"/>
                            <a:cs typeface="Times New Roman"/>
                          </a:rPr>
                          <m:t>,</m:t>
                        </m:r>
                        <m:r>
                          <a:rPr lang="en-US" sz="1600" b="0" i="1" smtClean="0">
                            <a:latin typeface="Cambria Math" panose="02040503050406030204" pitchFamily="18" charset="0"/>
                            <a:cs typeface="Times New Roman"/>
                          </a:rPr>
                          <m:t>𝑡𝑜𝑟𝑠𝑜</m:t>
                        </m:r>
                      </m:sub>
                    </m:sSub>
                    <m:r>
                      <a:rPr lang="en-US" sz="1600" b="0" i="1" smtClean="0">
                        <a:latin typeface="Cambria Math" panose="02040503050406030204" pitchFamily="18" charset="0"/>
                        <a:cs typeface="Times New Roman"/>
                      </a:rPr>
                      <m:t>=0.5</m:t>
                    </m:r>
                    <m:sSub>
                      <m:sSubPr>
                        <m:ctrlPr>
                          <a:rPr lang="en-US" sz="1600" b="0" i="1" smtClean="0">
                            <a:latin typeface="Cambria Math" panose="02040503050406030204" pitchFamily="18" charset="0"/>
                            <a:cs typeface="Times New Roman"/>
                          </a:rPr>
                        </m:ctrlPr>
                      </m:sSubPr>
                      <m:e>
                        <m:r>
                          <a:rPr lang="en-US" sz="1600" b="0" i="1" smtClean="0">
                            <a:latin typeface="Cambria Math" panose="02040503050406030204" pitchFamily="18" charset="0"/>
                            <a:cs typeface="Times New Roman"/>
                          </a:rPr>
                          <m:t>𝐹</m:t>
                        </m:r>
                      </m:e>
                      <m:sub>
                        <m:r>
                          <a:rPr lang="en-US" sz="1600" b="0" i="1" smtClean="0">
                            <a:latin typeface="Cambria Math" panose="02040503050406030204" pitchFamily="18" charset="0"/>
                            <a:cs typeface="Times New Roman"/>
                          </a:rPr>
                          <m:t>𝑊</m:t>
                        </m:r>
                      </m:sub>
                    </m:sSub>
                  </m:oMath>
                </a14:m>
                <a:r>
                  <a:rPr lang="en-US" sz="1600" dirty="0">
                    <a:latin typeface="Times New Roman"/>
                    <a:cs typeface="Times New Roman"/>
                  </a:rPr>
                  <a:t> located at </a:t>
                </a:r>
                <a14:m>
                  <m:oMath xmlns:m="http://schemas.openxmlformats.org/officeDocument/2006/math">
                    <m:r>
                      <a:rPr lang="en-US" sz="1600" i="1" smtClean="0">
                        <a:latin typeface="Cambria Math" panose="02040503050406030204" pitchFamily="18" charset="0"/>
                        <a:cs typeface="Times New Roman"/>
                      </a:rPr>
                      <m:t>0</m:t>
                    </m:r>
                    <m:r>
                      <a:rPr lang="en-US" sz="1600" b="0" i="1" smtClean="0">
                        <a:latin typeface="Cambria Math" panose="02040503050406030204" pitchFamily="18" charset="0"/>
                        <a:cs typeface="Times New Roman"/>
                      </a:rPr>
                      <m:t>.5</m:t>
                    </m:r>
                    <m:r>
                      <a:rPr lang="en-US" sz="1600" b="0" i="1" smtClean="0">
                        <a:latin typeface="Cambria Math" panose="02040503050406030204" pitchFamily="18" charset="0"/>
                        <a:cs typeface="Times New Roman"/>
                      </a:rPr>
                      <m:t>𝐿</m:t>
                    </m:r>
                  </m:oMath>
                </a14:m>
                <a:r>
                  <a:rPr lang="en-US" sz="1600" dirty="0">
                    <a:latin typeface="Times New Roman"/>
                    <a:cs typeface="Times New Roman"/>
                  </a:rPr>
                  <a:t>, </a:t>
                </a:r>
                <a14:m>
                  <m:oMath xmlns:m="http://schemas.openxmlformats.org/officeDocument/2006/math">
                    <m:sSub>
                      <m:sSubPr>
                        <m:ctrlPr>
                          <a:rPr lang="en-US" sz="1600" i="1" smtClean="0">
                            <a:latin typeface="Cambria Math" panose="02040503050406030204" pitchFamily="18" charset="0"/>
                            <a:cs typeface="Times New Roman"/>
                          </a:rPr>
                        </m:ctrlPr>
                      </m:sSubPr>
                      <m:e>
                        <m:r>
                          <a:rPr lang="en-US" sz="1600" b="0" i="1" smtClean="0">
                            <a:latin typeface="Cambria Math" panose="02040503050406030204" pitchFamily="18" charset="0"/>
                            <a:cs typeface="Times New Roman"/>
                          </a:rPr>
                          <m:t>𝐹</m:t>
                        </m:r>
                      </m:e>
                      <m:sub>
                        <m:r>
                          <a:rPr lang="en-US" sz="1600" b="0" i="1" smtClean="0">
                            <a:latin typeface="Cambria Math" panose="02040503050406030204" pitchFamily="18" charset="0"/>
                            <a:cs typeface="Times New Roman"/>
                          </a:rPr>
                          <m:t>𝑊</m:t>
                        </m:r>
                        <m:r>
                          <a:rPr lang="en-US" sz="1600" b="0" i="1" smtClean="0">
                            <a:latin typeface="Cambria Math" panose="02040503050406030204" pitchFamily="18" charset="0"/>
                            <a:cs typeface="Times New Roman"/>
                          </a:rPr>
                          <m:t>,</m:t>
                        </m:r>
                        <m:r>
                          <a:rPr lang="en-US" sz="1600" b="0" i="1" smtClean="0">
                            <a:latin typeface="Cambria Math" panose="02040503050406030204" pitchFamily="18" charset="0"/>
                            <a:cs typeface="Times New Roman"/>
                          </a:rPr>
                          <m:t>𝑎𝑟𝑚𝑠</m:t>
                        </m:r>
                      </m:sub>
                    </m:sSub>
                    <m:r>
                      <a:rPr lang="en-US" sz="1600" b="0" i="1" smtClean="0">
                        <a:latin typeface="Cambria Math" panose="02040503050406030204" pitchFamily="18" charset="0"/>
                        <a:cs typeface="Times New Roman"/>
                      </a:rPr>
                      <m:t>=0.1</m:t>
                    </m:r>
                    <m:sSub>
                      <m:sSubPr>
                        <m:ctrlPr>
                          <a:rPr lang="en-US" sz="1600" b="0" i="1" smtClean="0">
                            <a:latin typeface="Cambria Math" panose="02040503050406030204" pitchFamily="18" charset="0"/>
                            <a:cs typeface="Times New Roman"/>
                          </a:rPr>
                        </m:ctrlPr>
                      </m:sSubPr>
                      <m:e>
                        <m:r>
                          <a:rPr lang="en-US" sz="1600" b="0" i="1" smtClean="0">
                            <a:latin typeface="Cambria Math" panose="02040503050406030204" pitchFamily="18" charset="0"/>
                            <a:cs typeface="Times New Roman"/>
                          </a:rPr>
                          <m:t>𝐹</m:t>
                        </m:r>
                      </m:e>
                      <m:sub>
                        <m:r>
                          <a:rPr lang="en-US" sz="1600" b="0" i="1" smtClean="0">
                            <a:latin typeface="Cambria Math" panose="02040503050406030204" pitchFamily="18" charset="0"/>
                            <a:cs typeface="Times New Roman"/>
                          </a:rPr>
                          <m:t>𝑊</m:t>
                        </m:r>
                      </m:sub>
                    </m:sSub>
                    <m:r>
                      <a:rPr lang="en-US" sz="1600" b="0" i="0" smtClean="0">
                        <a:latin typeface="Cambria Math" panose="02040503050406030204" pitchFamily="18" charset="0"/>
                        <a:cs typeface="Times New Roman"/>
                      </a:rPr>
                      <m:t> </m:t>
                    </m:r>
                  </m:oMath>
                </a14:m>
                <a:r>
                  <a:rPr lang="en-US" sz="1600" dirty="0">
                    <a:latin typeface="Times New Roman"/>
                    <a:cs typeface="Times New Roman"/>
                  </a:rPr>
                  <a:t>located at </a:t>
                </a:r>
                <a14:m>
                  <m:oMath xmlns:m="http://schemas.openxmlformats.org/officeDocument/2006/math">
                    <m:r>
                      <a:rPr lang="en-US" sz="1600" b="0" i="1" smtClean="0">
                        <a:latin typeface="Cambria Math" panose="02040503050406030204" pitchFamily="18" charset="0"/>
                        <a:cs typeface="Times New Roman"/>
                      </a:rPr>
                      <m:t>0.75</m:t>
                    </m:r>
                    <m:r>
                      <a:rPr lang="en-US" sz="1600" b="0" i="1" smtClean="0">
                        <a:latin typeface="Cambria Math" panose="02040503050406030204" pitchFamily="18" charset="0"/>
                        <a:cs typeface="Times New Roman"/>
                      </a:rPr>
                      <m:t>𝐿</m:t>
                    </m:r>
                  </m:oMath>
                </a14:m>
                <a:r>
                  <a:rPr lang="en-US" sz="1600" dirty="0">
                    <a:latin typeface="Times New Roman"/>
                    <a:cs typeface="Times New Roman"/>
                  </a:rPr>
                  <a:t>, and </a:t>
                </a:r>
                <a14:m>
                  <m:oMath xmlns:m="http://schemas.openxmlformats.org/officeDocument/2006/math">
                    <m:sSub>
                      <m:sSubPr>
                        <m:ctrlPr>
                          <a:rPr lang="en-US" sz="1600" b="0" i="1" smtClean="0">
                            <a:latin typeface="Cambria Math" panose="02040503050406030204" pitchFamily="18" charset="0"/>
                            <a:cs typeface="Times New Roman"/>
                          </a:rPr>
                        </m:ctrlPr>
                      </m:sSubPr>
                      <m:e>
                        <m:r>
                          <a:rPr lang="en-US" sz="1600" b="0" i="1" smtClean="0">
                            <a:latin typeface="Cambria Math" panose="02040503050406030204" pitchFamily="18" charset="0"/>
                            <a:cs typeface="Times New Roman"/>
                          </a:rPr>
                          <m:t>𝐹</m:t>
                        </m:r>
                      </m:e>
                      <m:sub>
                        <m:r>
                          <a:rPr lang="en-US" sz="1600" b="0" i="1" smtClean="0">
                            <a:latin typeface="Cambria Math" panose="02040503050406030204" pitchFamily="18" charset="0"/>
                            <a:cs typeface="Times New Roman"/>
                          </a:rPr>
                          <m:t>𝑊</m:t>
                        </m:r>
                        <m:r>
                          <a:rPr lang="en-US" sz="1600" b="0" i="1" smtClean="0">
                            <a:latin typeface="Cambria Math" panose="02040503050406030204" pitchFamily="18" charset="0"/>
                            <a:cs typeface="Times New Roman"/>
                          </a:rPr>
                          <m:t>,</m:t>
                        </m:r>
                        <m:r>
                          <a:rPr lang="en-US" sz="1600" b="0" i="1" smtClean="0">
                            <a:latin typeface="Cambria Math" panose="02040503050406030204" pitchFamily="18" charset="0"/>
                            <a:cs typeface="Times New Roman"/>
                          </a:rPr>
                          <m:t>h𝑒𝑎𝑑</m:t>
                        </m:r>
                      </m:sub>
                    </m:sSub>
                    <m:r>
                      <a:rPr lang="en-US" sz="1600" b="0" i="1" smtClean="0">
                        <a:latin typeface="Cambria Math" panose="02040503050406030204" pitchFamily="18" charset="0"/>
                        <a:cs typeface="Times New Roman"/>
                      </a:rPr>
                      <m:t>=</m:t>
                    </m:r>
                    <m:sSub>
                      <m:sSubPr>
                        <m:ctrlPr>
                          <a:rPr lang="en-US" sz="1600" b="0" i="1" smtClean="0">
                            <a:latin typeface="Cambria Math" panose="02040503050406030204" pitchFamily="18" charset="0"/>
                            <a:cs typeface="Times New Roman"/>
                          </a:rPr>
                        </m:ctrlPr>
                      </m:sSubPr>
                      <m:e>
                        <m:r>
                          <a:rPr lang="en-US" sz="1600" b="0" i="1" smtClean="0">
                            <a:latin typeface="Cambria Math" panose="02040503050406030204" pitchFamily="18" charset="0"/>
                            <a:cs typeface="Times New Roman"/>
                          </a:rPr>
                          <m:t>0.07</m:t>
                        </m:r>
                        <m:r>
                          <a:rPr lang="en-US" sz="1600" b="0" i="1" smtClean="0">
                            <a:latin typeface="Cambria Math" panose="02040503050406030204" pitchFamily="18" charset="0"/>
                            <a:cs typeface="Times New Roman"/>
                          </a:rPr>
                          <m:t>𝐹</m:t>
                        </m:r>
                      </m:e>
                      <m:sub>
                        <m:r>
                          <a:rPr lang="en-US" sz="1600" b="0" i="1" smtClean="0">
                            <a:latin typeface="Cambria Math" panose="02040503050406030204" pitchFamily="18" charset="0"/>
                            <a:cs typeface="Times New Roman"/>
                          </a:rPr>
                          <m:t>𝑊</m:t>
                        </m:r>
                      </m:sub>
                    </m:sSub>
                  </m:oMath>
                </a14:m>
                <a:r>
                  <a:rPr lang="en-US" sz="1600" dirty="0">
                    <a:latin typeface="Times New Roman"/>
                    <a:cs typeface="Times New Roman"/>
                  </a:rPr>
                  <a:t> located at </a:t>
                </a:r>
                <a14:m>
                  <m:oMath xmlns:m="http://schemas.openxmlformats.org/officeDocument/2006/math">
                    <m:r>
                      <a:rPr lang="en-US" sz="1600" b="0" i="1" smtClean="0">
                        <a:latin typeface="Cambria Math" panose="02040503050406030204" pitchFamily="18" charset="0"/>
                        <a:cs typeface="Times New Roman"/>
                      </a:rPr>
                      <m:t>𝐿</m:t>
                    </m:r>
                  </m:oMath>
                </a14:m>
                <a:r>
                  <a:rPr lang="en-US" sz="1600" dirty="0">
                    <a:latin typeface="Times New Roman"/>
                    <a:cs typeface="Times New Roman"/>
                  </a:rPr>
                  <a:t>.</a:t>
                </a:r>
                <a:endParaRPr lang="en-US" sz="1600" baseline="30000" dirty="0">
                  <a:latin typeface="Times New Roman"/>
                  <a:cs typeface="Times New Roman"/>
                </a:endParaRPr>
              </a:p>
              <a:p>
                <a:pPr marL="285750" indent="-285750" algn="just">
                  <a:buFont typeface="Arial" panose="020B0604020202020204" pitchFamily="34" charset="0"/>
                  <a:buChar char="•"/>
                </a:pPr>
                <a:endParaRPr lang="en-US" sz="1600" dirty="0">
                  <a:latin typeface="Times New Roman"/>
                  <a:cs typeface="Times New Roman"/>
                </a:endParaRPr>
              </a:p>
              <a:p>
                <a:pPr marL="285750" indent="-285750" algn="just">
                  <a:buFont typeface="Arial" panose="020B0604020202020204" pitchFamily="34" charset="0"/>
                  <a:buChar char="•"/>
                </a:pPr>
                <a:r>
                  <a:rPr lang="en-US" sz="1600" dirty="0">
                    <a:latin typeface="Times New Roman"/>
                    <a:cs typeface="Times New Roman"/>
                  </a:rPr>
                  <a:t>What is the magnitude and direction of the reaction force </a:t>
                </a:r>
                <a14:m>
                  <m:oMath xmlns:m="http://schemas.openxmlformats.org/officeDocument/2006/math">
                    <m:sSub>
                      <m:sSubPr>
                        <m:ctrlPr>
                          <a:rPr lang="en-US" sz="1600" b="0" i="1" smtClean="0">
                            <a:latin typeface="Cambria Math" panose="02040503050406030204" pitchFamily="18" charset="0"/>
                            <a:cs typeface="Times New Roman"/>
                          </a:rPr>
                        </m:ctrlPr>
                      </m:sSubPr>
                      <m:e>
                        <m:r>
                          <a:rPr lang="en-US" sz="1600" b="0" i="1" smtClean="0">
                            <a:latin typeface="Cambria Math" panose="02040503050406030204" pitchFamily="18" charset="0"/>
                            <a:cs typeface="Times New Roman"/>
                          </a:rPr>
                          <m:t>𝐹</m:t>
                        </m:r>
                      </m:e>
                      <m:sub>
                        <m:r>
                          <a:rPr lang="en-US" sz="1600" b="0" i="1" smtClean="0">
                            <a:latin typeface="Cambria Math" panose="02040503050406030204" pitchFamily="18" charset="0"/>
                            <a:cs typeface="Times New Roman"/>
                          </a:rPr>
                          <m:t>𝑅</m:t>
                        </m:r>
                      </m:sub>
                    </m:sSub>
                  </m:oMath>
                </a14:m>
                <a:r>
                  <a:rPr lang="en-US" sz="1600" baseline="-25000" dirty="0">
                    <a:latin typeface="Times New Roman"/>
                    <a:cs typeface="Times New Roman"/>
                  </a:rPr>
                  <a:t> </a:t>
                </a:r>
                <a:r>
                  <a:rPr lang="en-US" sz="1600" dirty="0">
                    <a:latin typeface="Times New Roman"/>
                    <a:cs typeface="Times New Roman"/>
                  </a:rPr>
                  <a:t>at the base of the spine, or at the lumbo-sacral joint, in terms of your weight </a:t>
                </a:r>
                <a14:m>
                  <m:oMath xmlns:m="http://schemas.openxmlformats.org/officeDocument/2006/math">
                    <m:sSub>
                      <m:sSubPr>
                        <m:ctrlPr>
                          <a:rPr lang="en-US" sz="1600" b="0" i="1" smtClean="0">
                            <a:latin typeface="Cambria Math" panose="02040503050406030204" pitchFamily="18" charset="0"/>
                            <a:cs typeface="Times New Roman"/>
                          </a:rPr>
                        </m:ctrlPr>
                      </m:sSubPr>
                      <m:e>
                        <m:r>
                          <a:rPr lang="en-US" sz="1600" b="0" i="1" smtClean="0">
                            <a:latin typeface="Cambria Math" panose="02040503050406030204" pitchFamily="18" charset="0"/>
                            <a:cs typeface="Times New Roman"/>
                          </a:rPr>
                          <m:t>𝐹</m:t>
                        </m:r>
                      </m:e>
                      <m:sub>
                        <m:r>
                          <a:rPr lang="en-US" sz="1600" b="0" i="1" smtClean="0">
                            <a:latin typeface="Cambria Math" panose="02040503050406030204" pitchFamily="18" charset="0"/>
                            <a:cs typeface="Times New Roman"/>
                          </a:rPr>
                          <m:t>𝑊</m:t>
                        </m:r>
                      </m:sub>
                    </m:sSub>
                  </m:oMath>
                </a14:m>
                <a:r>
                  <a:rPr lang="en-US" sz="1600" dirty="0">
                    <a:latin typeface="Times New Roman"/>
                    <a:cs typeface="Times New Roman"/>
                  </a:rPr>
                  <a:t>?</a:t>
                </a:r>
              </a:p>
            </p:txBody>
          </p:sp>
        </mc:Choice>
        <mc:Fallback xmlns="">
          <p:sp>
            <p:nvSpPr>
              <p:cNvPr id="4" name="Rectangle 3">
                <a:extLst>
                  <a:ext uri="{FF2B5EF4-FFF2-40B4-BE49-F238E27FC236}">
                    <a16:creationId xmlns:a16="http://schemas.microsoft.com/office/drawing/2014/main" id="{40BF07BB-CD38-E94E-AD13-77FCA782E9AC}"/>
                  </a:ext>
                </a:extLst>
              </p:cNvPr>
              <p:cNvSpPr>
                <a:spLocks noRot="1" noChangeAspect="1" noMove="1" noResize="1" noEditPoints="1" noAdjustHandles="1" noChangeArrowheads="1" noChangeShapeType="1" noTextEdit="1"/>
              </p:cNvSpPr>
              <p:nvPr/>
            </p:nvSpPr>
            <p:spPr>
              <a:xfrm>
                <a:off x="246832" y="1349043"/>
                <a:ext cx="4920523" cy="5295296"/>
              </a:xfrm>
              <a:prstGeom prst="rect">
                <a:avLst/>
              </a:prstGeom>
              <a:blipFill>
                <a:blip r:embed="rId2"/>
                <a:stretch>
                  <a:fillRect l="-514" t="-478" r="-514" b="-239"/>
                </a:stretch>
              </a:blipFill>
            </p:spPr>
            <p:txBody>
              <a:bodyPr/>
              <a:lstStyle/>
              <a:p>
                <a:r>
                  <a:rPr lang="en-US">
                    <a:noFill/>
                  </a:rPr>
                  <a:t> </a:t>
                </a:r>
              </a:p>
            </p:txBody>
          </p:sp>
        </mc:Fallback>
      </mc:AlternateContent>
      <p:grpSp>
        <p:nvGrpSpPr>
          <p:cNvPr id="5" name="Group 1">
            <a:extLst>
              <a:ext uri="{FF2B5EF4-FFF2-40B4-BE49-F238E27FC236}">
                <a16:creationId xmlns:a16="http://schemas.microsoft.com/office/drawing/2014/main" id="{BBD8395C-3321-DC41-A507-E9CA5DA66D40}"/>
              </a:ext>
            </a:extLst>
          </p:cNvPr>
          <p:cNvGrpSpPr>
            <a:grpSpLocks/>
          </p:cNvGrpSpPr>
          <p:nvPr/>
        </p:nvGrpSpPr>
        <p:grpSpPr bwMode="auto">
          <a:xfrm>
            <a:off x="5396752" y="2238729"/>
            <a:ext cx="2511028" cy="4013006"/>
            <a:chOff x="3050" y="1440"/>
            <a:chExt cx="2726" cy="4024"/>
          </a:xfrm>
        </p:grpSpPr>
        <p:sp>
          <p:nvSpPr>
            <p:cNvPr id="7" name="Text Box 2">
              <a:extLst>
                <a:ext uri="{FF2B5EF4-FFF2-40B4-BE49-F238E27FC236}">
                  <a16:creationId xmlns:a16="http://schemas.microsoft.com/office/drawing/2014/main" id="{B98B59C0-E253-2C46-8091-0CBE3F4FE885}"/>
                </a:ext>
              </a:extLst>
            </p:cNvPr>
            <p:cNvSpPr txBox="1">
              <a:spLocks noChangeArrowheads="1"/>
            </p:cNvSpPr>
            <p:nvPr/>
          </p:nvSpPr>
          <p:spPr bwMode="auto">
            <a:xfrm>
              <a:off x="3050" y="4500"/>
              <a:ext cx="2726" cy="9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mbria" charset="0"/>
                  <a:ea typeface="ÇlÇr ñæí©" charset="0"/>
                </a:rPr>
                <a:t>Cartoon illustration of the problem.  </a:t>
              </a:r>
              <a:r>
                <a:rPr kumimoji="0" lang="en-US" sz="800" b="0" i="0" u="none" strike="noStrike" cap="none" normalizeH="0" baseline="0" dirty="0">
                  <a:ln>
                    <a:noFill/>
                  </a:ln>
                  <a:solidFill>
                    <a:schemeClr val="tx1"/>
                  </a:solidFill>
                  <a:effectLst/>
                  <a:latin typeface="Cambria" charset="0"/>
                  <a:ea typeface="ÇlÇr ñæí©" charset="0"/>
                </a:rPr>
                <a:t>Drawing from </a:t>
              </a:r>
              <a:r>
                <a:rPr kumimoji="0" lang="en-US" sz="800" b="0" i="1" u="none" strike="noStrike" cap="none" normalizeH="0" baseline="0" dirty="0">
                  <a:ln>
                    <a:noFill/>
                  </a:ln>
                  <a:solidFill>
                    <a:schemeClr val="tx1"/>
                  </a:solidFill>
                  <a:effectLst/>
                  <a:latin typeface="Cambria" charset="0"/>
                  <a:ea typeface="ÇlÇr ñæí©" charset="0"/>
                </a:rPr>
                <a:t>Physics with Illustrative Examples from Medicine and Biology</a:t>
              </a:r>
              <a:r>
                <a:rPr kumimoji="0" lang="en-US" sz="800" b="0" i="0" u="none" strike="noStrike" cap="none" normalizeH="0" baseline="0" dirty="0">
                  <a:ln>
                    <a:noFill/>
                  </a:ln>
                  <a:solidFill>
                    <a:schemeClr val="tx1"/>
                  </a:solidFill>
                  <a:effectLst/>
                  <a:latin typeface="Cambria" charset="0"/>
                  <a:ea typeface="ÇlÇr ñæí©" charset="0"/>
                </a:rPr>
                <a:t>, by </a:t>
              </a:r>
              <a:r>
                <a:rPr kumimoji="0" lang="en-US" sz="800" b="0" i="0" u="none" strike="noStrike" cap="none" normalizeH="0" baseline="0" dirty="0" err="1">
                  <a:ln>
                    <a:noFill/>
                  </a:ln>
                  <a:solidFill>
                    <a:schemeClr val="tx1"/>
                  </a:solidFill>
                  <a:effectLst/>
                  <a:latin typeface="Cambria" charset="0"/>
                  <a:ea typeface="ÇlÇr ñæí©" charset="0"/>
                </a:rPr>
                <a:t>Benedek</a:t>
              </a:r>
              <a:r>
                <a:rPr kumimoji="0" lang="en-US" sz="800" b="0" i="0" u="none" strike="noStrike" cap="none" normalizeH="0" baseline="0" dirty="0">
                  <a:ln>
                    <a:noFill/>
                  </a:ln>
                  <a:solidFill>
                    <a:schemeClr val="tx1"/>
                  </a:solidFill>
                  <a:effectLst/>
                  <a:latin typeface="Cambria" charset="0"/>
                  <a:ea typeface="ÇlÇr ñæí©" charset="0"/>
                </a:rPr>
                <a:t> &amp; Villars.</a:t>
              </a:r>
              <a:endParaRPr kumimoji="0" lang="en-US" sz="2400" b="0" i="0" u="none" strike="noStrike" cap="none" normalizeH="0" baseline="0" dirty="0">
                <a:ln>
                  <a:noFill/>
                </a:ln>
                <a:solidFill>
                  <a:schemeClr val="tx1"/>
                </a:solidFill>
                <a:effectLst/>
                <a:latin typeface="Arial" charset="0"/>
                <a:ea typeface="ＭＳ Ｐゴシック" charset="0"/>
              </a:endParaRPr>
            </a:p>
          </p:txBody>
        </p:sp>
        <p:pic>
          <p:nvPicPr>
            <p:cNvPr id="8" name="Picture 3" descr=":IMG_0303.JPG">
              <a:extLst>
                <a:ext uri="{FF2B5EF4-FFF2-40B4-BE49-F238E27FC236}">
                  <a16:creationId xmlns:a16="http://schemas.microsoft.com/office/drawing/2014/main" id="{6F1690CF-FDD2-EA43-929C-E221CEC1256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0" y="1440"/>
              <a:ext cx="2726" cy="313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2026592B-4916-C24D-8089-BF3C94A9DB08}"/>
              </a:ext>
            </a:extLst>
          </p:cNvPr>
          <p:cNvGrpSpPr/>
          <p:nvPr/>
        </p:nvGrpSpPr>
        <p:grpSpPr>
          <a:xfrm>
            <a:off x="8268279" y="2067121"/>
            <a:ext cx="3523962" cy="3765254"/>
            <a:chOff x="8311368" y="1176511"/>
            <a:chExt cx="3523962" cy="3765254"/>
          </a:xfrm>
        </p:grpSpPr>
        <p:grpSp>
          <p:nvGrpSpPr>
            <p:cNvPr id="9" name="Group 4">
              <a:extLst>
                <a:ext uri="{FF2B5EF4-FFF2-40B4-BE49-F238E27FC236}">
                  <a16:creationId xmlns:a16="http://schemas.microsoft.com/office/drawing/2014/main" id="{A9607A8F-F768-E24E-9537-01170FB56F25}"/>
                </a:ext>
              </a:extLst>
            </p:cNvPr>
            <p:cNvGrpSpPr>
              <a:grpSpLocks/>
            </p:cNvGrpSpPr>
            <p:nvPr/>
          </p:nvGrpSpPr>
          <p:grpSpPr bwMode="auto">
            <a:xfrm>
              <a:off x="8311368" y="1352070"/>
              <a:ext cx="3523962" cy="3589695"/>
              <a:chOff x="6300" y="6480"/>
              <a:chExt cx="4720" cy="3960"/>
            </a:xfrm>
          </p:grpSpPr>
          <p:grpSp>
            <p:nvGrpSpPr>
              <p:cNvPr id="13" name="Group 7">
                <a:extLst>
                  <a:ext uri="{FF2B5EF4-FFF2-40B4-BE49-F238E27FC236}">
                    <a16:creationId xmlns:a16="http://schemas.microsoft.com/office/drawing/2014/main" id="{77A9ACA1-EAD4-7D40-A69B-8169DC3E3CA9}"/>
                  </a:ext>
                </a:extLst>
              </p:cNvPr>
              <p:cNvGrpSpPr>
                <a:grpSpLocks/>
              </p:cNvGrpSpPr>
              <p:nvPr/>
            </p:nvGrpSpPr>
            <p:grpSpPr bwMode="auto">
              <a:xfrm>
                <a:off x="6300" y="6480"/>
                <a:ext cx="3690" cy="3110"/>
                <a:chOff x="4140" y="7066"/>
                <a:chExt cx="3690" cy="3110"/>
              </a:xfrm>
            </p:grpSpPr>
            <p:grpSp>
              <p:nvGrpSpPr>
                <p:cNvPr id="16" name="Group 9">
                  <a:extLst>
                    <a:ext uri="{FF2B5EF4-FFF2-40B4-BE49-F238E27FC236}">
                      <a16:creationId xmlns:a16="http://schemas.microsoft.com/office/drawing/2014/main" id="{699028CE-8696-C04B-955C-5F11C3A7E732}"/>
                    </a:ext>
                  </a:extLst>
                </p:cNvPr>
                <p:cNvGrpSpPr>
                  <a:grpSpLocks/>
                </p:cNvGrpSpPr>
                <p:nvPr/>
              </p:nvGrpSpPr>
              <p:grpSpPr bwMode="auto">
                <a:xfrm>
                  <a:off x="4140" y="7066"/>
                  <a:ext cx="3690" cy="3110"/>
                  <a:chOff x="4140" y="6790"/>
                  <a:chExt cx="3690" cy="3110"/>
                </a:xfrm>
              </p:grpSpPr>
              <p:grpSp>
                <p:nvGrpSpPr>
                  <p:cNvPr id="22" name="Group 11">
                    <a:extLst>
                      <a:ext uri="{FF2B5EF4-FFF2-40B4-BE49-F238E27FC236}">
                        <a16:creationId xmlns:a16="http://schemas.microsoft.com/office/drawing/2014/main" id="{C5CCBBB7-CC89-3C42-94DA-0CFE3ECD8D54}"/>
                      </a:ext>
                    </a:extLst>
                  </p:cNvPr>
                  <p:cNvGrpSpPr>
                    <a:grpSpLocks/>
                  </p:cNvGrpSpPr>
                  <p:nvPr/>
                </p:nvGrpSpPr>
                <p:grpSpPr bwMode="auto">
                  <a:xfrm>
                    <a:off x="4680" y="6790"/>
                    <a:ext cx="3150" cy="2370"/>
                    <a:chOff x="4680" y="6790"/>
                    <a:chExt cx="3150" cy="2370"/>
                  </a:xfrm>
                </p:grpSpPr>
                <p:grpSp>
                  <p:nvGrpSpPr>
                    <p:cNvPr id="27" name="Group 12">
                      <a:extLst>
                        <a:ext uri="{FF2B5EF4-FFF2-40B4-BE49-F238E27FC236}">
                          <a16:creationId xmlns:a16="http://schemas.microsoft.com/office/drawing/2014/main" id="{91461B8B-5DD8-6D47-8E7E-D48332BDFFAB}"/>
                        </a:ext>
                      </a:extLst>
                    </p:cNvPr>
                    <p:cNvGrpSpPr>
                      <a:grpSpLocks/>
                    </p:cNvGrpSpPr>
                    <p:nvPr/>
                  </p:nvGrpSpPr>
                  <p:grpSpPr bwMode="auto">
                    <a:xfrm>
                      <a:off x="4680" y="7120"/>
                      <a:ext cx="3045" cy="2040"/>
                      <a:chOff x="4680" y="7120"/>
                      <a:chExt cx="3045" cy="2040"/>
                    </a:xfrm>
                  </p:grpSpPr>
                  <p:sp>
                    <p:nvSpPr>
                      <p:cNvPr id="30" name="AutoShape 13">
                        <a:extLst>
                          <a:ext uri="{FF2B5EF4-FFF2-40B4-BE49-F238E27FC236}">
                            <a16:creationId xmlns:a16="http://schemas.microsoft.com/office/drawing/2014/main" id="{644B8B8C-5BD3-A14F-8480-8C097E20BE32}"/>
                          </a:ext>
                        </a:extLst>
                      </p:cNvPr>
                      <p:cNvSpPr>
                        <a:spLocks noChangeArrowheads="1"/>
                      </p:cNvSpPr>
                      <p:nvPr/>
                    </p:nvSpPr>
                    <p:spPr bwMode="auto">
                      <a:xfrm rot="2867588">
                        <a:off x="6038" y="6382"/>
                        <a:ext cx="330" cy="3045"/>
                      </a:xfrm>
                      <a:prstGeom prst="parallelogram">
                        <a:avLst>
                          <a:gd name="adj" fmla="val 25000"/>
                        </a:avLst>
                      </a:prstGeom>
                      <a:noFill/>
                      <a:ln w="19050">
                        <a:solidFill>
                          <a:srgbClr val="000000"/>
                        </a:solidFill>
                        <a:miter lim="800000"/>
                        <a:headEnd/>
                        <a:tailEnd/>
                      </a:ln>
                      <a:effectLst/>
                      <a:extLst>
                        <a:ext uri="{909E8E84-426E-40dd-AFC4-6F175D3DCCD1}">
                          <a14:hiddenFill xmlns="" xmlns:a14="http://schemas.microsoft.com/office/drawing/2010/main">
                            <a:gradFill rotWithShape="0">
                              <a:gsLst>
                                <a:gs pos="0">
                                  <a:srgbClr val="9BC1FF"/>
                                </a:gs>
                                <a:gs pos="100000">
                                  <a:srgbClr val="3F80CD"/>
                                </a:gs>
                              </a:gsLst>
                              <a:lin ang="5400000"/>
                            </a:gradFill>
                          </a14:hiddenFill>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en-US"/>
                      </a:p>
                    </p:txBody>
                  </p:sp>
                  <p:sp>
                    <p:nvSpPr>
                      <p:cNvPr id="31" name="Line 14">
                        <a:extLst>
                          <a:ext uri="{FF2B5EF4-FFF2-40B4-BE49-F238E27FC236}">
                            <a16:creationId xmlns:a16="http://schemas.microsoft.com/office/drawing/2014/main" id="{AAE2AF3A-28AA-E644-8919-AD3E22D30F5C}"/>
                          </a:ext>
                        </a:extLst>
                      </p:cNvPr>
                      <p:cNvSpPr>
                        <a:spLocks noChangeShapeType="1"/>
                      </p:cNvSpPr>
                      <p:nvPr/>
                    </p:nvSpPr>
                    <p:spPr bwMode="auto">
                      <a:xfrm>
                        <a:off x="6230" y="7900"/>
                        <a:ext cx="0" cy="1260"/>
                      </a:xfrm>
                      <a:prstGeom prst="line">
                        <a:avLst/>
                      </a:prstGeom>
                      <a:noFill/>
                      <a:ln w="19050">
                        <a:solidFill>
                          <a:srgbClr val="4A7EBB"/>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en-US"/>
                      </a:p>
                    </p:txBody>
                  </p:sp>
                  <p:sp>
                    <p:nvSpPr>
                      <p:cNvPr id="32" name="Line 15">
                        <a:extLst>
                          <a:ext uri="{FF2B5EF4-FFF2-40B4-BE49-F238E27FC236}">
                            <a16:creationId xmlns:a16="http://schemas.microsoft.com/office/drawing/2014/main" id="{23BAFBAF-B889-3D42-BB2A-608D9E6B3BEB}"/>
                          </a:ext>
                        </a:extLst>
                      </p:cNvPr>
                      <p:cNvSpPr>
                        <a:spLocks noChangeShapeType="1"/>
                      </p:cNvSpPr>
                      <p:nvPr/>
                    </p:nvSpPr>
                    <p:spPr bwMode="auto">
                      <a:xfrm>
                        <a:off x="7324" y="7120"/>
                        <a:ext cx="0" cy="870"/>
                      </a:xfrm>
                      <a:prstGeom prst="line">
                        <a:avLst/>
                      </a:prstGeom>
                      <a:noFill/>
                      <a:ln w="19050">
                        <a:solidFill>
                          <a:srgbClr val="4A7EBB"/>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en-US"/>
                      </a:p>
                    </p:txBody>
                  </p:sp>
                  <p:sp>
                    <p:nvSpPr>
                      <p:cNvPr id="33" name="Line 16">
                        <a:extLst>
                          <a:ext uri="{FF2B5EF4-FFF2-40B4-BE49-F238E27FC236}">
                            <a16:creationId xmlns:a16="http://schemas.microsoft.com/office/drawing/2014/main" id="{43B11BBA-DEA1-C74B-9E09-AC34AC20CF0D}"/>
                          </a:ext>
                        </a:extLst>
                      </p:cNvPr>
                      <p:cNvSpPr>
                        <a:spLocks noChangeShapeType="1"/>
                      </p:cNvSpPr>
                      <p:nvPr/>
                    </p:nvSpPr>
                    <p:spPr bwMode="auto">
                      <a:xfrm flipH="1">
                        <a:off x="5385" y="7590"/>
                        <a:ext cx="1235" cy="187"/>
                      </a:xfrm>
                      <a:prstGeom prst="line">
                        <a:avLst/>
                      </a:prstGeom>
                      <a:noFill/>
                      <a:ln w="19050">
                        <a:solidFill>
                          <a:srgbClr val="4A7EBB"/>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en-US"/>
                      </a:p>
                    </p:txBody>
                  </p:sp>
                  <p:sp>
                    <p:nvSpPr>
                      <p:cNvPr id="34" name="Line 17">
                        <a:extLst>
                          <a:ext uri="{FF2B5EF4-FFF2-40B4-BE49-F238E27FC236}">
                            <a16:creationId xmlns:a16="http://schemas.microsoft.com/office/drawing/2014/main" id="{7600AFFB-3238-8B4C-B513-9D7A6F640C5E}"/>
                          </a:ext>
                        </a:extLst>
                      </p:cNvPr>
                      <p:cNvSpPr>
                        <a:spLocks noChangeShapeType="1"/>
                      </p:cNvSpPr>
                      <p:nvPr/>
                    </p:nvSpPr>
                    <p:spPr bwMode="auto">
                      <a:xfrm flipV="1">
                        <a:off x="4950" y="7429"/>
                        <a:ext cx="247" cy="1351"/>
                      </a:xfrm>
                      <a:prstGeom prst="line">
                        <a:avLst/>
                      </a:prstGeom>
                      <a:noFill/>
                      <a:ln w="19050">
                        <a:solidFill>
                          <a:srgbClr val="4A7EBB"/>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en-US"/>
                      </a:p>
                    </p:txBody>
                  </p:sp>
                </p:grpSp>
                <p:sp>
                  <p:nvSpPr>
                    <p:cNvPr id="28" name="Line 18">
                      <a:extLst>
                        <a:ext uri="{FF2B5EF4-FFF2-40B4-BE49-F238E27FC236}">
                          <a16:creationId xmlns:a16="http://schemas.microsoft.com/office/drawing/2014/main" id="{810BB105-D74C-144B-8493-E690256F780A}"/>
                        </a:ext>
                      </a:extLst>
                    </p:cNvPr>
                    <p:cNvSpPr>
                      <a:spLocks noChangeShapeType="1"/>
                    </p:cNvSpPr>
                    <p:nvPr/>
                  </p:nvSpPr>
                  <p:spPr bwMode="auto">
                    <a:xfrm flipV="1">
                      <a:off x="4960" y="8733"/>
                      <a:ext cx="1686" cy="47"/>
                    </a:xfrm>
                    <a:prstGeom prst="line">
                      <a:avLst/>
                    </a:prstGeom>
                    <a:noFill/>
                    <a:ln w="19050">
                      <a:solidFill>
                        <a:srgbClr val="0000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en-US"/>
                    </a:p>
                  </p:txBody>
                </p:sp>
                <p:sp>
                  <p:nvSpPr>
                    <p:cNvPr id="29" name="Line 19">
                      <a:extLst>
                        <a:ext uri="{FF2B5EF4-FFF2-40B4-BE49-F238E27FC236}">
                          <a16:creationId xmlns:a16="http://schemas.microsoft.com/office/drawing/2014/main" id="{5390F4EC-F2C8-9548-8212-37928E33AE45}"/>
                        </a:ext>
                      </a:extLst>
                    </p:cNvPr>
                    <p:cNvSpPr>
                      <a:spLocks noChangeShapeType="1"/>
                    </p:cNvSpPr>
                    <p:nvPr/>
                  </p:nvSpPr>
                  <p:spPr bwMode="auto">
                    <a:xfrm flipV="1">
                      <a:off x="4950" y="6790"/>
                      <a:ext cx="2880" cy="1980"/>
                    </a:xfrm>
                    <a:prstGeom prst="line">
                      <a:avLst/>
                    </a:prstGeom>
                    <a:noFill/>
                    <a:ln w="19050">
                      <a:solidFill>
                        <a:srgbClr val="0000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en-US"/>
                    </a:p>
                  </p:txBody>
                </p:sp>
              </p:grpSp>
              <p:sp>
                <p:nvSpPr>
                  <p:cNvPr id="20" name="Text Box 24">
                    <a:extLst>
                      <a:ext uri="{FF2B5EF4-FFF2-40B4-BE49-F238E27FC236}">
                        <a16:creationId xmlns:a16="http://schemas.microsoft.com/office/drawing/2014/main" id="{9EF1C416-42F1-9C42-9C3C-D76EB581DD86}"/>
                      </a:ext>
                    </a:extLst>
                  </p:cNvPr>
                  <p:cNvSpPr txBox="1">
                    <a:spLocks noChangeArrowheads="1"/>
                  </p:cNvSpPr>
                  <p:nvPr/>
                </p:nvSpPr>
                <p:spPr bwMode="auto">
                  <a:xfrm>
                    <a:off x="4140" y="9000"/>
                    <a:ext cx="1620" cy="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chemeClr val="tx1"/>
                        </a:solidFill>
                        <a:effectLst/>
                        <a:latin typeface="Cambria" charset="0"/>
                        <a:ea typeface="ÇlÇr ñæí©" charset="0"/>
                      </a:rPr>
                      <a:t>Lumbo-sacral disk</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21" name="AutoShape 25">
                    <a:extLst>
                      <a:ext uri="{FF2B5EF4-FFF2-40B4-BE49-F238E27FC236}">
                        <a16:creationId xmlns:a16="http://schemas.microsoft.com/office/drawing/2014/main" id="{2A7898C2-1E8B-F346-BD5B-1DE50204E936}"/>
                      </a:ext>
                    </a:extLst>
                  </p:cNvPr>
                  <p:cNvSpPr>
                    <a:spLocks/>
                  </p:cNvSpPr>
                  <p:nvPr/>
                </p:nvSpPr>
                <p:spPr bwMode="auto">
                  <a:xfrm>
                    <a:off x="4500" y="8820"/>
                    <a:ext cx="360" cy="360"/>
                  </a:xfrm>
                  <a:custGeom>
                    <a:avLst/>
                    <a:gdLst/>
                    <a:ahLst/>
                    <a:cxnLst/>
                    <a:rect l="0" t="0" r="r" b="b"/>
                    <a:pathLst/>
                  </a:custGeom>
                  <a:noFill/>
                  <a:ln w="19050">
                    <a:solidFill>
                      <a:srgbClr val="000000"/>
                    </a:solidFill>
                    <a:prstDash val="sysDot"/>
                    <a:round/>
                    <a:headEnd/>
                    <a:tailEnd type="arrow" w="med" len="med"/>
                  </a:ln>
                  <a:effectLst>
                    <a:outerShdw blurRad="38100" dist="25400" dir="5400000" algn="ctr" rotWithShape="0">
                      <a:srgbClr val="000000">
                        <a:alpha val="35001"/>
                      </a:srgbClr>
                    </a:outerShdw>
                  </a:effectLst>
                  <a:extLst>
                    <a:ext uri="{909E8E84-426E-40dd-AFC4-6F175D3DCCD1}">
                      <a14:hiddenFill xmlns="" xmlns:a14="http://schemas.microsoft.com/office/drawing/2010/main">
                        <a:solidFill>
                          <a:srgbClr val="FFFFFF"/>
                        </a:solidFill>
                      </a14:hiddenFill>
                    </a:ext>
                  </a:extLst>
                </p:spPr>
                <p:txBody>
                  <a:bodyPr vert="horz" wrap="square" lIns="91440" tIns="91440" rIns="91440" bIns="91440" numCol="1" anchor="t" anchorCtr="0" compatLnSpc="1">
                    <a:prstTxWarp prst="textNoShape">
                      <a:avLst/>
                    </a:prstTxWarp>
                  </a:bodyPr>
                  <a:lstStyle/>
                  <a:p>
                    <a:endParaRPr lang="en-US"/>
                  </a:p>
                </p:txBody>
              </p:sp>
            </p:grpSp>
            <p:sp>
              <p:nvSpPr>
                <p:cNvPr id="15" name="Arc 28">
                  <a:extLst>
                    <a:ext uri="{FF2B5EF4-FFF2-40B4-BE49-F238E27FC236}">
                      <a16:creationId xmlns:a16="http://schemas.microsoft.com/office/drawing/2014/main" id="{66E4B40E-7D3D-DD49-A011-A42BAC216F69}"/>
                    </a:ext>
                  </a:extLst>
                </p:cNvPr>
                <p:cNvSpPr>
                  <a:spLocks/>
                </p:cNvSpPr>
                <p:nvPr/>
              </p:nvSpPr>
              <p:spPr bwMode="auto">
                <a:xfrm>
                  <a:off x="5088" y="8392"/>
                  <a:ext cx="623" cy="720"/>
                </a:xfrm>
                <a:custGeom>
                  <a:avLst/>
                  <a:gdLst>
                    <a:gd name="G0" fmla="+- 3551 0 0"/>
                    <a:gd name="G1" fmla="+- 21600 0 0"/>
                    <a:gd name="G2" fmla="+- 21600 0 0"/>
                    <a:gd name="T0" fmla="*/ 0 w 24903"/>
                    <a:gd name="T1" fmla="*/ 294 h 21600"/>
                    <a:gd name="T2" fmla="*/ 24903 w 24903"/>
                    <a:gd name="T3" fmla="*/ 18338 h 21600"/>
                    <a:gd name="T4" fmla="*/ 3551 w 24903"/>
                    <a:gd name="T5" fmla="*/ 21600 h 21600"/>
                  </a:gdLst>
                  <a:ahLst/>
                  <a:cxnLst>
                    <a:cxn ang="0">
                      <a:pos x="T0" y="T1"/>
                    </a:cxn>
                    <a:cxn ang="0">
                      <a:pos x="T2" y="T3"/>
                    </a:cxn>
                    <a:cxn ang="0">
                      <a:pos x="T4" y="T5"/>
                    </a:cxn>
                  </a:cxnLst>
                  <a:rect l="0" t="0" r="r" b="b"/>
                  <a:pathLst>
                    <a:path w="24903" h="21600" fill="none" extrusionOk="0">
                      <a:moveTo>
                        <a:pt x="-1" y="293"/>
                      </a:moveTo>
                      <a:cubicBezTo>
                        <a:pt x="1173" y="98"/>
                        <a:pt x="2361" y="-1"/>
                        <a:pt x="3551" y="-1"/>
                      </a:cubicBezTo>
                      <a:cubicBezTo>
                        <a:pt x="14220" y="-1"/>
                        <a:pt x="23291" y="7790"/>
                        <a:pt x="24903" y="18337"/>
                      </a:cubicBezTo>
                    </a:path>
                    <a:path w="24903" h="21600" stroke="0" extrusionOk="0">
                      <a:moveTo>
                        <a:pt x="-1" y="293"/>
                      </a:moveTo>
                      <a:cubicBezTo>
                        <a:pt x="1173" y="98"/>
                        <a:pt x="2361" y="-1"/>
                        <a:pt x="3551" y="-1"/>
                      </a:cubicBezTo>
                      <a:cubicBezTo>
                        <a:pt x="14220" y="-1"/>
                        <a:pt x="23291" y="7790"/>
                        <a:pt x="24903" y="18337"/>
                      </a:cubicBezTo>
                      <a:lnTo>
                        <a:pt x="3551" y="21600"/>
                      </a:lnTo>
                      <a:close/>
                    </a:path>
                  </a:pathLst>
                </a:custGeom>
                <a:noFill/>
                <a:ln w="19050">
                  <a:solidFill>
                    <a:srgbClr val="FF0000"/>
                  </a:solidFill>
                  <a:prstDash val="sysDot"/>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en-US"/>
                </a:p>
              </p:txBody>
            </p:sp>
          </p:grpSp>
          <p:sp>
            <p:nvSpPr>
              <p:cNvPr id="11" name="Text Box 29">
                <a:extLst>
                  <a:ext uri="{FF2B5EF4-FFF2-40B4-BE49-F238E27FC236}">
                    <a16:creationId xmlns:a16="http://schemas.microsoft.com/office/drawing/2014/main" id="{F1844DAB-97AE-CD41-B3A9-460809E68C3E}"/>
                  </a:ext>
                </a:extLst>
              </p:cNvPr>
              <p:cNvSpPr txBox="1">
                <a:spLocks noChangeArrowheads="1"/>
              </p:cNvSpPr>
              <p:nvPr/>
            </p:nvSpPr>
            <p:spPr bwMode="auto">
              <a:xfrm>
                <a:off x="6300" y="9360"/>
                <a:ext cx="4720" cy="1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mbria" charset="0"/>
                    <a:ea typeface="ÇlÇr ñæí©" charset="0"/>
                  </a:rPr>
                  <a:t>Stick figure drawing of your spinal column showing the various forces that act.  The diagram is not to scale</a:t>
                </a:r>
                <a:endParaRPr kumimoji="0" lang="en-US" sz="2400" b="0" i="0" u="none" strike="noStrike" cap="none" normalizeH="0" baseline="0" dirty="0">
                  <a:ln>
                    <a:noFill/>
                  </a:ln>
                  <a:solidFill>
                    <a:schemeClr val="tx1"/>
                  </a:solidFill>
                  <a:effectLst/>
                  <a:latin typeface="Arial" charset="0"/>
                  <a:ea typeface="ＭＳ Ｐゴシック" charset="0"/>
                </a:endParaRPr>
              </a:p>
            </p:txBody>
          </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2C632CB-B056-0E42-A3A2-D2BA8A41F8BF}"/>
                    </a:ext>
                  </a:extLst>
                </p:cNvPr>
                <p:cNvSpPr txBox="1"/>
                <p:nvPr/>
              </p:nvSpPr>
              <p:spPr>
                <a:xfrm>
                  <a:off x="9246132" y="2906616"/>
                  <a:ext cx="1894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2" name="TextBox 1">
                  <a:extLst>
                    <a:ext uri="{FF2B5EF4-FFF2-40B4-BE49-F238E27FC236}">
                      <a16:creationId xmlns:a16="http://schemas.microsoft.com/office/drawing/2014/main" id="{D2C632CB-B056-0E42-A3A2-D2BA8A41F8BF}"/>
                    </a:ext>
                  </a:extLst>
                </p:cNvPr>
                <p:cNvSpPr txBox="1">
                  <a:spLocks noRot="1" noChangeAspect="1" noMove="1" noResize="1" noEditPoints="1" noAdjustHandles="1" noChangeArrowheads="1" noChangeShapeType="1" noTextEdit="1"/>
                </p:cNvSpPr>
                <p:nvPr/>
              </p:nvSpPr>
              <p:spPr>
                <a:xfrm>
                  <a:off x="9246132" y="2906616"/>
                  <a:ext cx="189474" cy="276999"/>
                </a:xfrm>
                <a:prstGeom prst="rect">
                  <a:avLst/>
                </a:prstGeom>
                <a:blipFill>
                  <a:blip r:embed="rId4"/>
                  <a:stretch>
                    <a:fillRect l="-25000" r="-18750"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5C28CEFD-01B2-7240-A7F9-5ECC064BF7CA}"/>
                    </a:ext>
                  </a:extLst>
                </p:cNvPr>
                <p:cNvSpPr txBox="1"/>
                <p:nvPr/>
              </p:nvSpPr>
              <p:spPr>
                <a:xfrm>
                  <a:off x="9534033" y="2130996"/>
                  <a:ext cx="19774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𝛼</m:t>
                        </m:r>
                      </m:oMath>
                    </m:oMathPara>
                  </a14:m>
                  <a:endParaRPr lang="en-US" dirty="0"/>
                </a:p>
              </p:txBody>
            </p:sp>
          </mc:Choice>
          <mc:Fallback xmlns="">
            <p:sp>
              <p:nvSpPr>
                <p:cNvPr id="35" name="TextBox 34">
                  <a:extLst>
                    <a:ext uri="{FF2B5EF4-FFF2-40B4-BE49-F238E27FC236}">
                      <a16:creationId xmlns:a16="http://schemas.microsoft.com/office/drawing/2014/main" id="{5C28CEFD-01B2-7240-A7F9-5ECC064BF7CA}"/>
                    </a:ext>
                  </a:extLst>
                </p:cNvPr>
                <p:cNvSpPr txBox="1">
                  <a:spLocks noRot="1" noChangeAspect="1" noMove="1" noResize="1" noEditPoints="1" noAdjustHandles="1" noChangeArrowheads="1" noChangeShapeType="1" noTextEdit="1"/>
                </p:cNvSpPr>
                <p:nvPr/>
              </p:nvSpPr>
              <p:spPr>
                <a:xfrm>
                  <a:off x="9534033" y="2130996"/>
                  <a:ext cx="197746" cy="276999"/>
                </a:xfrm>
                <a:prstGeom prst="rect">
                  <a:avLst/>
                </a:prstGeom>
                <a:blipFill>
                  <a:blip r:embed="rId5"/>
                  <a:stretch>
                    <a:fillRect l="-12500" r="-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353C180D-B794-AF45-8252-071BEFC8D279}"/>
                    </a:ext>
                  </a:extLst>
                </p:cNvPr>
                <p:cNvSpPr txBox="1"/>
                <p:nvPr/>
              </p:nvSpPr>
              <p:spPr>
                <a:xfrm>
                  <a:off x="9019147" y="2541576"/>
                  <a:ext cx="2149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𝜙</m:t>
                        </m:r>
                      </m:oMath>
                    </m:oMathPara>
                  </a14:m>
                  <a:endParaRPr lang="en-US" dirty="0">
                    <a:solidFill>
                      <a:srgbClr val="FF0000"/>
                    </a:solidFill>
                  </a:endParaRPr>
                </a:p>
              </p:txBody>
            </p:sp>
          </mc:Choice>
          <mc:Fallback xmlns="">
            <p:sp>
              <p:nvSpPr>
                <p:cNvPr id="36" name="TextBox 35">
                  <a:extLst>
                    <a:ext uri="{FF2B5EF4-FFF2-40B4-BE49-F238E27FC236}">
                      <a16:creationId xmlns:a16="http://schemas.microsoft.com/office/drawing/2014/main" id="{353C180D-B794-AF45-8252-071BEFC8D279}"/>
                    </a:ext>
                  </a:extLst>
                </p:cNvPr>
                <p:cNvSpPr txBox="1">
                  <a:spLocks noRot="1" noChangeAspect="1" noMove="1" noResize="1" noEditPoints="1" noAdjustHandles="1" noChangeArrowheads="1" noChangeShapeType="1" noTextEdit="1"/>
                </p:cNvSpPr>
                <p:nvPr/>
              </p:nvSpPr>
              <p:spPr>
                <a:xfrm>
                  <a:off x="9019147" y="2541576"/>
                  <a:ext cx="214931" cy="276999"/>
                </a:xfrm>
                <a:prstGeom prst="rect">
                  <a:avLst/>
                </a:prstGeom>
                <a:blipFill>
                  <a:blip r:embed="rId6"/>
                  <a:stretch>
                    <a:fillRect l="-27778" r="-27778"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6483515B-DB48-FC44-B719-19D729EEA68B}"/>
                    </a:ext>
                  </a:extLst>
                </p:cNvPr>
                <p:cNvSpPr/>
                <p:nvPr/>
              </p:nvSpPr>
              <p:spPr>
                <a:xfrm>
                  <a:off x="10038052" y="2350175"/>
                  <a:ext cx="1004442" cy="4214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Times New Roman"/>
                              </a:rPr>
                            </m:ctrlPr>
                          </m:sSubPr>
                          <m:e>
                            <m:acc>
                              <m:accPr>
                                <m:chr m:val="⃗"/>
                                <m:ctrlPr>
                                  <a:rPr lang="en-US" i="1" smtClean="0">
                                    <a:latin typeface="Cambria Math" panose="02040503050406030204" pitchFamily="18" charset="0"/>
                                    <a:cs typeface="Times New Roman"/>
                                  </a:rPr>
                                </m:ctrlPr>
                              </m:accPr>
                              <m:e>
                                <m:r>
                                  <a:rPr lang="en-US" b="0" i="1" smtClean="0">
                                    <a:latin typeface="Cambria Math" panose="02040503050406030204" pitchFamily="18" charset="0"/>
                                    <a:cs typeface="Times New Roman"/>
                                  </a:rPr>
                                  <m:t>𝐹</m:t>
                                </m:r>
                              </m:e>
                            </m:acc>
                          </m:e>
                          <m:sub>
                            <m:r>
                              <a:rPr lang="en-US" i="1">
                                <a:latin typeface="Cambria Math" panose="02040503050406030204" pitchFamily="18" charset="0"/>
                                <a:cs typeface="Times New Roman"/>
                              </a:rPr>
                              <m:t>𝑊</m:t>
                            </m:r>
                            <m:r>
                              <a:rPr lang="en-US" i="1">
                                <a:latin typeface="Cambria Math" panose="02040503050406030204" pitchFamily="18" charset="0"/>
                                <a:cs typeface="Times New Roman"/>
                              </a:rPr>
                              <m:t>,</m:t>
                            </m:r>
                            <m:r>
                              <a:rPr lang="en-US" i="1">
                                <a:latin typeface="Cambria Math" panose="02040503050406030204" pitchFamily="18" charset="0"/>
                                <a:cs typeface="Times New Roman"/>
                              </a:rPr>
                              <m:t>𝑎𝑟𝑚𝑠</m:t>
                            </m:r>
                          </m:sub>
                        </m:sSub>
                      </m:oMath>
                    </m:oMathPara>
                  </a14:m>
                  <a:endParaRPr lang="en-US" dirty="0"/>
                </a:p>
              </p:txBody>
            </p:sp>
          </mc:Choice>
          <mc:Fallback xmlns="">
            <p:sp>
              <p:nvSpPr>
                <p:cNvPr id="37" name="Rectangle 36">
                  <a:extLst>
                    <a:ext uri="{FF2B5EF4-FFF2-40B4-BE49-F238E27FC236}">
                      <a16:creationId xmlns:a16="http://schemas.microsoft.com/office/drawing/2014/main" id="{6483515B-DB48-FC44-B719-19D729EEA68B}"/>
                    </a:ext>
                  </a:extLst>
                </p:cNvPr>
                <p:cNvSpPr>
                  <a:spLocks noRot="1" noChangeAspect="1" noMove="1" noResize="1" noEditPoints="1" noAdjustHandles="1" noChangeArrowheads="1" noChangeShapeType="1" noTextEdit="1"/>
                </p:cNvSpPr>
                <p:nvPr/>
              </p:nvSpPr>
              <p:spPr>
                <a:xfrm>
                  <a:off x="10038052" y="2350175"/>
                  <a:ext cx="1004442" cy="421462"/>
                </a:xfrm>
                <a:prstGeom prst="rect">
                  <a:avLst/>
                </a:prstGeom>
                <a:blipFill>
                  <a:blip r:embed="rId7"/>
                  <a:stretch>
                    <a:fillRect t="-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B3415DF6-CEDE-024D-9D90-8DE0F031DD18}"/>
                    </a:ext>
                  </a:extLst>
                </p:cNvPr>
                <p:cNvSpPr/>
                <p:nvPr/>
              </p:nvSpPr>
              <p:spPr>
                <a:xfrm>
                  <a:off x="10800688" y="2238406"/>
                  <a:ext cx="980653" cy="4214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Times New Roman"/>
                              </a:rPr>
                            </m:ctrlPr>
                          </m:sSubPr>
                          <m:e>
                            <m:acc>
                              <m:accPr>
                                <m:chr m:val="⃗"/>
                                <m:ctrlPr>
                                  <a:rPr lang="en-US" i="1" smtClean="0">
                                    <a:latin typeface="Cambria Math" panose="02040503050406030204" pitchFamily="18" charset="0"/>
                                    <a:cs typeface="Times New Roman"/>
                                  </a:rPr>
                                </m:ctrlPr>
                              </m:accPr>
                              <m:e>
                                <m:r>
                                  <a:rPr lang="en-US" b="0" i="1" smtClean="0">
                                    <a:latin typeface="Cambria Math" panose="02040503050406030204" pitchFamily="18" charset="0"/>
                                    <a:cs typeface="Times New Roman"/>
                                  </a:rPr>
                                  <m:t>𝐹</m:t>
                                </m:r>
                              </m:e>
                            </m:acc>
                          </m:e>
                          <m:sub>
                            <m:r>
                              <a:rPr lang="en-US" i="1">
                                <a:latin typeface="Cambria Math" panose="02040503050406030204" pitchFamily="18" charset="0"/>
                                <a:cs typeface="Times New Roman"/>
                              </a:rPr>
                              <m:t>𝑊</m:t>
                            </m:r>
                            <m:r>
                              <a:rPr lang="en-US" i="1">
                                <a:latin typeface="Cambria Math" panose="02040503050406030204" pitchFamily="18" charset="0"/>
                                <a:cs typeface="Times New Roman"/>
                              </a:rPr>
                              <m:t>,</m:t>
                            </m:r>
                            <m:r>
                              <a:rPr lang="en-US" b="0" i="1" smtClean="0">
                                <a:latin typeface="Cambria Math" panose="02040503050406030204" pitchFamily="18" charset="0"/>
                                <a:cs typeface="Times New Roman"/>
                              </a:rPr>
                              <m:t>h𝑒𝑎𝑑</m:t>
                            </m:r>
                          </m:sub>
                        </m:sSub>
                      </m:oMath>
                    </m:oMathPara>
                  </a14:m>
                  <a:endParaRPr lang="en-US" dirty="0"/>
                </a:p>
              </p:txBody>
            </p:sp>
          </mc:Choice>
          <mc:Fallback xmlns="">
            <p:sp>
              <p:nvSpPr>
                <p:cNvPr id="38" name="Rectangle 37">
                  <a:extLst>
                    <a:ext uri="{FF2B5EF4-FFF2-40B4-BE49-F238E27FC236}">
                      <a16:creationId xmlns:a16="http://schemas.microsoft.com/office/drawing/2014/main" id="{B3415DF6-CEDE-024D-9D90-8DE0F031DD18}"/>
                    </a:ext>
                  </a:extLst>
                </p:cNvPr>
                <p:cNvSpPr>
                  <a:spLocks noRot="1" noChangeAspect="1" noMove="1" noResize="1" noEditPoints="1" noAdjustHandles="1" noChangeArrowheads="1" noChangeShapeType="1" noTextEdit="1"/>
                </p:cNvSpPr>
                <p:nvPr/>
              </p:nvSpPr>
              <p:spPr>
                <a:xfrm>
                  <a:off x="10800688" y="2238406"/>
                  <a:ext cx="980653" cy="421462"/>
                </a:xfrm>
                <a:prstGeom prst="rect">
                  <a:avLst/>
                </a:prstGeom>
                <a:blipFill>
                  <a:blip r:embed="rId8"/>
                  <a:stretch>
                    <a:fillRect t="-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D6BF9ECE-B4B6-FD49-95E6-BE10AC2AC852}"/>
                    </a:ext>
                  </a:extLst>
                </p:cNvPr>
                <p:cNvSpPr/>
                <p:nvPr/>
              </p:nvSpPr>
              <p:spPr>
                <a:xfrm>
                  <a:off x="9820196" y="3293823"/>
                  <a:ext cx="1014317" cy="4214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Times New Roman"/>
                              </a:rPr>
                            </m:ctrlPr>
                          </m:sSubPr>
                          <m:e>
                            <m:acc>
                              <m:accPr>
                                <m:chr m:val="⃗"/>
                                <m:ctrlPr>
                                  <a:rPr lang="en-US" i="1" smtClean="0">
                                    <a:latin typeface="Cambria Math" panose="02040503050406030204" pitchFamily="18" charset="0"/>
                                    <a:cs typeface="Times New Roman"/>
                                  </a:rPr>
                                </m:ctrlPr>
                              </m:accPr>
                              <m:e>
                                <m:r>
                                  <a:rPr lang="en-US" b="0" i="1" smtClean="0">
                                    <a:latin typeface="Cambria Math" panose="02040503050406030204" pitchFamily="18" charset="0"/>
                                    <a:cs typeface="Times New Roman"/>
                                  </a:rPr>
                                  <m:t>𝐹</m:t>
                                </m:r>
                              </m:e>
                            </m:acc>
                          </m:e>
                          <m:sub>
                            <m:r>
                              <a:rPr lang="en-US" i="1">
                                <a:latin typeface="Cambria Math" panose="02040503050406030204" pitchFamily="18" charset="0"/>
                                <a:cs typeface="Times New Roman"/>
                              </a:rPr>
                              <m:t>𝑊</m:t>
                            </m:r>
                            <m:r>
                              <a:rPr lang="en-US" i="1">
                                <a:latin typeface="Cambria Math" panose="02040503050406030204" pitchFamily="18" charset="0"/>
                                <a:cs typeface="Times New Roman"/>
                              </a:rPr>
                              <m:t>,</m:t>
                            </m:r>
                            <m:r>
                              <a:rPr lang="en-US" b="0" i="1" smtClean="0">
                                <a:latin typeface="Cambria Math" panose="02040503050406030204" pitchFamily="18" charset="0"/>
                                <a:cs typeface="Times New Roman"/>
                              </a:rPr>
                              <m:t>𝑡𝑜𝑟𝑠𝑜</m:t>
                            </m:r>
                          </m:sub>
                        </m:sSub>
                      </m:oMath>
                    </m:oMathPara>
                  </a14:m>
                  <a:endParaRPr lang="en-US" dirty="0"/>
                </a:p>
              </p:txBody>
            </p:sp>
          </mc:Choice>
          <mc:Fallback xmlns="">
            <p:sp>
              <p:nvSpPr>
                <p:cNvPr id="39" name="Rectangle 38">
                  <a:extLst>
                    <a:ext uri="{FF2B5EF4-FFF2-40B4-BE49-F238E27FC236}">
                      <a16:creationId xmlns:a16="http://schemas.microsoft.com/office/drawing/2014/main" id="{D6BF9ECE-B4B6-FD49-95E6-BE10AC2AC852}"/>
                    </a:ext>
                  </a:extLst>
                </p:cNvPr>
                <p:cNvSpPr>
                  <a:spLocks noRot="1" noChangeAspect="1" noMove="1" noResize="1" noEditPoints="1" noAdjustHandles="1" noChangeArrowheads="1" noChangeShapeType="1" noTextEdit="1"/>
                </p:cNvSpPr>
                <p:nvPr/>
              </p:nvSpPr>
              <p:spPr>
                <a:xfrm>
                  <a:off x="9820196" y="3293823"/>
                  <a:ext cx="1014317" cy="421462"/>
                </a:xfrm>
                <a:prstGeom prst="rect">
                  <a:avLst/>
                </a:prstGeom>
                <a:blipFill>
                  <a:blip r:embed="rId9"/>
                  <a:stretch>
                    <a:fillRect t="-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3A9015ED-1528-D645-8534-6B38DD23F1A7}"/>
                    </a:ext>
                  </a:extLst>
                </p:cNvPr>
                <p:cNvSpPr/>
                <p:nvPr/>
              </p:nvSpPr>
              <p:spPr>
                <a:xfrm>
                  <a:off x="8688356" y="1811213"/>
                  <a:ext cx="478593" cy="4029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Times New Roman"/>
                              </a:rPr>
                            </m:ctrlPr>
                          </m:sSubPr>
                          <m:e>
                            <m:acc>
                              <m:accPr>
                                <m:chr m:val="⃗"/>
                                <m:ctrlPr>
                                  <a:rPr lang="en-US" i="1" smtClean="0">
                                    <a:latin typeface="Cambria Math" panose="02040503050406030204" pitchFamily="18" charset="0"/>
                                    <a:cs typeface="Times New Roman"/>
                                  </a:rPr>
                                </m:ctrlPr>
                              </m:accPr>
                              <m:e>
                                <m:r>
                                  <a:rPr lang="en-US" b="0" i="1" smtClean="0">
                                    <a:latin typeface="Cambria Math" panose="02040503050406030204" pitchFamily="18" charset="0"/>
                                    <a:cs typeface="Times New Roman"/>
                                  </a:rPr>
                                  <m:t>𝐹</m:t>
                                </m:r>
                              </m:e>
                            </m:acc>
                          </m:e>
                          <m:sub>
                            <m:r>
                              <a:rPr lang="en-US" b="0" i="1" smtClean="0">
                                <a:latin typeface="Cambria Math" panose="02040503050406030204" pitchFamily="18" charset="0"/>
                                <a:cs typeface="Times New Roman"/>
                              </a:rPr>
                              <m:t>𝑅</m:t>
                            </m:r>
                          </m:sub>
                        </m:sSub>
                      </m:oMath>
                    </m:oMathPara>
                  </a14:m>
                  <a:endParaRPr lang="en-US" dirty="0"/>
                </a:p>
              </p:txBody>
            </p:sp>
          </mc:Choice>
          <mc:Fallback xmlns="">
            <p:sp>
              <p:nvSpPr>
                <p:cNvPr id="40" name="Rectangle 39">
                  <a:extLst>
                    <a:ext uri="{FF2B5EF4-FFF2-40B4-BE49-F238E27FC236}">
                      <a16:creationId xmlns:a16="http://schemas.microsoft.com/office/drawing/2014/main" id="{3A9015ED-1528-D645-8534-6B38DD23F1A7}"/>
                    </a:ext>
                  </a:extLst>
                </p:cNvPr>
                <p:cNvSpPr>
                  <a:spLocks noRot="1" noChangeAspect="1" noMove="1" noResize="1" noEditPoints="1" noAdjustHandles="1" noChangeArrowheads="1" noChangeShapeType="1" noTextEdit="1"/>
                </p:cNvSpPr>
                <p:nvPr/>
              </p:nvSpPr>
              <p:spPr>
                <a:xfrm>
                  <a:off x="8688356" y="1811213"/>
                  <a:ext cx="478593" cy="402931"/>
                </a:xfrm>
                <a:prstGeom prst="rect">
                  <a:avLst/>
                </a:prstGeom>
                <a:blipFill>
                  <a:blip r:embed="rId10"/>
                  <a:stretch>
                    <a:fillRect t="-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113DC5F-CCBA-2444-9EEA-FB78DEE56D26}"/>
                    </a:ext>
                  </a:extLst>
                </p:cNvPr>
                <p:cNvSpPr/>
                <p:nvPr/>
              </p:nvSpPr>
              <p:spPr>
                <a:xfrm>
                  <a:off x="9340869" y="1792555"/>
                  <a:ext cx="439543" cy="4029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Times New Roman"/>
                              </a:rPr>
                            </m:ctrlPr>
                          </m:sSubPr>
                          <m:e>
                            <m:acc>
                              <m:accPr>
                                <m:chr m:val="⃗"/>
                                <m:ctrlPr>
                                  <a:rPr lang="en-US" i="1" smtClean="0">
                                    <a:latin typeface="Cambria Math" panose="02040503050406030204" pitchFamily="18" charset="0"/>
                                    <a:cs typeface="Times New Roman"/>
                                  </a:rPr>
                                </m:ctrlPr>
                              </m:accPr>
                              <m:e>
                                <m:r>
                                  <a:rPr lang="en-US" b="0" i="1" smtClean="0">
                                    <a:latin typeface="Cambria Math" panose="02040503050406030204" pitchFamily="18" charset="0"/>
                                    <a:cs typeface="Times New Roman"/>
                                  </a:rPr>
                                  <m:t>𝐹</m:t>
                                </m:r>
                              </m:e>
                            </m:acc>
                          </m:e>
                          <m:sub>
                            <m:r>
                              <a:rPr lang="en-US" b="0" i="1" smtClean="0">
                                <a:latin typeface="Cambria Math" panose="02040503050406030204" pitchFamily="18" charset="0"/>
                                <a:cs typeface="Times New Roman"/>
                              </a:rPr>
                              <m:t>𝑒</m:t>
                            </m:r>
                          </m:sub>
                        </m:sSub>
                      </m:oMath>
                    </m:oMathPara>
                  </a14:m>
                  <a:endParaRPr lang="en-US" dirty="0"/>
                </a:p>
              </p:txBody>
            </p:sp>
          </mc:Choice>
          <mc:Fallback xmlns="">
            <p:sp>
              <p:nvSpPr>
                <p:cNvPr id="41" name="Rectangle 40">
                  <a:extLst>
                    <a:ext uri="{FF2B5EF4-FFF2-40B4-BE49-F238E27FC236}">
                      <a16:creationId xmlns:a16="http://schemas.microsoft.com/office/drawing/2014/main" id="{D113DC5F-CCBA-2444-9EEA-FB78DEE56D26}"/>
                    </a:ext>
                  </a:extLst>
                </p:cNvPr>
                <p:cNvSpPr>
                  <a:spLocks noRot="1" noChangeAspect="1" noMove="1" noResize="1" noEditPoints="1" noAdjustHandles="1" noChangeArrowheads="1" noChangeShapeType="1" noTextEdit="1"/>
                </p:cNvSpPr>
                <p:nvPr/>
              </p:nvSpPr>
              <p:spPr>
                <a:xfrm>
                  <a:off x="9340869" y="1792555"/>
                  <a:ext cx="439543" cy="402931"/>
                </a:xfrm>
                <a:prstGeom prst="rect">
                  <a:avLst/>
                </a:prstGeom>
                <a:blipFill>
                  <a:blip r:embed="rId11"/>
                  <a:stretch>
                    <a:fillRect t="-9091"/>
                  </a:stretch>
                </a:blipFill>
              </p:spPr>
              <p:txBody>
                <a:bodyPr/>
                <a:lstStyle/>
                <a:p>
                  <a:r>
                    <a:rPr lang="en-US">
                      <a:noFill/>
                    </a:rPr>
                    <a:t> </a:t>
                  </a:r>
                </a:p>
              </p:txBody>
            </p:sp>
          </mc:Fallback>
        </mc:AlternateContent>
        <p:sp>
          <p:nvSpPr>
            <p:cNvPr id="42" name="Line 15">
              <a:extLst>
                <a:ext uri="{FF2B5EF4-FFF2-40B4-BE49-F238E27FC236}">
                  <a16:creationId xmlns:a16="http://schemas.microsoft.com/office/drawing/2014/main" id="{EA81C917-6B9F-1A4A-B6BA-434B3071CE84}"/>
                </a:ext>
              </a:extLst>
            </p:cNvPr>
            <p:cNvSpPr>
              <a:spLocks noChangeShapeType="1"/>
            </p:cNvSpPr>
            <p:nvPr/>
          </p:nvSpPr>
          <p:spPr bwMode="auto">
            <a:xfrm>
              <a:off x="10904802" y="1461852"/>
              <a:ext cx="0" cy="788645"/>
            </a:xfrm>
            <a:prstGeom prst="line">
              <a:avLst/>
            </a:prstGeom>
            <a:noFill/>
            <a:ln w="19050">
              <a:solidFill>
                <a:srgbClr val="4A7EBB"/>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en-US"/>
            </a:p>
          </p:txBody>
        </p:sp>
        <p:sp>
          <p:nvSpPr>
            <p:cNvPr id="43" name="Oval 42">
              <a:extLst>
                <a:ext uri="{FF2B5EF4-FFF2-40B4-BE49-F238E27FC236}">
                  <a16:creationId xmlns:a16="http://schemas.microsoft.com/office/drawing/2014/main" id="{0D7C9CD4-A9C9-914D-9832-C2BE534DE232}"/>
                </a:ext>
              </a:extLst>
            </p:cNvPr>
            <p:cNvSpPr/>
            <p:nvPr/>
          </p:nvSpPr>
          <p:spPr>
            <a:xfrm>
              <a:off x="10645558" y="1176511"/>
              <a:ext cx="545452" cy="5520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6592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1A47C5-51EB-6540-8EC6-3DF4B984C8D6}"/>
              </a:ext>
            </a:extLst>
          </p:cNvPr>
          <p:cNvSpPr txBox="1"/>
          <p:nvPr/>
        </p:nvSpPr>
        <p:spPr>
          <a:xfrm>
            <a:off x="224117" y="206188"/>
            <a:ext cx="5172635"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Rotational and Translational Statics</a:t>
            </a:r>
          </a:p>
        </p:txBody>
      </p:sp>
      <p:sp>
        <p:nvSpPr>
          <p:cNvPr id="7" name="TextBox 6">
            <a:extLst>
              <a:ext uri="{FF2B5EF4-FFF2-40B4-BE49-F238E27FC236}">
                <a16:creationId xmlns:a16="http://schemas.microsoft.com/office/drawing/2014/main" id="{1ADE3766-4F19-36FD-4697-5B7BEDE9A83A}"/>
              </a:ext>
            </a:extLst>
          </p:cNvPr>
          <p:cNvSpPr txBox="1"/>
          <p:nvPr/>
        </p:nvSpPr>
        <p:spPr>
          <a:xfrm>
            <a:off x="224117" y="914531"/>
            <a:ext cx="37024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7:</a:t>
            </a:r>
          </a:p>
        </p:txBody>
      </p:sp>
      <p:grpSp>
        <p:nvGrpSpPr>
          <p:cNvPr id="20" name="Group 19">
            <a:extLst>
              <a:ext uri="{FF2B5EF4-FFF2-40B4-BE49-F238E27FC236}">
                <a16:creationId xmlns:a16="http://schemas.microsoft.com/office/drawing/2014/main" id="{6D7634A6-E245-7137-CD0F-46714E1279DF}"/>
              </a:ext>
            </a:extLst>
          </p:cNvPr>
          <p:cNvGrpSpPr/>
          <p:nvPr/>
        </p:nvGrpSpPr>
        <p:grpSpPr>
          <a:xfrm>
            <a:off x="1245953" y="2964347"/>
            <a:ext cx="9409344" cy="3304534"/>
            <a:chOff x="2241826" y="2738457"/>
            <a:chExt cx="9409344" cy="3304534"/>
          </a:xfrm>
        </p:grpSpPr>
        <p:grpSp>
          <p:nvGrpSpPr>
            <p:cNvPr id="8" name="Group 7">
              <a:extLst>
                <a:ext uri="{FF2B5EF4-FFF2-40B4-BE49-F238E27FC236}">
                  <a16:creationId xmlns:a16="http://schemas.microsoft.com/office/drawing/2014/main" id="{1B1FA363-24B1-9A1E-865A-A34A911C23AA}"/>
                </a:ext>
              </a:extLst>
            </p:cNvPr>
            <p:cNvGrpSpPr/>
            <p:nvPr/>
          </p:nvGrpSpPr>
          <p:grpSpPr>
            <a:xfrm>
              <a:off x="2241826" y="2738457"/>
              <a:ext cx="6668530" cy="3304534"/>
              <a:chOff x="2212008" y="2042718"/>
              <a:chExt cx="6668530" cy="3304534"/>
            </a:xfrm>
          </p:grpSpPr>
          <p:pic>
            <p:nvPicPr>
              <p:cNvPr id="1026" name="Picture 2" descr="Intervertebral disc, anulus fibrosus, annulus fibrosus, nucleus pulposus">
                <a:extLst>
                  <a:ext uri="{FF2B5EF4-FFF2-40B4-BE49-F238E27FC236}">
                    <a16:creationId xmlns:a16="http://schemas.microsoft.com/office/drawing/2014/main" id="{AFA7AE3C-91C1-1399-A0C8-EBF63CB7A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008" y="2042718"/>
                <a:ext cx="6355522" cy="29950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7784A19-9CE4-C9D3-A664-07A6076DF575}"/>
                  </a:ext>
                </a:extLst>
              </p:cNvPr>
              <p:cNvSpPr txBox="1"/>
              <p:nvPr/>
            </p:nvSpPr>
            <p:spPr>
              <a:xfrm>
                <a:off x="2782480" y="5162586"/>
                <a:ext cx="6098058" cy="184666"/>
              </a:xfrm>
              <a:prstGeom prst="rect">
                <a:avLst/>
              </a:prstGeom>
              <a:noFill/>
            </p:spPr>
            <p:txBody>
              <a:bodyPr wrap="square">
                <a:spAutoFit/>
              </a:bodyPr>
              <a:lstStyle/>
              <a:p>
                <a:r>
                  <a:rPr lang="en-US" sz="600" dirty="0"/>
                  <a:t>https://</a:t>
                </a:r>
                <a:r>
                  <a:rPr lang="en-US" sz="600" dirty="0" err="1"/>
                  <a:t>www.ncbi.nlm.nih.gov</a:t>
                </a:r>
                <a:r>
                  <a:rPr lang="en-US" sz="600" dirty="0"/>
                  <a:t>/books/NBK470583/</a:t>
                </a:r>
              </a:p>
            </p:txBody>
          </p:sp>
        </p:grpSp>
        <p:cxnSp>
          <p:nvCxnSpPr>
            <p:cNvPr id="11" name="Straight Arrow Connector 10">
              <a:extLst>
                <a:ext uri="{FF2B5EF4-FFF2-40B4-BE49-F238E27FC236}">
                  <a16:creationId xmlns:a16="http://schemas.microsoft.com/office/drawing/2014/main" id="{76C1459E-8C02-9B55-7318-E2463F8840C6}"/>
                </a:ext>
              </a:extLst>
            </p:cNvPr>
            <p:cNvCxnSpPr/>
            <p:nvPr/>
          </p:nvCxnSpPr>
          <p:spPr>
            <a:xfrm>
              <a:off x="7822096" y="4532243"/>
              <a:ext cx="9243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1247D06-2D6E-CD8F-398E-1B065BD29F5A}"/>
                </a:ext>
              </a:extLst>
            </p:cNvPr>
            <p:cNvCxnSpPr>
              <a:cxnSpLocks/>
            </p:cNvCxnSpPr>
            <p:nvPr/>
          </p:nvCxnSpPr>
          <p:spPr>
            <a:xfrm>
              <a:off x="10014315" y="4235977"/>
              <a:ext cx="59545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B3B0418-3E41-7440-D4B8-950CC02E6EB3}"/>
                    </a:ext>
                  </a:extLst>
                </p:cNvPr>
                <p:cNvSpPr txBox="1"/>
                <p:nvPr/>
              </p:nvSpPr>
              <p:spPr>
                <a:xfrm>
                  <a:off x="9941106" y="3940101"/>
                  <a:ext cx="74187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𝑅</m:t>
                        </m:r>
                        <m:r>
                          <a:rPr lang="en-US" sz="1200" b="0" i="1" smtClean="0">
                            <a:latin typeface="Cambria Math" panose="02040503050406030204" pitchFamily="18" charset="0"/>
                          </a:rPr>
                          <m:t>=2.2</m:t>
                        </m:r>
                        <m:r>
                          <a:rPr lang="en-US" sz="1200" b="0" i="1" smtClean="0">
                            <a:latin typeface="Cambria Math" panose="02040503050406030204" pitchFamily="18" charset="0"/>
                          </a:rPr>
                          <m:t>𝑐𝑚</m:t>
                        </m:r>
                      </m:oMath>
                    </m:oMathPara>
                  </a14:m>
                  <a:endParaRPr lang="en-US" sz="1200" dirty="0"/>
                </a:p>
              </p:txBody>
            </p:sp>
          </mc:Choice>
          <mc:Fallback xmlns="">
            <p:sp>
              <p:nvSpPr>
                <p:cNvPr id="14" name="TextBox 13">
                  <a:extLst>
                    <a:ext uri="{FF2B5EF4-FFF2-40B4-BE49-F238E27FC236}">
                      <a16:creationId xmlns:a16="http://schemas.microsoft.com/office/drawing/2014/main" id="{6B3B0418-3E41-7440-D4B8-950CC02E6EB3}"/>
                    </a:ext>
                  </a:extLst>
                </p:cNvPr>
                <p:cNvSpPr txBox="1">
                  <a:spLocks noRot="1" noChangeAspect="1" noMove="1" noResize="1" noEditPoints="1" noAdjustHandles="1" noChangeArrowheads="1" noChangeShapeType="1" noTextEdit="1"/>
                </p:cNvSpPr>
                <p:nvPr/>
              </p:nvSpPr>
              <p:spPr>
                <a:xfrm>
                  <a:off x="9941106" y="3940101"/>
                  <a:ext cx="741870" cy="184666"/>
                </a:xfrm>
                <a:prstGeom prst="rect">
                  <a:avLst/>
                </a:prstGeom>
                <a:blipFill>
                  <a:blip r:embed="rId3"/>
                  <a:stretch>
                    <a:fillRect l="-5085" r="-5085" b="-6250"/>
                  </a:stretch>
                </a:blipFill>
              </p:spPr>
              <p:txBody>
                <a:bodyPr/>
                <a:lstStyle/>
                <a:p>
                  <a:r>
                    <a:rPr lang="en-US">
                      <a:noFill/>
                    </a:rPr>
                    <a:t> </a:t>
                  </a:r>
                </a:p>
              </p:txBody>
            </p:sp>
          </mc:Fallback>
        </mc:AlternateContent>
        <p:sp>
          <p:nvSpPr>
            <p:cNvPr id="15" name="Can 14">
              <a:extLst>
                <a:ext uri="{FF2B5EF4-FFF2-40B4-BE49-F238E27FC236}">
                  <a16:creationId xmlns:a16="http://schemas.microsoft.com/office/drawing/2014/main" id="{16020278-5B4D-BBE9-EA67-BAD24FB36F2F}"/>
                </a:ext>
              </a:extLst>
            </p:cNvPr>
            <p:cNvSpPr/>
            <p:nvPr/>
          </p:nvSpPr>
          <p:spPr>
            <a:xfrm>
              <a:off x="9290580" y="4124767"/>
              <a:ext cx="1319188" cy="1028001"/>
            </a:xfrm>
            <a:prstGeom prst="can">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Brace 15">
              <a:extLst>
                <a:ext uri="{FF2B5EF4-FFF2-40B4-BE49-F238E27FC236}">
                  <a16:creationId xmlns:a16="http://schemas.microsoft.com/office/drawing/2014/main" id="{26C17961-C8CB-1837-F28B-F028534B1878}"/>
                </a:ext>
              </a:extLst>
            </p:cNvPr>
            <p:cNvSpPr/>
            <p:nvPr/>
          </p:nvSpPr>
          <p:spPr>
            <a:xfrm>
              <a:off x="10700951" y="4235977"/>
              <a:ext cx="74141" cy="83029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576B7F5-B4E1-1E09-4DD5-5F4D121FD3F5}"/>
                    </a:ext>
                  </a:extLst>
                </p:cNvPr>
                <p:cNvSpPr txBox="1"/>
                <p:nvPr/>
              </p:nvSpPr>
              <p:spPr>
                <a:xfrm>
                  <a:off x="10866275" y="4558790"/>
                  <a:ext cx="78489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h</m:t>
                        </m:r>
                        <m:r>
                          <a:rPr lang="en-US" sz="1200" b="0" i="1" smtClean="0">
                            <a:latin typeface="Cambria Math" panose="02040503050406030204" pitchFamily="18" charset="0"/>
                          </a:rPr>
                          <m:t>=7.5</m:t>
                        </m:r>
                        <m:r>
                          <a:rPr lang="en-US" sz="1200" b="0" i="1" smtClean="0">
                            <a:latin typeface="Cambria Math" panose="02040503050406030204" pitchFamily="18" charset="0"/>
                          </a:rPr>
                          <m:t>𝑚𝑚</m:t>
                        </m:r>
                      </m:oMath>
                    </m:oMathPara>
                  </a14:m>
                  <a:endParaRPr lang="en-US" sz="1200" dirty="0"/>
                </a:p>
              </p:txBody>
            </p:sp>
          </mc:Choice>
          <mc:Fallback xmlns="">
            <p:sp>
              <p:nvSpPr>
                <p:cNvPr id="17" name="TextBox 16">
                  <a:extLst>
                    <a:ext uri="{FF2B5EF4-FFF2-40B4-BE49-F238E27FC236}">
                      <a16:creationId xmlns:a16="http://schemas.microsoft.com/office/drawing/2014/main" id="{A576B7F5-B4E1-1E09-4DD5-5F4D121FD3F5}"/>
                    </a:ext>
                  </a:extLst>
                </p:cNvPr>
                <p:cNvSpPr txBox="1">
                  <a:spLocks noRot="1" noChangeAspect="1" noMove="1" noResize="1" noEditPoints="1" noAdjustHandles="1" noChangeArrowheads="1" noChangeShapeType="1" noTextEdit="1"/>
                </p:cNvSpPr>
                <p:nvPr/>
              </p:nvSpPr>
              <p:spPr>
                <a:xfrm>
                  <a:off x="10866275" y="4558790"/>
                  <a:ext cx="784895" cy="184666"/>
                </a:xfrm>
                <a:prstGeom prst="rect">
                  <a:avLst/>
                </a:prstGeom>
                <a:blipFill>
                  <a:blip r:embed="rId4"/>
                  <a:stretch>
                    <a:fillRect l="-4762" r="-3175" b="-625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80C7E2E-7126-347D-BDE1-0ED4E6306D6C}"/>
                  </a:ext>
                </a:extLst>
              </p:cNvPr>
              <p:cNvSpPr txBox="1"/>
              <p:nvPr/>
            </p:nvSpPr>
            <p:spPr>
              <a:xfrm>
                <a:off x="224116" y="1502428"/>
                <a:ext cx="11453019" cy="1243354"/>
              </a:xfrm>
              <a:prstGeom prst="rect">
                <a:avLst/>
              </a:prstGeom>
              <a:noFill/>
            </p:spPr>
            <p:txBody>
              <a:bodyPr wrap="square">
                <a:spAutoFit/>
              </a:bodyPr>
              <a:lstStyle/>
              <a:p>
                <a:pPr marL="285750" indent="-285750" algn="just">
                  <a:buFont typeface="Arial" panose="020B0604020202020204" pitchFamily="34" charset="0"/>
                  <a:buChar char="•"/>
                </a:pPr>
                <a:r>
                  <a:rPr lang="en-US" sz="1800" dirty="0">
                    <a:latin typeface="Times New Roman"/>
                    <a:cs typeface="Times New Roman"/>
                  </a:rPr>
                  <a:t>The intervertebral disk approximates a cylinder with the dimensions shown below.  If the elastic modulus of the disk is </a:t>
                </a:r>
                <a14:m>
                  <m:oMath xmlns:m="http://schemas.openxmlformats.org/officeDocument/2006/math">
                    <m:r>
                      <a:rPr lang="en-US" sz="1800" b="0" i="1" smtClean="0">
                        <a:latin typeface="Cambria Math" panose="02040503050406030204" pitchFamily="18" charset="0"/>
                        <a:cs typeface="Times New Roman"/>
                      </a:rPr>
                      <m:t>𝐸</m:t>
                    </m:r>
                    <m:r>
                      <a:rPr lang="en-US" sz="1800" b="0" i="1" smtClean="0">
                        <a:latin typeface="Cambria Math" panose="02040503050406030204" pitchFamily="18" charset="0"/>
                        <a:cs typeface="Times New Roman"/>
                      </a:rPr>
                      <m:t>=25</m:t>
                    </m:r>
                    <m:r>
                      <a:rPr lang="en-US" sz="1800" b="0" i="1" smtClean="0">
                        <a:latin typeface="Cambria Math" panose="02040503050406030204" pitchFamily="18" charset="0"/>
                        <a:cs typeface="Times New Roman"/>
                      </a:rPr>
                      <m:t>𝑀𝑃𝑎</m:t>
                    </m:r>
                    <m:r>
                      <a:rPr lang="en-US" sz="1800" b="0" i="1" smtClean="0">
                        <a:latin typeface="Cambria Math" panose="02040503050406030204" pitchFamily="18" charset="0"/>
                        <a:cs typeface="Times New Roman"/>
                      </a:rPr>
                      <m:t>=25×</m:t>
                    </m:r>
                    <m:sSup>
                      <m:sSupPr>
                        <m:ctrlPr>
                          <a:rPr lang="en-US" sz="1800" b="0" i="1" smtClean="0">
                            <a:latin typeface="Cambria Math" panose="02040503050406030204" pitchFamily="18" charset="0"/>
                            <a:ea typeface="Cambria Math" panose="02040503050406030204" pitchFamily="18" charset="0"/>
                            <a:cs typeface="Times New Roman"/>
                          </a:rPr>
                        </m:ctrlPr>
                      </m:sSupPr>
                      <m:e>
                        <m:r>
                          <a:rPr lang="en-US" sz="1800" b="0" i="1" smtClean="0">
                            <a:latin typeface="Cambria Math" panose="02040503050406030204" pitchFamily="18" charset="0"/>
                            <a:ea typeface="Cambria Math" panose="02040503050406030204" pitchFamily="18" charset="0"/>
                            <a:cs typeface="Times New Roman"/>
                          </a:rPr>
                          <m:t>10</m:t>
                        </m:r>
                      </m:e>
                      <m:sup>
                        <m:r>
                          <a:rPr lang="en-US" sz="1800" b="0" i="1" smtClean="0">
                            <a:latin typeface="Cambria Math" panose="02040503050406030204" pitchFamily="18" charset="0"/>
                            <a:ea typeface="Cambria Math" panose="02040503050406030204" pitchFamily="18" charset="0"/>
                            <a:cs typeface="Times New Roman"/>
                          </a:rPr>
                          <m:t>6</m:t>
                        </m:r>
                      </m:sup>
                    </m:sSup>
                    <m:box>
                      <m:boxPr>
                        <m:ctrlPr>
                          <a:rPr lang="en-US" sz="1800" b="0" i="1" smtClean="0">
                            <a:latin typeface="Cambria Math" panose="02040503050406030204" pitchFamily="18" charset="0"/>
                            <a:ea typeface="Cambria Math" panose="02040503050406030204" pitchFamily="18" charset="0"/>
                            <a:cs typeface="Times New Roman"/>
                          </a:rPr>
                        </m:ctrlPr>
                      </m:boxPr>
                      <m:e>
                        <m:argPr>
                          <m:argSz m:val="-1"/>
                        </m:argPr>
                        <m:f>
                          <m:fPr>
                            <m:ctrlPr>
                              <a:rPr lang="en-US" sz="1800" b="0" i="1" smtClean="0">
                                <a:latin typeface="Cambria Math" panose="02040503050406030204" pitchFamily="18" charset="0"/>
                                <a:ea typeface="Cambria Math" panose="02040503050406030204" pitchFamily="18" charset="0"/>
                                <a:cs typeface="Times New Roman"/>
                              </a:rPr>
                            </m:ctrlPr>
                          </m:fPr>
                          <m:num>
                            <m:r>
                              <a:rPr lang="en-US" sz="1800" b="0" i="1" smtClean="0">
                                <a:latin typeface="Cambria Math" panose="02040503050406030204" pitchFamily="18" charset="0"/>
                                <a:ea typeface="Cambria Math" panose="02040503050406030204" pitchFamily="18" charset="0"/>
                                <a:cs typeface="Times New Roman"/>
                              </a:rPr>
                              <m:t>𝑁</m:t>
                            </m:r>
                          </m:num>
                          <m:den>
                            <m:sSup>
                              <m:sSupPr>
                                <m:ctrlPr>
                                  <a:rPr lang="en-US" sz="1800" b="0" i="1" smtClean="0">
                                    <a:latin typeface="Cambria Math" panose="02040503050406030204" pitchFamily="18" charset="0"/>
                                    <a:ea typeface="Cambria Math" panose="02040503050406030204" pitchFamily="18" charset="0"/>
                                    <a:cs typeface="Times New Roman"/>
                                  </a:rPr>
                                </m:ctrlPr>
                              </m:sSupPr>
                              <m:e>
                                <m:r>
                                  <a:rPr lang="en-US" sz="1800" b="0" i="1" smtClean="0">
                                    <a:latin typeface="Cambria Math" panose="02040503050406030204" pitchFamily="18" charset="0"/>
                                    <a:ea typeface="Cambria Math" panose="02040503050406030204" pitchFamily="18" charset="0"/>
                                    <a:cs typeface="Times New Roman"/>
                                  </a:rPr>
                                  <m:t>𝑚</m:t>
                                </m:r>
                              </m:e>
                              <m:sup>
                                <m:r>
                                  <a:rPr lang="en-US" sz="1800" b="0" i="1" smtClean="0">
                                    <a:latin typeface="Cambria Math" panose="02040503050406030204" pitchFamily="18" charset="0"/>
                                    <a:ea typeface="Cambria Math" panose="02040503050406030204" pitchFamily="18" charset="0"/>
                                    <a:cs typeface="Times New Roman"/>
                                  </a:rPr>
                                  <m:t>2</m:t>
                                </m:r>
                              </m:sup>
                            </m:sSup>
                          </m:den>
                        </m:f>
                      </m:e>
                    </m:box>
                  </m:oMath>
                </a14:m>
                <a:r>
                  <a:rPr lang="en-US" sz="1800" dirty="0">
                    <a:latin typeface="Times New Roman"/>
                    <a:cs typeface="Times New Roman"/>
                  </a:rPr>
                  <a:t>, by how much does the disk compress under the weight of your torso/arms/head while standing erect?  Under the weight of your torso/arms/head when you’re bent over?  Assume you have a mass </a:t>
                </a:r>
                <a14:m>
                  <m:oMath xmlns:m="http://schemas.openxmlformats.org/officeDocument/2006/math">
                    <m:r>
                      <a:rPr lang="en-US" sz="1800" b="0" i="1" smtClean="0">
                        <a:latin typeface="Cambria Math" panose="02040503050406030204" pitchFamily="18" charset="0"/>
                        <a:cs typeface="Times New Roman"/>
                      </a:rPr>
                      <m:t>70</m:t>
                    </m:r>
                    <m:r>
                      <a:rPr lang="en-US" sz="1800" b="0" i="1" smtClean="0">
                        <a:latin typeface="Cambria Math" panose="02040503050406030204" pitchFamily="18" charset="0"/>
                        <a:cs typeface="Times New Roman"/>
                      </a:rPr>
                      <m:t>𝑘𝑔</m:t>
                    </m:r>
                    <m:r>
                      <a:rPr lang="en-US" sz="1800" b="0" i="1" smtClean="0">
                        <a:latin typeface="Cambria Math" panose="02040503050406030204" pitchFamily="18" charset="0"/>
                        <a:cs typeface="Times New Roman"/>
                      </a:rPr>
                      <m:t> ~155 </m:t>
                    </m:r>
                    <m:r>
                      <a:rPr lang="en-US" sz="1800" b="0" i="1" smtClean="0">
                        <a:latin typeface="Cambria Math" panose="02040503050406030204" pitchFamily="18" charset="0"/>
                        <a:cs typeface="Times New Roman"/>
                      </a:rPr>
                      <m:t>𝑙𝑏𝑠</m:t>
                    </m:r>
                  </m:oMath>
                </a14:m>
                <a:r>
                  <a:rPr lang="en-US" sz="1800" dirty="0">
                    <a:latin typeface="Times New Roman"/>
                    <a:cs typeface="Times New Roman"/>
                  </a:rPr>
                  <a:t>.</a:t>
                </a:r>
              </a:p>
            </p:txBody>
          </p:sp>
        </mc:Choice>
        <mc:Fallback xmlns="">
          <p:sp>
            <p:nvSpPr>
              <p:cNvPr id="19" name="TextBox 18">
                <a:extLst>
                  <a:ext uri="{FF2B5EF4-FFF2-40B4-BE49-F238E27FC236}">
                    <a16:creationId xmlns:a16="http://schemas.microsoft.com/office/drawing/2014/main" id="{D80C7E2E-7126-347D-BDE1-0ED4E6306D6C}"/>
                  </a:ext>
                </a:extLst>
              </p:cNvPr>
              <p:cNvSpPr txBox="1">
                <a:spLocks noRot="1" noChangeAspect="1" noMove="1" noResize="1" noEditPoints="1" noAdjustHandles="1" noChangeArrowheads="1" noChangeShapeType="1" noTextEdit="1"/>
              </p:cNvSpPr>
              <p:nvPr/>
            </p:nvSpPr>
            <p:spPr>
              <a:xfrm>
                <a:off x="224116" y="1502428"/>
                <a:ext cx="11453019" cy="1243354"/>
              </a:xfrm>
              <a:prstGeom prst="rect">
                <a:avLst/>
              </a:prstGeom>
              <a:blipFill>
                <a:blip r:embed="rId5"/>
                <a:stretch>
                  <a:fillRect l="-332" t="-2020" r="-443" b="-7071"/>
                </a:stretch>
              </a:blipFill>
            </p:spPr>
            <p:txBody>
              <a:bodyPr/>
              <a:lstStyle/>
              <a:p>
                <a:r>
                  <a:rPr lang="en-US">
                    <a:noFill/>
                  </a:rPr>
                  <a:t> </a:t>
                </a:r>
              </a:p>
            </p:txBody>
          </p:sp>
        </mc:Fallback>
      </mc:AlternateContent>
    </p:spTree>
    <p:extLst>
      <p:ext uri="{BB962C8B-B14F-4D97-AF65-F5344CB8AC3E}">
        <p14:creationId xmlns:p14="http://schemas.microsoft.com/office/powerpoint/2010/main" val="2428050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1390</Words>
  <Application>Microsoft Macintosh PowerPoint</Application>
  <PresentationFormat>Widescreen</PresentationFormat>
  <Paragraphs>103</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Cambria</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LaBrake, Scott</dc:creator>
  <cp:lastModifiedBy>LaBrake, Scott M.</cp:lastModifiedBy>
  <cp:revision>24</cp:revision>
  <dcterms:created xsi:type="dcterms:W3CDTF">2021-05-17T15:10:32Z</dcterms:created>
  <dcterms:modified xsi:type="dcterms:W3CDTF">2026-03-12T11:02:33Z</dcterms:modified>
</cp:coreProperties>
</file>