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64" r:id="rId7"/>
    <p:sldId id="262"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1"/>
    <p:restoredTop sz="94588"/>
  </p:normalViewPr>
  <p:slideViewPr>
    <p:cSldViewPr snapToGrid="0" snapToObjects="1">
      <p:cViewPr varScale="1">
        <p:scale>
          <a:sx n="141" d="100"/>
          <a:sy n="141" d="100"/>
        </p:scale>
        <p:origin x="16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2C8DE-E0CB-5446-8341-F21295E0CF2C}"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18275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2C8DE-E0CB-5446-8341-F21295E0CF2C}"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244253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2C8DE-E0CB-5446-8341-F21295E0CF2C}"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18387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2C8DE-E0CB-5446-8341-F21295E0CF2C}"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180249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2C8DE-E0CB-5446-8341-F21295E0CF2C}"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348627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2C8DE-E0CB-5446-8341-F21295E0CF2C}"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230382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2C8DE-E0CB-5446-8341-F21295E0CF2C}" type="datetimeFigureOut">
              <a:rPr lang="en-US" smtClean="0"/>
              <a:t>3/10/20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17199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2C8DE-E0CB-5446-8341-F21295E0CF2C}" type="datetimeFigureOut">
              <a:rPr lang="en-US" smtClean="0"/>
              <a:t>3/10/20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252312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2C8DE-E0CB-5446-8341-F21295E0CF2C}" type="datetimeFigureOut">
              <a:rPr lang="en-US" smtClean="0"/>
              <a:t>3/10/20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86458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2C8DE-E0CB-5446-8341-F21295E0CF2C}"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245865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2C8DE-E0CB-5446-8341-F21295E0CF2C}"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ADDCD-B8CB-184D-958B-8F4B5ACD6B64}" type="slidenum">
              <a:rPr lang="en-US" smtClean="0"/>
              <a:t>‹#›</a:t>
            </a:fld>
            <a:endParaRPr lang="en-US"/>
          </a:p>
        </p:txBody>
      </p:sp>
    </p:spTree>
    <p:extLst>
      <p:ext uri="{BB962C8B-B14F-4D97-AF65-F5344CB8AC3E}">
        <p14:creationId xmlns:p14="http://schemas.microsoft.com/office/powerpoint/2010/main" val="15278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2C8DE-E0CB-5446-8341-F21295E0CF2C}" type="datetimeFigureOut">
              <a:rPr lang="en-US" smtClean="0"/>
              <a:t>3/10/20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ADDCD-B8CB-184D-958B-8F4B5ACD6B64}" type="slidenum">
              <a:rPr lang="en-US" smtClean="0"/>
              <a:t>‹#›</a:t>
            </a:fld>
            <a:endParaRPr lang="en-US"/>
          </a:p>
        </p:txBody>
      </p:sp>
    </p:spTree>
    <p:extLst>
      <p:ext uri="{BB962C8B-B14F-4D97-AF65-F5344CB8AC3E}">
        <p14:creationId xmlns:p14="http://schemas.microsoft.com/office/powerpoint/2010/main" val="329329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300" y="973941"/>
            <a:ext cx="3759200" cy="3416320"/>
          </a:xfrm>
          <a:prstGeom prst="rect">
            <a:avLst/>
          </a:prstGeom>
        </p:spPr>
        <p:txBody>
          <a:bodyPr wrap="square">
            <a:spAutoFit/>
          </a:bodyPr>
          <a:lstStyle/>
          <a:p>
            <a:pPr algn="just"/>
            <a:r>
              <a:rPr lang="en-US" dirty="0">
                <a:latin typeface="Times New Roman"/>
                <a:cs typeface="Times New Roman"/>
              </a:rPr>
              <a:t>The Glenwood B&amp;O Railroad Bridge in Pittsburgh Pa, that is an example of truss bridge which carries Allegheny Valley Railroad's W&amp;P Subdivision over the Monongahela River. </a:t>
            </a:r>
          </a:p>
          <a:p>
            <a:pPr algn="just"/>
            <a:endParaRPr lang="en-US" dirty="0">
              <a:latin typeface="Times New Roman"/>
              <a:cs typeface="Times New Roman"/>
            </a:endParaRPr>
          </a:p>
          <a:p>
            <a:pPr algn="just"/>
            <a:r>
              <a:rPr lang="en-US" dirty="0">
                <a:latin typeface="Times New Roman"/>
                <a:cs typeface="Times New Roman"/>
              </a:rPr>
              <a:t>The span was constructed in 1884 and upgraded in 1915. Suppose that a train engine (220,000 N) travels across a truss bridge (230,000 N; 70 m long), that is supported by pylons at each end along each section of the span.</a:t>
            </a:r>
          </a:p>
        </p:txBody>
      </p:sp>
      <p:grpSp>
        <p:nvGrpSpPr>
          <p:cNvPr id="8" name="Group 7"/>
          <p:cNvGrpSpPr/>
          <p:nvPr/>
        </p:nvGrpSpPr>
        <p:grpSpPr>
          <a:xfrm>
            <a:off x="4389966" y="973941"/>
            <a:ext cx="4385733" cy="3504744"/>
            <a:chOff x="4478866" y="745341"/>
            <a:chExt cx="4385733" cy="3504744"/>
          </a:xfrm>
        </p:grpSpPr>
        <p:pic>
          <p:nvPicPr>
            <p:cNvPr id="6" name="Picture 5"/>
            <p:cNvPicPr>
              <a:picLocks noChangeAspect="1"/>
            </p:cNvPicPr>
            <p:nvPr/>
          </p:nvPicPr>
          <p:blipFill>
            <a:blip r:embed="rId2"/>
            <a:stretch>
              <a:fillRect/>
            </a:stretch>
          </p:blipFill>
          <p:spPr>
            <a:xfrm>
              <a:off x="4478866" y="745341"/>
              <a:ext cx="4385733" cy="3289300"/>
            </a:xfrm>
            <a:prstGeom prst="rect">
              <a:avLst/>
            </a:prstGeom>
          </p:spPr>
        </p:pic>
        <p:sp>
          <p:nvSpPr>
            <p:cNvPr id="7" name="Rectangle 6"/>
            <p:cNvSpPr/>
            <p:nvPr/>
          </p:nvSpPr>
          <p:spPr>
            <a:xfrm>
              <a:off x="4478866" y="4034641"/>
              <a:ext cx="3395134" cy="215444"/>
            </a:xfrm>
            <a:prstGeom prst="rect">
              <a:avLst/>
            </a:prstGeom>
          </p:spPr>
          <p:txBody>
            <a:bodyPr wrap="square">
              <a:spAutoFit/>
            </a:bodyPr>
            <a:lstStyle/>
            <a:p>
              <a:r>
                <a:rPr lang="en-US" sz="800" dirty="0">
                  <a:latin typeface="Times New Roman"/>
                  <a:cs typeface="Times New Roman"/>
                </a:rPr>
                <a:t>https://</a:t>
              </a:r>
              <a:r>
                <a:rPr lang="en-US" sz="800" dirty="0" err="1">
                  <a:latin typeface="Times New Roman"/>
                  <a:cs typeface="Times New Roman"/>
                </a:rPr>
                <a:t>en.wikipedia.org</a:t>
              </a:r>
              <a:r>
                <a:rPr lang="en-US" sz="800" dirty="0">
                  <a:latin typeface="Times New Roman"/>
                  <a:cs typeface="Times New Roman"/>
                </a:rPr>
                <a:t>/wiki/Glenwood_B%26O_Railroad_Bridge</a:t>
              </a:r>
            </a:p>
          </p:txBody>
        </p:sp>
      </p:grpSp>
      <p:sp>
        <p:nvSpPr>
          <p:cNvPr id="9" name="Rectangle 8"/>
          <p:cNvSpPr/>
          <p:nvPr/>
        </p:nvSpPr>
        <p:spPr>
          <a:xfrm>
            <a:off x="495300" y="4788238"/>
            <a:ext cx="7658100" cy="1477328"/>
          </a:xfrm>
          <a:prstGeom prst="rect">
            <a:avLst/>
          </a:prstGeom>
        </p:spPr>
        <p:txBody>
          <a:bodyPr wrap="square">
            <a:spAutoFit/>
          </a:bodyPr>
          <a:lstStyle/>
          <a:p>
            <a:pPr marL="342900" indent="-342900">
              <a:buAutoNum type="alphaLcPeriod"/>
            </a:pPr>
            <a:r>
              <a:rPr lang="en-US" dirty="0">
                <a:latin typeface="Times New Roman"/>
                <a:cs typeface="Times New Roman"/>
              </a:rPr>
              <a:t>What are the maximum and minimum forces exerted on each pylon due to the crossing?</a:t>
            </a:r>
          </a:p>
          <a:p>
            <a:pPr marL="342900" indent="-342900">
              <a:buFontTx/>
              <a:buAutoNum type="alphaLcPeriod"/>
            </a:pPr>
            <a:r>
              <a:rPr lang="en-US" dirty="0">
                <a:latin typeface="Times New Roman"/>
                <a:cs typeface="Times New Roman"/>
              </a:rPr>
              <a:t>Suppose, all the while, a railroad crew (total weight 22,000 N) is situated 25 m from the left end of the bridge. What now are the maximum and minimum forces exerted on each pylon due to the crossing?</a:t>
            </a:r>
          </a:p>
        </p:txBody>
      </p:sp>
    </p:spTree>
    <p:extLst>
      <p:ext uri="{BB962C8B-B14F-4D97-AF65-F5344CB8AC3E}">
        <p14:creationId xmlns:p14="http://schemas.microsoft.com/office/powerpoint/2010/main" val="294688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10-27 at 9.02.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700" y="775858"/>
            <a:ext cx="4279900" cy="2968550"/>
          </a:xfrm>
          <a:prstGeom prst="rect">
            <a:avLst/>
          </a:prstGeom>
        </p:spPr>
      </p:pic>
      <p:sp>
        <p:nvSpPr>
          <p:cNvPr id="7" name="Rectangle 6"/>
          <p:cNvSpPr/>
          <p:nvPr/>
        </p:nvSpPr>
        <p:spPr>
          <a:xfrm>
            <a:off x="533400" y="4127500"/>
            <a:ext cx="7670800" cy="2308324"/>
          </a:xfrm>
          <a:prstGeom prst="rect">
            <a:avLst/>
          </a:prstGeom>
        </p:spPr>
        <p:txBody>
          <a:bodyPr wrap="square">
            <a:spAutoFit/>
          </a:bodyPr>
          <a:lstStyle/>
          <a:p>
            <a:pPr marL="342900" indent="-342900">
              <a:buAutoNum type="alphaLcPeriod"/>
            </a:pPr>
            <a:r>
              <a:rPr lang="en-US" dirty="0">
                <a:latin typeface="Times New Roman"/>
                <a:cs typeface="Times New Roman"/>
              </a:rPr>
              <a:t>From a free-body diagram, determine expressions for the normal forces due to the wall and the floor.</a:t>
            </a:r>
          </a:p>
          <a:p>
            <a:endParaRPr lang="en-US" dirty="0">
              <a:latin typeface="Times New Roman"/>
              <a:cs typeface="Times New Roman"/>
            </a:endParaRPr>
          </a:p>
          <a:p>
            <a:pPr marL="342900" indent="-342900">
              <a:buAutoNum type="alphaLcPeriod"/>
            </a:pPr>
            <a:r>
              <a:rPr lang="en-US" dirty="0">
                <a:latin typeface="Times New Roman"/>
                <a:cs typeface="Times New Roman"/>
              </a:rPr>
              <a:t>Write an expression for the sum of the torques about the origin O (shown above) in terms of the angle </a:t>
            </a:r>
            <a:r>
              <a:rPr lang="en-US" dirty="0" err="1">
                <a:latin typeface="Times New Roman"/>
                <a:cs typeface="Times New Roman"/>
              </a:rPr>
              <a:t>θ</a:t>
            </a:r>
            <a:r>
              <a:rPr lang="en-US" dirty="0">
                <a:latin typeface="Times New Roman"/>
                <a:cs typeface="Times New Roman"/>
              </a:rPr>
              <a:t> and evaluate your expressions for </a:t>
            </a:r>
            <a:r>
              <a:rPr lang="en-US" dirty="0" err="1">
                <a:latin typeface="Times New Roman"/>
                <a:cs typeface="Times New Roman"/>
              </a:rPr>
              <a:t>θ</a:t>
            </a:r>
            <a:r>
              <a:rPr lang="en-US" dirty="0">
                <a:latin typeface="Times New Roman"/>
                <a:cs typeface="Times New Roman"/>
              </a:rPr>
              <a:t> and then the net force on the bottom of the ladder.  (Hints: You will need the fact that sin(90 - </a:t>
            </a:r>
            <a:r>
              <a:rPr lang="en-US" dirty="0" err="1">
                <a:latin typeface="Times New Roman"/>
                <a:cs typeface="Times New Roman"/>
              </a:rPr>
              <a:t>θ</a:t>
            </a:r>
            <a:r>
              <a:rPr lang="en-US" dirty="0">
                <a:latin typeface="Times New Roman"/>
                <a:cs typeface="Times New Roman"/>
              </a:rPr>
              <a:t>)  = </a:t>
            </a:r>
            <a:r>
              <a:rPr lang="en-US" dirty="0" err="1">
                <a:latin typeface="Times New Roman"/>
                <a:cs typeface="Times New Roman"/>
              </a:rPr>
              <a:t>cos</a:t>
            </a:r>
            <a:r>
              <a:rPr lang="en-US" dirty="0">
                <a:latin typeface="Times New Roman"/>
                <a:cs typeface="Times New Roman"/>
              </a:rPr>
              <a:t> </a:t>
            </a:r>
            <a:r>
              <a:rPr lang="en-US" dirty="0" err="1">
                <a:latin typeface="Times New Roman"/>
                <a:cs typeface="Times New Roman"/>
              </a:rPr>
              <a:t>θ</a:t>
            </a:r>
            <a:r>
              <a:rPr lang="en-US" dirty="0">
                <a:latin typeface="Times New Roman"/>
                <a:cs typeface="Times New Roman"/>
              </a:rPr>
              <a:t>  and for counter-clockwise rotations choose positive  for the direction of the torque.)</a:t>
            </a:r>
          </a:p>
        </p:txBody>
      </p:sp>
      <p:sp>
        <p:nvSpPr>
          <p:cNvPr id="8" name="Rectangle 7"/>
          <p:cNvSpPr/>
          <p:nvPr/>
        </p:nvSpPr>
        <p:spPr>
          <a:xfrm>
            <a:off x="533400" y="986454"/>
            <a:ext cx="4572000" cy="2585323"/>
          </a:xfrm>
          <a:prstGeom prst="rect">
            <a:avLst/>
          </a:prstGeom>
        </p:spPr>
        <p:txBody>
          <a:bodyPr>
            <a:spAutoFit/>
          </a:bodyPr>
          <a:lstStyle/>
          <a:p>
            <a:r>
              <a:rPr lang="en-US" dirty="0">
                <a:latin typeface="Times New Roman"/>
                <a:cs typeface="Times New Roman"/>
              </a:rPr>
              <a:t>A 5.0 m long ladder with mass m</a:t>
            </a:r>
            <a:r>
              <a:rPr lang="en-US" baseline="-25000" dirty="0">
                <a:latin typeface="Times New Roman"/>
                <a:cs typeface="Times New Roman"/>
              </a:rPr>
              <a:t>L</a:t>
            </a:r>
            <a:r>
              <a:rPr lang="en-US" dirty="0">
                <a:latin typeface="Times New Roman"/>
                <a:cs typeface="Times New Roman"/>
              </a:rPr>
              <a:t> = 100 kg is laid against a frictionless wall at an angle </a:t>
            </a:r>
            <a:r>
              <a:rPr lang="en-US" dirty="0" err="1">
                <a:latin typeface="Times New Roman"/>
                <a:cs typeface="Times New Roman"/>
              </a:rPr>
              <a:t>θ</a:t>
            </a:r>
            <a:r>
              <a:rPr lang="en-US" dirty="0">
                <a:latin typeface="Times New Roman"/>
                <a:cs typeface="Times New Roman"/>
              </a:rPr>
              <a:t> with respect to the floor as shown below. Suppose that the coefficient of friction between the floor and ladder is μ = 0.09 and that a painter of mass </a:t>
            </a:r>
            <a:r>
              <a:rPr lang="en-US" dirty="0" err="1">
                <a:latin typeface="Times New Roman"/>
                <a:cs typeface="Times New Roman"/>
              </a:rPr>
              <a:t>m</a:t>
            </a:r>
            <a:r>
              <a:rPr lang="en-US" baseline="-25000" dirty="0" err="1">
                <a:latin typeface="Times New Roman"/>
                <a:cs typeface="Times New Roman"/>
              </a:rPr>
              <a:t>p</a:t>
            </a:r>
            <a:r>
              <a:rPr lang="en-US" dirty="0">
                <a:latin typeface="Times New Roman"/>
                <a:cs typeface="Times New Roman"/>
              </a:rPr>
              <a:t> = 60 kg has climbed up the ladder and has made it to a point 70% of the length of the ladder when the ladder begins to slip.</a:t>
            </a:r>
          </a:p>
        </p:txBody>
      </p:sp>
    </p:spTree>
    <p:extLst>
      <p:ext uri="{BB962C8B-B14F-4D97-AF65-F5344CB8AC3E}">
        <p14:creationId xmlns:p14="http://schemas.microsoft.com/office/powerpoint/2010/main" val="88222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780" y="3891851"/>
            <a:ext cx="8377077" cy="2800766"/>
          </a:xfrm>
          <a:prstGeom prst="rect">
            <a:avLst/>
          </a:prstGeom>
          <a:noFill/>
        </p:spPr>
        <p:txBody>
          <a:bodyPr wrap="square" rtlCol="0">
            <a:spAutoFit/>
          </a:bodyPr>
          <a:lstStyle/>
          <a:p>
            <a:endParaRPr lang="en-US" sz="1600" dirty="0">
              <a:latin typeface="Times New Roman"/>
              <a:cs typeface="Times New Roman"/>
            </a:endParaRPr>
          </a:p>
          <a:p>
            <a:pPr marL="342900" indent="-342900">
              <a:buAutoNum type="alphaLcPeriod"/>
            </a:pPr>
            <a:r>
              <a:rPr lang="en-US" sz="1600" dirty="0">
                <a:latin typeface="Times New Roman"/>
                <a:cs typeface="Times New Roman"/>
              </a:rPr>
              <a:t>Where should the crane operator position the movable counterweight to achieve a perfect balance of the crane? Assume that the hook is located two-thirds of the way out along the jib end and that it is lifting a 19 ton load. In addition take the pivot to be located at the crane operator’s cab, let the hook have mass 0.5 tons, and choose counter-clockwise as the positive direction for the torque.</a:t>
            </a:r>
          </a:p>
          <a:p>
            <a:pPr marL="342900" indent="-342900">
              <a:buAutoNum type="alphaLcPeriod"/>
            </a:pPr>
            <a:r>
              <a:rPr lang="en-US" sz="1600" dirty="0">
                <a:latin typeface="Times New Roman"/>
                <a:cs typeface="Times New Roman"/>
              </a:rPr>
              <a:t>Suppose that the counterweight were moved to the far left end of the counter jib. What is the maximum weight that the crane could lift on the far right end in this situation?</a:t>
            </a:r>
          </a:p>
          <a:p>
            <a:pPr marL="342900" indent="-342900">
              <a:buAutoNum type="alphaLcPeriod"/>
            </a:pPr>
            <a:r>
              <a:rPr lang="en-US" sz="1600" dirty="0">
                <a:latin typeface="Times New Roman"/>
                <a:cs typeface="Times New Roman"/>
              </a:rPr>
              <a:t>The load is lifted by a cable that is hoisted by a motor located near the operator’s cab. The motor’s shaft is connected to the pulley (of weight </a:t>
            </a:r>
            <a:r>
              <a:rPr lang="en-US" sz="1600" dirty="0" err="1">
                <a:latin typeface="Times New Roman"/>
                <a:cs typeface="Times New Roman"/>
              </a:rPr>
              <a:t>F</a:t>
            </a:r>
            <a:r>
              <a:rPr lang="en-US" sz="1600" baseline="-25000" dirty="0" err="1">
                <a:latin typeface="Times New Roman"/>
                <a:cs typeface="Times New Roman"/>
              </a:rPr>
              <a:t>w,p</a:t>
            </a:r>
            <a:r>
              <a:rPr lang="en-US" sz="1600" dirty="0">
                <a:latin typeface="Times New Roman"/>
                <a:cs typeface="Times New Roman"/>
              </a:rPr>
              <a:t> = 5 tons and diameter </a:t>
            </a:r>
            <a:r>
              <a:rPr lang="en-US" sz="1600" dirty="0" err="1">
                <a:latin typeface="Times New Roman"/>
                <a:cs typeface="Times New Roman"/>
              </a:rPr>
              <a:t>d</a:t>
            </a:r>
            <a:r>
              <a:rPr lang="en-US" sz="1600" baseline="-25000" dirty="0" err="1">
                <a:latin typeface="Times New Roman"/>
                <a:cs typeface="Times New Roman"/>
              </a:rPr>
              <a:t>p</a:t>
            </a:r>
            <a:r>
              <a:rPr lang="en-US" sz="1600" dirty="0">
                <a:latin typeface="Times New Roman"/>
                <a:cs typeface="Times New Roman"/>
              </a:rPr>
              <a:t> = 6m) to which the cable is attached. What torque has to be produced to lift the load in part b</a:t>
            </a:r>
            <a:r>
              <a:rPr lang="en-US" sz="1600" b="1" dirty="0">
                <a:latin typeface="Times New Roman"/>
                <a:cs typeface="Times New Roman"/>
              </a:rPr>
              <a:t> </a:t>
            </a:r>
            <a:r>
              <a:rPr lang="en-US" sz="1600" dirty="0">
                <a:latin typeface="Times New Roman"/>
                <a:cs typeface="Times New Roman"/>
              </a:rPr>
              <a:t>at constant speed?</a:t>
            </a:r>
          </a:p>
        </p:txBody>
      </p:sp>
      <p:grpSp>
        <p:nvGrpSpPr>
          <p:cNvPr id="7" name="Group 6"/>
          <p:cNvGrpSpPr/>
          <p:nvPr/>
        </p:nvGrpSpPr>
        <p:grpSpPr>
          <a:xfrm>
            <a:off x="4465916" y="810532"/>
            <a:ext cx="4446773" cy="2767830"/>
            <a:chOff x="4049888" y="3300045"/>
            <a:chExt cx="4734861" cy="2767830"/>
          </a:xfrm>
        </p:grpSpPr>
        <p:pic>
          <p:nvPicPr>
            <p:cNvPr id="5" name="Picture 4"/>
            <p:cNvPicPr>
              <a:picLocks noChangeAspect="1"/>
            </p:cNvPicPr>
            <p:nvPr/>
          </p:nvPicPr>
          <p:blipFill>
            <a:blip r:embed="rId2"/>
            <a:stretch>
              <a:fillRect/>
            </a:stretch>
          </p:blipFill>
          <p:spPr>
            <a:xfrm>
              <a:off x="4049888" y="3300045"/>
              <a:ext cx="4734861" cy="2552386"/>
            </a:xfrm>
            <a:prstGeom prst="rect">
              <a:avLst/>
            </a:prstGeom>
          </p:spPr>
        </p:pic>
        <p:sp>
          <p:nvSpPr>
            <p:cNvPr id="6" name="Rectangle 5"/>
            <p:cNvSpPr/>
            <p:nvPr/>
          </p:nvSpPr>
          <p:spPr>
            <a:xfrm>
              <a:off x="4049888" y="5852431"/>
              <a:ext cx="4572000" cy="215444"/>
            </a:xfrm>
            <a:prstGeom prst="rect">
              <a:avLst/>
            </a:prstGeom>
          </p:spPr>
          <p:txBody>
            <a:bodyPr>
              <a:spAutoFit/>
            </a:bodyPr>
            <a:lstStyle/>
            <a:p>
              <a:r>
                <a:rPr lang="en-US" sz="800" dirty="0">
                  <a:latin typeface="Times New Roman"/>
                  <a:cs typeface="Times New Roman"/>
                </a:rPr>
                <a:t>https://</a:t>
              </a:r>
              <a:r>
                <a:rPr lang="en-US" sz="800" dirty="0" err="1">
                  <a:latin typeface="Times New Roman"/>
                  <a:cs typeface="Times New Roman"/>
                </a:rPr>
                <a:t>www.gruasyaparejos.com</a:t>
              </a:r>
              <a:r>
                <a:rPr lang="en-US" sz="800" dirty="0">
                  <a:latin typeface="Times New Roman"/>
                  <a:cs typeface="Times New Roman"/>
                </a:rPr>
                <a:t>/en/tower-crane/tower-crane-parts/</a:t>
              </a:r>
            </a:p>
          </p:txBody>
        </p:sp>
      </p:grpSp>
      <p:sp>
        <p:nvSpPr>
          <p:cNvPr id="8" name="Rectangle 7"/>
          <p:cNvSpPr/>
          <p:nvPr/>
        </p:nvSpPr>
        <p:spPr>
          <a:xfrm>
            <a:off x="184880" y="327021"/>
            <a:ext cx="4209320" cy="3539430"/>
          </a:xfrm>
          <a:prstGeom prst="rect">
            <a:avLst/>
          </a:prstGeom>
        </p:spPr>
        <p:txBody>
          <a:bodyPr wrap="square">
            <a:spAutoFit/>
          </a:bodyPr>
          <a:lstStyle/>
          <a:p>
            <a:pPr algn="just"/>
            <a:r>
              <a:rPr lang="en-US" sz="1600" dirty="0">
                <a:latin typeface="Times New Roman"/>
                <a:cs typeface="Times New Roman"/>
              </a:rPr>
              <a:t>Tower cranes are used to construct high-rise buildings.  A load is attached to the hook and the trolley moves out along the jib to bring the load to a desired location.  Counterweights on the counter jib are moved and used to balance the load so that the crane does not fall.  Suppose that at the very left end of the counter jib there is a large 120 ton counterweight and this initial position of the counterweight is at a distance 30m from the center of the crane’s tower.  The  jib, on the right has a length of 100m (measured from the crane’s tower) and supports the hook that is used to lift the loads. Suppose the mass of the jib is 25 tons and the counter-jib is 75 tons.</a:t>
            </a:r>
          </a:p>
        </p:txBody>
      </p:sp>
    </p:spTree>
    <p:extLst>
      <p:ext uri="{BB962C8B-B14F-4D97-AF65-F5344CB8AC3E}">
        <p14:creationId xmlns:p14="http://schemas.microsoft.com/office/powerpoint/2010/main" val="30590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488" y="488156"/>
            <a:ext cx="8121412" cy="2062103"/>
          </a:xfrm>
          <a:prstGeom prst="rect">
            <a:avLst/>
          </a:prstGeom>
        </p:spPr>
        <p:txBody>
          <a:bodyPr wrap="square">
            <a:spAutoFit/>
          </a:bodyPr>
          <a:lstStyle/>
          <a:p>
            <a:pPr algn="just"/>
            <a:r>
              <a:rPr lang="en-US" sz="1600" dirty="0">
                <a:latin typeface="Times New Roman"/>
                <a:cs typeface="Times New Roman"/>
              </a:rPr>
              <a:t>As high as eighty percent of the population at one time or another will suffer from some form of lower back pain, especially during bending and lifting activities.  The stresses, which the mussels apply to the disks located between each of the vertebrae, can be very large and these stresses can, along with degeneration of the structure of the disks produce pain, muscle spasm, and immobilization of the lower back. We’ll specifically look at the </a:t>
            </a:r>
            <a:r>
              <a:rPr lang="en-US" sz="1600" dirty="0" err="1">
                <a:latin typeface="Times New Roman"/>
                <a:cs typeface="Times New Roman"/>
              </a:rPr>
              <a:t>lumbo</a:t>
            </a:r>
            <a:r>
              <a:rPr lang="en-US" sz="1600" dirty="0">
                <a:latin typeface="Times New Roman"/>
                <a:cs typeface="Times New Roman"/>
              </a:rPr>
              <a:t>-sacral intersection of the spine as the point at which we bend, to say pick something up when you keep your legs straight.  We’ll look at a specific case of just bending over with your arms hanging vertically to determine how large the reaction force on the </a:t>
            </a:r>
            <a:r>
              <a:rPr lang="en-US" sz="1600" dirty="0" err="1">
                <a:latin typeface="Times New Roman"/>
                <a:cs typeface="Times New Roman"/>
              </a:rPr>
              <a:t>lumbo</a:t>
            </a:r>
            <a:r>
              <a:rPr lang="en-US" sz="1600" dirty="0">
                <a:latin typeface="Times New Roman"/>
                <a:cs typeface="Times New Roman"/>
              </a:rPr>
              <a:t>-sacral disk can be in this case in terms of your weight.</a:t>
            </a:r>
            <a:r>
              <a:rPr lang="en-US" sz="1600" dirty="0">
                <a:effectLst/>
                <a:latin typeface="Times New Roman"/>
                <a:cs typeface="Times New Roman"/>
              </a:rPr>
              <a:t> </a:t>
            </a:r>
            <a:endParaRPr lang="en-US" sz="1600" dirty="0">
              <a:latin typeface="Times New Roman"/>
              <a:cs typeface="Times New Roman"/>
            </a:endParaRPr>
          </a:p>
        </p:txBody>
      </p:sp>
      <p:grpSp>
        <p:nvGrpSpPr>
          <p:cNvPr id="6" name="Group 1"/>
          <p:cNvGrpSpPr>
            <a:grpSpLocks/>
          </p:cNvGrpSpPr>
          <p:nvPr/>
        </p:nvGrpSpPr>
        <p:grpSpPr bwMode="auto">
          <a:xfrm>
            <a:off x="2011521" y="2798544"/>
            <a:ext cx="5417979" cy="3665756"/>
            <a:chOff x="2470" y="4320"/>
            <a:chExt cx="7070" cy="5733"/>
          </a:xfrm>
        </p:grpSpPr>
        <p:grpSp>
          <p:nvGrpSpPr>
            <p:cNvPr id="7" name="Group 2"/>
            <p:cNvGrpSpPr>
              <a:grpSpLocks/>
            </p:cNvGrpSpPr>
            <p:nvPr/>
          </p:nvGrpSpPr>
          <p:grpSpPr bwMode="auto">
            <a:xfrm>
              <a:off x="2470" y="4320"/>
              <a:ext cx="6851" cy="5040"/>
              <a:chOff x="2470" y="4320"/>
              <a:chExt cx="6851" cy="5040"/>
            </a:xfrm>
          </p:grpSpPr>
          <p:pic>
            <p:nvPicPr>
              <p:cNvPr id="1027" name="Picture 3" descr=":IMG_0297.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 y="4320"/>
                <a:ext cx="6451" cy="504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Line 4"/>
              <p:cNvSpPr>
                <a:spLocks noChangeShapeType="1"/>
              </p:cNvSpPr>
              <p:nvPr/>
            </p:nvSpPr>
            <p:spPr bwMode="auto">
              <a:xfrm>
                <a:off x="2880" y="8100"/>
                <a:ext cx="6430" cy="1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10" name="Text Box 5"/>
              <p:cNvSpPr txBox="1">
                <a:spLocks noChangeArrowheads="1"/>
              </p:cNvSpPr>
              <p:nvPr/>
            </p:nvSpPr>
            <p:spPr bwMode="auto">
              <a:xfrm>
                <a:off x="2470" y="7740"/>
                <a:ext cx="360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Cambria" charset="0"/>
                    <a:ea typeface="ÇlÇr ñæí©" charset="0"/>
                  </a:rPr>
                  <a:t>lumbro-sacral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Cambria" charset="0"/>
                    <a:ea typeface="ÇlÇr ñæí©" charset="0"/>
                  </a:rPr>
                  <a:t>intersection</a:t>
                </a: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8" name="Text Box 6"/>
            <p:cNvSpPr txBox="1">
              <a:spLocks noChangeArrowheads="1"/>
            </p:cNvSpPr>
            <p:nvPr/>
          </p:nvSpPr>
          <p:spPr bwMode="auto">
            <a:xfrm>
              <a:off x="2720" y="9180"/>
              <a:ext cx="6820" cy="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mbria" charset="0"/>
                  <a:ea typeface="ÇlÇr ñæí©" charset="0"/>
                </a:rPr>
                <a:t>Figure 1:  Views of the human spine.  Figure from Clinically Oriented Anatomy, by </a:t>
              </a:r>
              <a:r>
                <a:rPr kumimoji="0" lang="en-US" sz="800" b="0" i="0" u="none" strike="noStrike" cap="none" normalizeH="0" baseline="0" dirty="0" err="1">
                  <a:ln>
                    <a:noFill/>
                  </a:ln>
                  <a:solidFill>
                    <a:schemeClr val="tx1"/>
                  </a:solidFill>
                  <a:effectLst/>
                  <a:latin typeface="Cambria" charset="0"/>
                  <a:ea typeface="ÇlÇr ñæí©" charset="0"/>
                </a:rPr>
                <a:t>Morre</a:t>
              </a:r>
              <a:r>
                <a:rPr kumimoji="0" lang="en-US" sz="800" b="0" i="0" u="none" strike="noStrike" cap="none" normalizeH="0" baseline="0" dirty="0">
                  <a:ln>
                    <a:noFill/>
                  </a:ln>
                  <a:solidFill>
                    <a:schemeClr val="tx1"/>
                  </a:solidFill>
                  <a:effectLst/>
                  <a:latin typeface="Cambria" charset="0"/>
                  <a:ea typeface="ÇlÇr ñæí©" charset="0"/>
                </a:rPr>
                <a:t> &amp; </a:t>
              </a:r>
              <a:r>
                <a:rPr kumimoji="0" lang="en-US" sz="800" b="0" i="0" u="none" strike="noStrike" cap="none" normalizeH="0" baseline="0" dirty="0" err="1">
                  <a:ln>
                    <a:noFill/>
                  </a:ln>
                  <a:solidFill>
                    <a:schemeClr val="tx1"/>
                  </a:solidFill>
                  <a:effectLst/>
                  <a:latin typeface="Cambria" charset="0"/>
                  <a:ea typeface="ÇlÇr ñæí©" charset="0"/>
                </a:rPr>
                <a:t>Dalley</a:t>
              </a:r>
              <a:r>
                <a:rPr kumimoji="0" lang="en-US" sz="800" b="0" i="0" u="none" strike="noStrike" cap="none" normalizeH="0" baseline="0" dirty="0">
                  <a:ln>
                    <a:noFill/>
                  </a:ln>
                  <a:solidFill>
                    <a:schemeClr val="tx1"/>
                  </a:solidFill>
                  <a:effectLst/>
                  <a:latin typeface="Cambria" charset="0"/>
                  <a:ea typeface="ÇlÇr ñæí©" charset="0"/>
                </a:rPr>
                <a:t>. </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Tree>
    <p:extLst>
      <p:ext uri="{BB962C8B-B14F-4D97-AF65-F5344CB8AC3E}">
        <p14:creationId xmlns:p14="http://schemas.microsoft.com/office/powerpoint/2010/main" val="121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8371" y="736656"/>
            <a:ext cx="3765339" cy="5986152"/>
            <a:chOff x="458371" y="522921"/>
            <a:chExt cx="3765339" cy="5986152"/>
          </a:xfrm>
        </p:grpSpPr>
        <p:pic>
          <p:nvPicPr>
            <p:cNvPr id="5" name="Picture 4" descr="Erector_Spinae_Cadav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1" y="522921"/>
              <a:ext cx="3765339" cy="5801486"/>
            </a:xfrm>
            <a:prstGeom prst="rect">
              <a:avLst/>
            </a:prstGeom>
          </p:spPr>
        </p:pic>
        <p:sp>
          <p:nvSpPr>
            <p:cNvPr id="6" name="Rectangle 5"/>
            <p:cNvSpPr/>
            <p:nvPr/>
          </p:nvSpPr>
          <p:spPr>
            <a:xfrm>
              <a:off x="458371" y="6324407"/>
              <a:ext cx="3765339" cy="18466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www.studyblue.com</a:t>
              </a:r>
              <a:r>
                <a:rPr lang="en-US" sz="600" dirty="0">
                  <a:latin typeface="Times New Roman"/>
                  <a:cs typeface="Times New Roman"/>
                </a:rPr>
                <a:t>/notes/note/n/huaty-1223-study-guide-2011-12-rooney/deck/9730325</a:t>
              </a:r>
            </a:p>
          </p:txBody>
        </p:sp>
      </p:grpSp>
      <p:pic>
        <p:nvPicPr>
          <p:cNvPr id="7" name="Picture 6" descr="erector_spina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432" y="2038324"/>
            <a:ext cx="4406861" cy="3204990"/>
          </a:xfrm>
          <a:prstGeom prst="rect">
            <a:avLst/>
          </a:prstGeom>
        </p:spPr>
      </p:pic>
      <p:sp>
        <p:nvSpPr>
          <p:cNvPr id="8" name="TextBox 7"/>
          <p:cNvSpPr txBox="1"/>
          <p:nvPr/>
        </p:nvSpPr>
        <p:spPr>
          <a:xfrm>
            <a:off x="332861" y="106718"/>
            <a:ext cx="7031434" cy="523220"/>
          </a:xfrm>
          <a:prstGeom prst="rect">
            <a:avLst/>
          </a:prstGeom>
          <a:noFill/>
        </p:spPr>
        <p:txBody>
          <a:bodyPr wrap="square" rtlCol="0">
            <a:spAutoFit/>
          </a:bodyPr>
          <a:lstStyle/>
          <a:p>
            <a:r>
              <a:rPr lang="en-US" sz="2800" i="1" dirty="0">
                <a:latin typeface="Times New Roman"/>
                <a:cs typeface="Times New Roman"/>
              </a:rPr>
              <a:t>The Major Muscle Groups of the Human Back</a:t>
            </a:r>
          </a:p>
        </p:txBody>
      </p:sp>
      <p:cxnSp>
        <p:nvCxnSpPr>
          <p:cNvPr id="9" name="Straight Arrow Connector 8"/>
          <p:cNvCxnSpPr/>
          <p:nvPr/>
        </p:nvCxnSpPr>
        <p:spPr>
          <a:xfrm flipH="1">
            <a:off x="3416300" y="5137150"/>
            <a:ext cx="1031132" cy="7112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416300" y="4887714"/>
            <a:ext cx="1031132" cy="58598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3359150" y="1917700"/>
            <a:ext cx="4460132" cy="11430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3759200" y="2279650"/>
            <a:ext cx="688232" cy="78105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359150" y="4464050"/>
            <a:ext cx="1031132" cy="5588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654300" y="4176514"/>
            <a:ext cx="5161064" cy="28753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3587750" y="3060700"/>
            <a:ext cx="859682" cy="69215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7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8371" y="871848"/>
            <a:ext cx="3765339" cy="5986152"/>
            <a:chOff x="458371" y="522921"/>
            <a:chExt cx="3765339" cy="5986152"/>
          </a:xfrm>
        </p:grpSpPr>
        <p:grpSp>
          <p:nvGrpSpPr>
            <p:cNvPr id="5" name="Group 4"/>
            <p:cNvGrpSpPr/>
            <p:nvPr/>
          </p:nvGrpSpPr>
          <p:grpSpPr>
            <a:xfrm>
              <a:off x="458371" y="522921"/>
              <a:ext cx="3765339" cy="5986152"/>
              <a:chOff x="458371" y="522921"/>
              <a:chExt cx="3765339" cy="5986152"/>
            </a:xfrm>
          </p:grpSpPr>
          <p:pic>
            <p:nvPicPr>
              <p:cNvPr id="7" name="Picture 6" descr="Erector_Spinae_Cadav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1" y="522921"/>
                <a:ext cx="3765339" cy="5801486"/>
              </a:xfrm>
              <a:prstGeom prst="rect">
                <a:avLst/>
              </a:prstGeom>
            </p:spPr>
          </p:pic>
          <p:sp>
            <p:nvSpPr>
              <p:cNvPr id="8" name="Rectangle 7"/>
              <p:cNvSpPr/>
              <p:nvPr/>
            </p:nvSpPr>
            <p:spPr>
              <a:xfrm>
                <a:off x="458371" y="6324407"/>
                <a:ext cx="3765339" cy="18466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www.studyblue.com</a:t>
                </a:r>
                <a:r>
                  <a:rPr lang="en-US" sz="600" dirty="0">
                    <a:latin typeface="Times New Roman"/>
                    <a:cs typeface="Times New Roman"/>
                  </a:rPr>
                  <a:t>/notes/note/n/huaty-1223-study-guide-2011-12-rooney/deck/9730325</a:t>
                </a:r>
              </a:p>
            </p:txBody>
          </p:sp>
        </p:grpSp>
        <p:pic>
          <p:nvPicPr>
            <p:cNvPr id="6" name="Picture 5" descr="ctSpine.jpg"/>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a:off x="1446651" y="2126489"/>
              <a:ext cx="1936655" cy="3869165"/>
            </a:xfrm>
            <a:prstGeom prst="rect">
              <a:avLst/>
            </a:prstGeom>
          </p:spPr>
        </p:pic>
      </p:grpSp>
      <p:sp>
        <p:nvSpPr>
          <p:cNvPr id="9" name="TextBox 8"/>
          <p:cNvSpPr txBox="1"/>
          <p:nvPr/>
        </p:nvSpPr>
        <p:spPr>
          <a:xfrm>
            <a:off x="332861" y="106718"/>
            <a:ext cx="8734754" cy="461665"/>
          </a:xfrm>
          <a:prstGeom prst="rect">
            <a:avLst/>
          </a:prstGeom>
          <a:noFill/>
        </p:spPr>
        <p:txBody>
          <a:bodyPr wrap="square" rtlCol="0">
            <a:spAutoFit/>
          </a:bodyPr>
          <a:lstStyle/>
          <a:p>
            <a:r>
              <a:rPr lang="en-US" sz="2400" i="1" dirty="0">
                <a:latin typeface="Times New Roman"/>
                <a:cs typeface="Times New Roman"/>
              </a:rPr>
              <a:t>The Major Muscle Groups and Vertebral Column of the Human Back</a:t>
            </a:r>
          </a:p>
        </p:txBody>
      </p:sp>
      <p:sp>
        <p:nvSpPr>
          <p:cNvPr id="10" name="TextBox 9"/>
          <p:cNvSpPr txBox="1"/>
          <p:nvPr/>
        </p:nvSpPr>
        <p:spPr>
          <a:xfrm>
            <a:off x="7044109" y="1127860"/>
            <a:ext cx="1892115" cy="2031325"/>
          </a:xfrm>
          <a:prstGeom prst="rect">
            <a:avLst/>
          </a:prstGeom>
          <a:noFill/>
        </p:spPr>
        <p:txBody>
          <a:bodyPr wrap="square" rtlCol="0">
            <a:spAutoFit/>
          </a:bodyPr>
          <a:lstStyle/>
          <a:p>
            <a:r>
              <a:rPr lang="en-US" dirty="0"/>
              <a:t>Posterior X-ray image of the lower spinal column on the left and a sagittal MRI of the lumbar spine below.</a:t>
            </a:r>
          </a:p>
        </p:txBody>
      </p:sp>
      <p:grpSp>
        <p:nvGrpSpPr>
          <p:cNvPr id="11" name="Group 10"/>
          <p:cNvGrpSpPr/>
          <p:nvPr/>
        </p:nvGrpSpPr>
        <p:grpSpPr>
          <a:xfrm>
            <a:off x="4384677" y="1240009"/>
            <a:ext cx="4682938" cy="5399201"/>
            <a:chOff x="4384677" y="1240009"/>
            <a:chExt cx="4682938" cy="5399201"/>
          </a:xfrm>
        </p:grpSpPr>
        <p:grpSp>
          <p:nvGrpSpPr>
            <p:cNvPr id="12" name="Group 11"/>
            <p:cNvGrpSpPr/>
            <p:nvPr/>
          </p:nvGrpSpPr>
          <p:grpSpPr>
            <a:xfrm>
              <a:off x="4384677" y="1240009"/>
              <a:ext cx="4682938" cy="5399201"/>
              <a:chOff x="4384677" y="1240009"/>
              <a:chExt cx="4682938" cy="5399201"/>
            </a:xfrm>
          </p:grpSpPr>
          <p:grpSp>
            <p:nvGrpSpPr>
              <p:cNvPr id="14" name="Group 13"/>
              <p:cNvGrpSpPr/>
              <p:nvPr/>
            </p:nvGrpSpPr>
            <p:grpSpPr>
              <a:xfrm>
                <a:off x="7044109" y="3276259"/>
                <a:ext cx="2023506" cy="3362951"/>
                <a:chOff x="6461706" y="267291"/>
                <a:chExt cx="2544232" cy="3842103"/>
              </a:xfrm>
            </p:grpSpPr>
            <p:pic>
              <p:nvPicPr>
                <p:cNvPr id="19" name="Picture 18"/>
                <p:cNvPicPr>
                  <a:picLocks noChangeAspect="1"/>
                </p:cNvPicPr>
                <p:nvPr/>
              </p:nvPicPr>
              <p:blipFill>
                <a:blip r:embed="rId4"/>
                <a:stretch>
                  <a:fillRect/>
                </a:stretch>
              </p:blipFill>
              <p:spPr>
                <a:xfrm>
                  <a:off x="6461706" y="267291"/>
                  <a:ext cx="2544232" cy="3693240"/>
                </a:xfrm>
                <a:prstGeom prst="rect">
                  <a:avLst/>
                </a:prstGeom>
              </p:spPr>
            </p:pic>
            <p:sp>
              <p:nvSpPr>
                <p:cNvPr id="20" name="Rectangle 19"/>
                <p:cNvSpPr/>
                <p:nvPr/>
              </p:nvSpPr>
              <p:spPr>
                <a:xfrm>
                  <a:off x="6461706" y="3924728"/>
                  <a:ext cx="1584914" cy="184666"/>
                </a:xfrm>
                <a:prstGeom prst="rect">
                  <a:avLst/>
                </a:prstGeom>
              </p:spPr>
              <p:txBody>
                <a:bodyPr wrap="none">
                  <a:spAutoFit/>
                </a:bodyPr>
                <a:lstStyle/>
                <a:p>
                  <a:r>
                    <a:rPr lang="en-US" sz="600" dirty="0">
                      <a:latin typeface="Times New Roman"/>
                      <a:cs typeface="Times New Roman"/>
                    </a:rPr>
                    <a:t>http://w-</a:t>
                  </a:r>
                  <a:r>
                    <a:rPr lang="en-US" sz="600" dirty="0" err="1">
                      <a:latin typeface="Times New Roman"/>
                      <a:cs typeface="Times New Roman"/>
                    </a:rPr>
                    <a:t>radiology.com</a:t>
                  </a:r>
                  <a:r>
                    <a:rPr lang="en-US" sz="600" dirty="0">
                      <a:latin typeface="Times New Roman"/>
                      <a:cs typeface="Times New Roman"/>
                    </a:rPr>
                    <a:t>/</a:t>
                  </a:r>
                  <a:r>
                    <a:rPr lang="en-US" sz="600" dirty="0" err="1">
                      <a:latin typeface="Times New Roman"/>
                      <a:cs typeface="Times New Roman"/>
                    </a:rPr>
                    <a:t>ct</a:t>
                  </a:r>
                  <a:r>
                    <a:rPr lang="en-US" sz="600" dirty="0">
                      <a:latin typeface="Times New Roman"/>
                      <a:cs typeface="Times New Roman"/>
                    </a:rPr>
                    <a:t>-lumbar-</a:t>
                  </a:r>
                  <a:r>
                    <a:rPr lang="en-US" sz="600" dirty="0" err="1">
                      <a:latin typeface="Times New Roman"/>
                      <a:cs typeface="Times New Roman"/>
                    </a:rPr>
                    <a:t>spine.php</a:t>
                  </a:r>
                  <a:endParaRPr lang="en-US" sz="600" dirty="0">
                    <a:latin typeface="Times New Roman"/>
                    <a:cs typeface="Times New Roman"/>
                  </a:endParaRPr>
                </a:p>
              </p:txBody>
            </p:sp>
          </p:grpSp>
          <p:pic>
            <p:nvPicPr>
              <p:cNvPr id="15" name="Picture 14" descr="ctSpine.jpg"/>
              <p:cNvPicPr>
                <a:picLocks noChangeAspect="1"/>
              </p:cNvPicPr>
              <p:nvPr/>
            </p:nvPicPr>
            <p:blipFill>
              <a:blip r:embed="rId3">
                <a:alphaModFix amt="94000"/>
                <a:extLst>
                  <a:ext uri="{28A0092B-C50C-407E-A947-70E740481C1C}">
                    <a14:useLocalDpi xmlns:a14="http://schemas.microsoft.com/office/drawing/2010/main" val="0"/>
                  </a:ext>
                </a:extLst>
              </a:blip>
              <a:stretch>
                <a:fillRect/>
              </a:stretch>
            </p:blipFill>
            <p:spPr>
              <a:xfrm>
                <a:off x="4384677" y="1240009"/>
                <a:ext cx="2316270" cy="4627583"/>
              </a:xfrm>
              <a:prstGeom prst="rect">
                <a:avLst/>
              </a:prstGeom>
            </p:spPr>
          </p:pic>
          <p:cxnSp>
            <p:nvCxnSpPr>
              <p:cNvPr id="16" name="Straight Connector 15"/>
              <p:cNvCxnSpPr/>
              <p:nvPr/>
            </p:nvCxnSpPr>
            <p:spPr>
              <a:xfrm flipH="1" flipV="1">
                <a:off x="5571249" y="4556882"/>
                <a:ext cx="1889103" cy="896436"/>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5688651" y="2603932"/>
                <a:ext cx="1771700" cy="89643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5571249" y="4813007"/>
                <a:ext cx="2113233" cy="11418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4384677" y="5867592"/>
              <a:ext cx="2316270" cy="276999"/>
            </a:xfrm>
            <a:prstGeom prst="rect">
              <a:avLst/>
            </a:prstGeom>
          </p:spPr>
          <p:txBody>
            <a:bodyPr wrap="square">
              <a:spAutoFit/>
            </a:bodyPr>
            <a:lstStyle/>
            <a:p>
              <a:r>
                <a:rPr lang="en-US" sz="600" dirty="0">
                  <a:latin typeface="Times New Roman"/>
                  <a:cs typeface="Times New Roman"/>
                </a:rPr>
                <a:t>http://</a:t>
              </a:r>
              <a:r>
                <a:rPr lang="en-US" sz="600" dirty="0" err="1">
                  <a:latin typeface="Times New Roman"/>
                  <a:cs typeface="Times New Roman"/>
                </a:rPr>
                <a:t>medicine.missouri.edu</a:t>
              </a:r>
              <a:r>
                <a:rPr lang="en-US" sz="600" dirty="0">
                  <a:latin typeface="Times New Roman"/>
                  <a:cs typeface="Times New Roman"/>
                </a:rPr>
                <a:t>/radiology/</a:t>
              </a:r>
              <a:r>
                <a:rPr lang="en-US" sz="600" dirty="0" err="1">
                  <a:latin typeface="Times New Roman"/>
                  <a:cs typeface="Times New Roman"/>
                </a:rPr>
                <a:t>iCases</a:t>
              </a:r>
              <a:r>
                <a:rPr lang="en-US" sz="600" dirty="0">
                  <a:latin typeface="Times New Roman"/>
                  <a:cs typeface="Times New Roman"/>
                </a:rPr>
                <a:t>/MSK/case1/case01.htm</a:t>
              </a:r>
            </a:p>
          </p:txBody>
        </p:sp>
      </p:grpSp>
    </p:spTree>
    <p:extLst>
      <p:ext uri="{BB962C8B-B14F-4D97-AF65-F5344CB8AC3E}">
        <p14:creationId xmlns:p14="http://schemas.microsoft.com/office/powerpoint/2010/main" val="21161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7055" y="1241222"/>
            <a:ext cx="4572000" cy="4770537"/>
          </a:xfrm>
          <a:prstGeom prst="rect">
            <a:avLst/>
          </a:prstGeom>
        </p:spPr>
        <p:txBody>
          <a:bodyPr>
            <a:spAutoFit/>
          </a:bodyPr>
          <a:lstStyle/>
          <a:p>
            <a:pPr marL="342900" indent="-342900" algn="just">
              <a:buAutoNum type="alphaLcPeriod"/>
            </a:pPr>
            <a:r>
              <a:rPr lang="en-US" sz="1600" dirty="0">
                <a:latin typeface="Times New Roman"/>
                <a:cs typeface="Times New Roman"/>
              </a:rPr>
              <a:t>What are the expressions for the sum of the forces in the vertical and horizontal directions?</a:t>
            </a:r>
          </a:p>
          <a:p>
            <a:pPr marL="342900" indent="-342900" algn="just">
              <a:buAutoNum type="alphaLcPeriod"/>
            </a:pPr>
            <a:endParaRPr lang="en-US" sz="1600" dirty="0">
              <a:latin typeface="Times New Roman"/>
              <a:cs typeface="Times New Roman"/>
            </a:endParaRPr>
          </a:p>
          <a:p>
            <a:pPr algn="just"/>
            <a:endParaRPr lang="en-US" sz="1600" dirty="0">
              <a:latin typeface="Times New Roman"/>
              <a:cs typeface="Times New Roman"/>
            </a:endParaRPr>
          </a:p>
          <a:p>
            <a:pPr marL="342900" indent="-342900" algn="just">
              <a:buAutoNum type="alphaLcPeriod"/>
            </a:pPr>
            <a:r>
              <a:rPr lang="en-US" sz="1600" dirty="0">
                <a:latin typeface="Times New Roman"/>
                <a:cs typeface="Times New Roman"/>
              </a:rPr>
              <a:t>What is the expression for the sum of the torques about the </a:t>
            </a:r>
            <a:r>
              <a:rPr lang="en-US" sz="1600" dirty="0" err="1">
                <a:latin typeface="Times New Roman"/>
                <a:cs typeface="Times New Roman"/>
              </a:rPr>
              <a:t>lumbo</a:t>
            </a:r>
            <a:r>
              <a:rPr lang="en-US" sz="1600" dirty="0">
                <a:latin typeface="Times New Roman"/>
                <a:cs typeface="Times New Roman"/>
              </a:rPr>
              <a:t>-sacral disk?  Assume that you have bent over so that your spinal column makes an</a:t>
            </a:r>
            <a:r>
              <a:rPr lang="en-US" sz="1600" dirty="0">
                <a:effectLst/>
                <a:latin typeface="Times New Roman"/>
                <a:cs typeface="Times New Roman"/>
              </a:rPr>
              <a:t> angle </a:t>
            </a:r>
            <a:r>
              <a:rPr lang="en-US" sz="1600" dirty="0" err="1">
                <a:effectLst/>
                <a:latin typeface="Times New Roman"/>
                <a:cs typeface="Times New Roman"/>
              </a:rPr>
              <a:t>θ</a:t>
            </a:r>
            <a:r>
              <a:rPr lang="en-US" sz="1600" dirty="0">
                <a:effectLst/>
                <a:latin typeface="Times New Roman"/>
                <a:cs typeface="Times New Roman"/>
              </a:rPr>
              <a:t> with respect to the horizontal and are not moving.</a:t>
            </a:r>
          </a:p>
          <a:p>
            <a:pPr marL="342900" indent="-342900" algn="just">
              <a:buAutoNum type="alphaLcPeriod"/>
            </a:pPr>
            <a:endParaRPr lang="en-US" sz="1600" dirty="0">
              <a:latin typeface="Times New Roman"/>
              <a:cs typeface="Times New Roman"/>
            </a:endParaRPr>
          </a:p>
          <a:p>
            <a:pPr marL="342900" indent="-342900" algn="just">
              <a:buAutoNum type="alphaLcPeriod"/>
            </a:pPr>
            <a:endParaRPr lang="en-US" sz="1600" dirty="0">
              <a:effectLst/>
              <a:latin typeface="Times New Roman"/>
              <a:cs typeface="Times New Roman"/>
            </a:endParaRPr>
          </a:p>
          <a:p>
            <a:pPr marL="342900" indent="-342900" algn="just">
              <a:buAutoNum type="alphaLcPeriod"/>
            </a:pPr>
            <a:r>
              <a:rPr lang="en-US" sz="1600" dirty="0">
                <a:latin typeface="Times New Roman"/>
                <a:cs typeface="Times New Roman"/>
              </a:rPr>
              <a:t>What is the magnitude of the force F</a:t>
            </a:r>
            <a:r>
              <a:rPr lang="en-US" sz="1600" baseline="-25000" dirty="0">
                <a:latin typeface="Times New Roman"/>
                <a:cs typeface="Times New Roman"/>
              </a:rPr>
              <a:t>e</a:t>
            </a:r>
            <a:r>
              <a:rPr lang="en-US" sz="1600" dirty="0">
                <a:latin typeface="Times New Roman"/>
                <a:cs typeface="Times New Roman"/>
              </a:rPr>
              <a:t> exerted by the </a:t>
            </a:r>
            <a:r>
              <a:rPr lang="en-US" sz="1600" i="1" dirty="0">
                <a:latin typeface="Times New Roman"/>
                <a:cs typeface="Times New Roman"/>
              </a:rPr>
              <a:t>erector </a:t>
            </a:r>
            <a:r>
              <a:rPr lang="en-US" sz="1600" i="1" dirty="0" err="1">
                <a:latin typeface="Times New Roman"/>
                <a:cs typeface="Times New Roman"/>
              </a:rPr>
              <a:t>spinae</a:t>
            </a:r>
            <a:r>
              <a:rPr lang="en-US" sz="1600" i="1" dirty="0">
                <a:latin typeface="Times New Roman"/>
                <a:cs typeface="Times New Roman"/>
              </a:rPr>
              <a:t> </a:t>
            </a:r>
            <a:r>
              <a:rPr lang="en-US" sz="1600" dirty="0">
                <a:latin typeface="Times New Roman"/>
                <a:cs typeface="Times New Roman"/>
              </a:rPr>
              <a:t>muscles at a point two-thirds the length of your spine?  Assume that </a:t>
            </a:r>
            <a:r>
              <a:rPr lang="en-US" sz="1600" dirty="0" err="1">
                <a:latin typeface="Times New Roman"/>
                <a:cs typeface="Times New Roman"/>
              </a:rPr>
              <a:t>θ</a:t>
            </a:r>
            <a:r>
              <a:rPr lang="en-US" sz="1600" dirty="0">
                <a:latin typeface="Times New Roman"/>
                <a:cs typeface="Times New Roman"/>
              </a:rPr>
              <a:t> = 30</a:t>
            </a:r>
            <a:r>
              <a:rPr lang="en-US" sz="1600" baseline="30000" dirty="0">
                <a:latin typeface="Times New Roman"/>
                <a:cs typeface="Times New Roman"/>
              </a:rPr>
              <a:t>0</a:t>
            </a:r>
            <a:r>
              <a:rPr lang="en-US" sz="1600" dirty="0">
                <a:latin typeface="Times New Roman"/>
                <a:cs typeface="Times New Roman"/>
              </a:rPr>
              <a:t>, α = 12</a:t>
            </a:r>
            <a:r>
              <a:rPr lang="en-US" sz="1600" baseline="30000" dirty="0">
                <a:latin typeface="Times New Roman"/>
                <a:cs typeface="Times New Roman"/>
              </a:rPr>
              <a:t>0</a:t>
            </a:r>
            <a:r>
              <a:rPr lang="en-US" sz="1600" dirty="0">
                <a:latin typeface="Times New Roman"/>
                <a:cs typeface="Times New Roman"/>
              </a:rPr>
              <a:t>, </a:t>
            </a:r>
            <a:r>
              <a:rPr lang="en-US" sz="1600" dirty="0" err="1">
                <a:latin typeface="Times New Roman"/>
                <a:cs typeface="Times New Roman"/>
              </a:rPr>
              <a:t>F</a:t>
            </a:r>
            <a:r>
              <a:rPr lang="en-US" sz="1600" baseline="-25000" dirty="0" err="1">
                <a:latin typeface="Times New Roman"/>
                <a:cs typeface="Times New Roman"/>
              </a:rPr>
              <a:t>W,torso</a:t>
            </a:r>
            <a:r>
              <a:rPr lang="en-US" sz="1600" baseline="-25000" dirty="0">
                <a:latin typeface="Times New Roman"/>
                <a:cs typeface="Times New Roman"/>
              </a:rPr>
              <a:t> </a:t>
            </a:r>
            <a:r>
              <a:rPr lang="en-US" sz="1600" dirty="0">
                <a:latin typeface="Times New Roman"/>
                <a:cs typeface="Times New Roman"/>
              </a:rPr>
              <a:t>= 0.4F</a:t>
            </a:r>
            <a:r>
              <a:rPr lang="en-US" sz="1600" baseline="-25000" dirty="0">
                <a:latin typeface="Times New Roman"/>
                <a:cs typeface="Times New Roman"/>
              </a:rPr>
              <a:t>W</a:t>
            </a:r>
            <a:r>
              <a:rPr lang="en-US" sz="1600" dirty="0">
                <a:latin typeface="Times New Roman"/>
                <a:cs typeface="Times New Roman"/>
              </a:rPr>
              <a:t> and </a:t>
            </a:r>
            <a:r>
              <a:rPr lang="en-US" sz="1600" dirty="0" err="1">
                <a:latin typeface="Times New Roman"/>
                <a:cs typeface="Times New Roman"/>
              </a:rPr>
              <a:t>F</a:t>
            </a:r>
            <a:r>
              <a:rPr lang="en-US" sz="1600" baseline="-25000" dirty="0" err="1">
                <a:latin typeface="Times New Roman"/>
                <a:cs typeface="Times New Roman"/>
              </a:rPr>
              <a:t>W,arms</a:t>
            </a:r>
            <a:r>
              <a:rPr lang="en-US" sz="1600" baseline="-25000" dirty="0">
                <a:latin typeface="Times New Roman"/>
                <a:cs typeface="Times New Roman"/>
              </a:rPr>
              <a:t> </a:t>
            </a:r>
            <a:r>
              <a:rPr lang="en-US" sz="1600" dirty="0">
                <a:latin typeface="Times New Roman"/>
                <a:cs typeface="Times New Roman"/>
              </a:rPr>
              <a:t>= 0.2F</a:t>
            </a:r>
            <a:r>
              <a:rPr lang="en-US" sz="1600" baseline="-25000" dirty="0">
                <a:latin typeface="Times New Roman"/>
                <a:cs typeface="Times New Roman"/>
              </a:rPr>
              <a:t>W</a:t>
            </a:r>
            <a:r>
              <a:rPr lang="en-US" sz="1600" dirty="0">
                <a:latin typeface="Times New Roman"/>
                <a:cs typeface="Times New Roman"/>
              </a:rPr>
              <a:t>.</a:t>
            </a:r>
            <a:endParaRPr lang="en-US" sz="1600" baseline="30000" dirty="0">
              <a:latin typeface="Times New Roman"/>
              <a:cs typeface="Times New Roman"/>
            </a:endParaRPr>
          </a:p>
          <a:p>
            <a:pPr marL="342900" indent="-342900" algn="just">
              <a:buAutoNum type="alphaLcPeriod"/>
            </a:pPr>
            <a:endParaRPr lang="en-US" sz="1600" dirty="0">
              <a:latin typeface="Times New Roman"/>
              <a:cs typeface="Times New Roman"/>
            </a:endParaRPr>
          </a:p>
          <a:p>
            <a:pPr marL="342900" indent="-342900" algn="just">
              <a:buAutoNum type="alphaLcPeriod"/>
            </a:pPr>
            <a:r>
              <a:rPr lang="en-US" sz="1600" dirty="0">
                <a:latin typeface="Times New Roman"/>
                <a:cs typeface="Times New Roman"/>
              </a:rPr>
              <a:t>What is the magnitude and direction of the reaction force F</a:t>
            </a:r>
            <a:r>
              <a:rPr lang="en-US" sz="1600" baseline="-25000" dirty="0">
                <a:latin typeface="Times New Roman"/>
                <a:cs typeface="Times New Roman"/>
              </a:rPr>
              <a:t>R </a:t>
            </a:r>
            <a:r>
              <a:rPr lang="en-US" sz="1600" dirty="0">
                <a:latin typeface="Times New Roman"/>
                <a:cs typeface="Times New Roman"/>
              </a:rPr>
              <a:t>at the base of the spine, or at the </a:t>
            </a:r>
            <a:r>
              <a:rPr lang="en-US" sz="1600" dirty="0" err="1">
                <a:latin typeface="Times New Roman"/>
                <a:cs typeface="Times New Roman"/>
              </a:rPr>
              <a:t>lumbo</a:t>
            </a:r>
            <a:r>
              <a:rPr lang="en-US" sz="1600" dirty="0">
                <a:latin typeface="Times New Roman"/>
                <a:cs typeface="Times New Roman"/>
              </a:rPr>
              <a:t>-sacral joint, in terms of your weight F</a:t>
            </a:r>
            <a:r>
              <a:rPr lang="en-US" sz="1600" baseline="-25000" dirty="0">
                <a:latin typeface="Times New Roman"/>
                <a:cs typeface="Times New Roman"/>
              </a:rPr>
              <a:t>W</a:t>
            </a:r>
            <a:r>
              <a:rPr lang="en-US" sz="1600" dirty="0">
                <a:latin typeface="Times New Roman"/>
                <a:cs typeface="Times New Roman"/>
              </a:rPr>
              <a:t>?</a:t>
            </a:r>
          </a:p>
        </p:txBody>
      </p:sp>
      <p:grpSp>
        <p:nvGrpSpPr>
          <p:cNvPr id="5" name="Group 1"/>
          <p:cNvGrpSpPr>
            <a:grpSpLocks/>
          </p:cNvGrpSpPr>
          <p:nvPr/>
        </p:nvGrpSpPr>
        <p:grpSpPr bwMode="auto">
          <a:xfrm>
            <a:off x="5785310" y="948140"/>
            <a:ext cx="2286000" cy="2555240"/>
            <a:chOff x="2700" y="1440"/>
            <a:chExt cx="3600" cy="4024"/>
          </a:xfrm>
        </p:grpSpPr>
        <p:sp>
          <p:nvSpPr>
            <p:cNvPr id="6" name="Text Box 2"/>
            <p:cNvSpPr txBox="1">
              <a:spLocks noChangeArrowheads="1"/>
            </p:cNvSpPr>
            <p:nvPr/>
          </p:nvSpPr>
          <p:spPr bwMode="auto">
            <a:xfrm>
              <a:off x="2700" y="4500"/>
              <a:ext cx="3600" cy="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Cartoon illustration of the problem.  </a:t>
              </a:r>
              <a:r>
                <a:rPr kumimoji="0" lang="en-US" sz="800" b="0" i="0" u="none" strike="noStrike" cap="none" normalizeH="0" baseline="0" dirty="0">
                  <a:ln>
                    <a:noFill/>
                  </a:ln>
                  <a:solidFill>
                    <a:schemeClr val="tx1"/>
                  </a:solidFill>
                  <a:effectLst/>
                  <a:latin typeface="Cambria" charset="0"/>
                  <a:ea typeface="ÇlÇr ñæí©" charset="0"/>
                </a:rPr>
                <a:t>Drawing from </a:t>
              </a:r>
              <a:r>
                <a:rPr kumimoji="0" lang="en-US" sz="800" b="0" i="1" u="none" strike="noStrike" cap="none" normalizeH="0" baseline="0" dirty="0">
                  <a:ln>
                    <a:noFill/>
                  </a:ln>
                  <a:solidFill>
                    <a:schemeClr val="tx1"/>
                  </a:solidFill>
                  <a:effectLst/>
                  <a:latin typeface="Cambria" charset="0"/>
                  <a:ea typeface="ÇlÇr ñæí©" charset="0"/>
                </a:rPr>
                <a:t>Physics with Illustrative Examples from Medicine and Biology</a:t>
              </a:r>
              <a:r>
                <a:rPr kumimoji="0" lang="en-US" sz="800" b="0" i="0" u="none" strike="noStrike" cap="none" normalizeH="0" baseline="0" dirty="0">
                  <a:ln>
                    <a:noFill/>
                  </a:ln>
                  <a:solidFill>
                    <a:schemeClr val="tx1"/>
                  </a:solidFill>
                  <a:effectLst/>
                  <a:latin typeface="Cambria" charset="0"/>
                  <a:ea typeface="ÇlÇr ñæí©" charset="0"/>
                </a:rPr>
                <a:t>, by </a:t>
              </a:r>
              <a:r>
                <a:rPr kumimoji="0" lang="en-US" sz="800" b="0" i="0" u="none" strike="noStrike" cap="none" normalizeH="0" baseline="0" dirty="0" err="1">
                  <a:ln>
                    <a:noFill/>
                  </a:ln>
                  <a:solidFill>
                    <a:schemeClr val="tx1"/>
                  </a:solidFill>
                  <a:effectLst/>
                  <a:latin typeface="Cambria" charset="0"/>
                  <a:ea typeface="ÇlÇr ñæí©" charset="0"/>
                </a:rPr>
                <a:t>Benedek</a:t>
              </a:r>
              <a:r>
                <a:rPr kumimoji="0" lang="en-US" sz="800" b="0" i="0" u="none" strike="noStrike" cap="none" normalizeH="0" baseline="0" dirty="0">
                  <a:ln>
                    <a:noFill/>
                  </a:ln>
                  <a:solidFill>
                    <a:schemeClr val="tx1"/>
                  </a:solidFill>
                  <a:effectLst/>
                  <a:latin typeface="Cambria" charset="0"/>
                  <a:ea typeface="ÇlÇr ñæí©" charset="0"/>
                </a:rPr>
                <a:t> &amp; Villars.</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7" name="Picture 3" descr=":IMG_0303.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1440"/>
              <a:ext cx="2726" cy="313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4"/>
          <p:cNvGrpSpPr>
            <a:grpSpLocks/>
          </p:cNvGrpSpPr>
          <p:nvPr/>
        </p:nvGrpSpPr>
        <p:grpSpPr bwMode="auto">
          <a:xfrm>
            <a:off x="5596715" y="3947880"/>
            <a:ext cx="2997200" cy="2514600"/>
            <a:chOff x="6300" y="6480"/>
            <a:chExt cx="4720" cy="3960"/>
          </a:xfrm>
        </p:grpSpPr>
        <p:grpSp>
          <p:nvGrpSpPr>
            <p:cNvPr id="9" name="Group 5"/>
            <p:cNvGrpSpPr>
              <a:grpSpLocks/>
            </p:cNvGrpSpPr>
            <p:nvPr/>
          </p:nvGrpSpPr>
          <p:grpSpPr bwMode="auto">
            <a:xfrm>
              <a:off x="6300" y="6480"/>
              <a:ext cx="4720" cy="3110"/>
              <a:chOff x="3420" y="6840"/>
              <a:chExt cx="4720" cy="3110"/>
            </a:xfrm>
          </p:grpSpPr>
          <p:sp>
            <p:nvSpPr>
              <p:cNvPr id="11" name="Text Box 6"/>
              <p:cNvSpPr txBox="1">
                <a:spLocks noChangeArrowheads="1"/>
              </p:cNvSpPr>
              <p:nvPr/>
            </p:nvSpPr>
            <p:spPr bwMode="auto">
              <a:xfrm>
                <a:off x="4242" y="8046"/>
                <a:ext cx="536" cy="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err="1">
                    <a:ln>
                      <a:noFill/>
                    </a:ln>
                    <a:solidFill>
                      <a:srgbClr val="FF0000"/>
                    </a:solidFill>
                    <a:effectLst/>
                    <a:latin typeface="Symbol" charset="0"/>
                    <a:ea typeface="ÇlÇr ñæí©" charset="0"/>
                    <a:sym typeface="Symbol" charset="0"/>
                  </a:rPr>
                  <a:t>φ</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nvGrpSpPr>
              <p:cNvPr id="12" name="Group 7"/>
              <p:cNvGrpSpPr>
                <a:grpSpLocks/>
              </p:cNvGrpSpPr>
              <p:nvPr/>
            </p:nvGrpSpPr>
            <p:grpSpPr bwMode="auto">
              <a:xfrm>
                <a:off x="3420" y="6840"/>
                <a:ext cx="4720" cy="3110"/>
                <a:chOff x="4140" y="7066"/>
                <a:chExt cx="4720" cy="3110"/>
              </a:xfrm>
            </p:grpSpPr>
            <p:grpSp>
              <p:nvGrpSpPr>
                <p:cNvPr id="13" name="Group 8"/>
                <p:cNvGrpSpPr>
                  <a:grpSpLocks/>
                </p:cNvGrpSpPr>
                <p:nvPr/>
              </p:nvGrpSpPr>
              <p:grpSpPr bwMode="auto">
                <a:xfrm>
                  <a:off x="4140" y="7066"/>
                  <a:ext cx="4720" cy="3110"/>
                  <a:chOff x="4140" y="7066"/>
                  <a:chExt cx="4720" cy="3110"/>
                </a:xfrm>
              </p:grpSpPr>
              <p:grpSp>
                <p:nvGrpSpPr>
                  <p:cNvPr id="15" name="Group 9"/>
                  <p:cNvGrpSpPr>
                    <a:grpSpLocks/>
                  </p:cNvGrpSpPr>
                  <p:nvPr/>
                </p:nvGrpSpPr>
                <p:grpSpPr bwMode="auto">
                  <a:xfrm>
                    <a:off x="4140" y="7066"/>
                    <a:ext cx="4720" cy="3110"/>
                    <a:chOff x="4140" y="6790"/>
                    <a:chExt cx="4720" cy="3110"/>
                  </a:xfrm>
                </p:grpSpPr>
                <p:grpSp>
                  <p:nvGrpSpPr>
                    <p:cNvPr id="18" name="Group 10"/>
                    <p:cNvGrpSpPr>
                      <a:grpSpLocks/>
                    </p:cNvGrpSpPr>
                    <p:nvPr/>
                  </p:nvGrpSpPr>
                  <p:grpSpPr bwMode="auto">
                    <a:xfrm>
                      <a:off x="4680" y="6790"/>
                      <a:ext cx="4180" cy="3110"/>
                      <a:chOff x="4680" y="6790"/>
                      <a:chExt cx="4180" cy="3110"/>
                    </a:xfrm>
                  </p:grpSpPr>
                  <p:grpSp>
                    <p:nvGrpSpPr>
                      <p:cNvPr id="21" name="Group 11"/>
                      <p:cNvGrpSpPr>
                        <a:grpSpLocks/>
                      </p:cNvGrpSpPr>
                      <p:nvPr/>
                    </p:nvGrpSpPr>
                    <p:grpSpPr bwMode="auto">
                      <a:xfrm>
                        <a:off x="4680" y="6790"/>
                        <a:ext cx="3150" cy="2370"/>
                        <a:chOff x="4680" y="6790"/>
                        <a:chExt cx="3150" cy="2370"/>
                      </a:xfrm>
                    </p:grpSpPr>
                    <p:grpSp>
                      <p:nvGrpSpPr>
                        <p:cNvPr id="26" name="Group 12"/>
                        <p:cNvGrpSpPr>
                          <a:grpSpLocks/>
                        </p:cNvGrpSpPr>
                        <p:nvPr/>
                      </p:nvGrpSpPr>
                      <p:grpSpPr bwMode="auto">
                        <a:xfrm>
                          <a:off x="4680" y="7050"/>
                          <a:ext cx="3045" cy="2110"/>
                          <a:chOff x="4680" y="7050"/>
                          <a:chExt cx="3045" cy="2110"/>
                        </a:xfrm>
                      </p:grpSpPr>
                      <p:sp>
                        <p:nvSpPr>
                          <p:cNvPr id="29" name="AutoShape 13"/>
                          <p:cNvSpPr>
                            <a:spLocks noChangeArrowheads="1"/>
                          </p:cNvSpPr>
                          <p:nvPr/>
                        </p:nvSpPr>
                        <p:spPr bwMode="auto">
                          <a:xfrm rot="3259348">
                            <a:off x="6038" y="6382"/>
                            <a:ext cx="330" cy="3045"/>
                          </a:xfrm>
                          <a:prstGeom prst="parallelogram">
                            <a:avLst>
                              <a:gd name="adj" fmla="val 25000"/>
                            </a:avLst>
                          </a:prstGeom>
                          <a:noFill/>
                          <a:ln w="19050">
                            <a:solidFill>
                              <a:srgbClr val="000000"/>
                            </a:solidFill>
                            <a:miter lim="800000"/>
                            <a:headEnd/>
                            <a:tailEnd/>
                          </a:ln>
                          <a:effectLst/>
                          <a:extLst>
                            <a:ext uri="{909E8E84-426E-40dd-AFC4-6F175D3DCCD1}">
                              <a14:hiddenFill xmlns:a14="http://schemas.microsoft.com/office/drawing/2010/main" xmlns="">
                                <a:gradFill rotWithShape="0">
                                  <a:gsLst>
                                    <a:gs pos="0">
                                      <a:srgbClr val="9BC1FF"/>
                                    </a:gs>
                                    <a:gs pos="100000">
                                      <a:srgbClr val="3F80CD"/>
                                    </a:gs>
                                  </a:gsLst>
                                  <a:lin ang="5400000"/>
                                </a:grad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0" name="Line 14"/>
                          <p:cNvSpPr>
                            <a:spLocks noChangeShapeType="1"/>
                          </p:cNvSpPr>
                          <p:nvPr/>
                        </p:nvSpPr>
                        <p:spPr bwMode="auto">
                          <a:xfrm>
                            <a:off x="6230" y="7900"/>
                            <a:ext cx="0" cy="1260"/>
                          </a:xfrm>
                          <a:prstGeom prst="line">
                            <a:avLst/>
                          </a:prstGeom>
                          <a:noFill/>
                          <a:ln w="19050">
                            <a:solidFill>
                              <a:srgbClr val="4A7EB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1" name="Line 15"/>
                          <p:cNvSpPr>
                            <a:spLocks noChangeShapeType="1"/>
                          </p:cNvSpPr>
                          <p:nvPr/>
                        </p:nvSpPr>
                        <p:spPr bwMode="auto">
                          <a:xfrm>
                            <a:off x="7460" y="7050"/>
                            <a:ext cx="0" cy="870"/>
                          </a:xfrm>
                          <a:prstGeom prst="line">
                            <a:avLst/>
                          </a:prstGeom>
                          <a:noFill/>
                          <a:ln w="19050">
                            <a:solidFill>
                              <a:srgbClr val="4A7EB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2" name="Line 16"/>
                          <p:cNvSpPr>
                            <a:spLocks noChangeShapeType="1"/>
                          </p:cNvSpPr>
                          <p:nvPr/>
                        </p:nvSpPr>
                        <p:spPr bwMode="auto">
                          <a:xfrm flipH="1">
                            <a:off x="5580" y="7590"/>
                            <a:ext cx="1040" cy="330"/>
                          </a:xfrm>
                          <a:prstGeom prst="line">
                            <a:avLst/>
                          </a:prstGeom>
                          <a:noFill/>
                          <a:ln w="19050">
                            <a:solidFill>
                              <a:srgbClr val="4A7EB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3" name="Line 17"/>
                          <p:cNvSpPr>
                            <a:spLocks noChangeShapeType="1"/>
                          </p:cNvSpPr>
                          <p:nvPr/>
                        </p:nvSpPr>
                        <p:spPr bwMode="auto">
                          <a:xfrm flipV="1">
                            <a:off x="4950" y="7750"/>
                            <a:ext cx="280" cy="1030"/>
                          </a:xfrm>
                          <a:prstGeom prst="line">
                            <a:avLst/>
                          </a:prstGeom>
                          <a:noFill/>
                          <a:ln w="19050">
                            <a:solidFill>
                              <a:srgbClr val="4A7EB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27" name="Line 18"/>
                        <p:cNvSpPr>
                          <a:spLocks noChangeShapeType="1"/>
                        </p:cNvSpPr>
                        <p:nvPr/>
                      </p:nvSpPr>
                      <p:spPr bwMode="auto">
                        <a:xfrm flipV="1">
                          <a:off x="4960" y="8733"/>
                          <a:ext cx="1686" cy="47"/>
                        </a:xfrm>
                        <a:prstGeom prst="line">
                          <a:avLst/>
                        </a:prstGeom>
                        <a:noFill/>
                        <a:ln w="19050">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28" name="Line 19"/>
                        <p:cNvSpPr>
                          <a:spLocks noChangeShapeType="1"/>
                        </p:cNvSpPr>
                        <p:nvPr/>
                      </p:nvSpPr>
                      <p:spPr bwMode="auto">
                        <a:xfrm flipV="1">
                          <a:off x="4950" y="6790"/>
                          <a:ext cx="2880" cy="198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22" name="Text Box 20"/>
                      <p:cNvSpPr txBox="1">
                        <a:spLocks noChangeArrowheads="1"/>
                      </p:cNvSpPr>
                      <p:nvPr/>
                    </p:nvSpPr>
                    <p:spPr bwMode="auto">
                      <a:xfrm>
                        <a:off x="7240" y="7770"/>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Cambria" charset="0"/>
                            <a:ea typeface="ÇlÇr ñæí©" charset="0"/>
                          </a:rPr>
                          <a:t>F</a:t>
                        </a:r>
                        <a:r>
                          <a:rPr kumimoji="0" lang="en-US" sz="1200" b="0" i="1" u="none" strike="noStrike" cap="none" normalizeH="0" baseline="-25000">
                            <a:ln>
                              <a:noFill/>
                            </a:ln>
                            <a:solidFill>
                              <a:schemeClr val="tx1"/>
                            </a:solidFill>
                            <a:effectLst/>
                            <a:latin typeface="Cambria" charset="0"/>
                            <a:ea typeface="ÇlÇr ñæí©" charset="0"/>
                          </a:rPr>
                          <a:t>W,arms</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3" name="Text Box 21"/>
                      <p:cNvSpPr txBox="1">
                        <a:spLocks noChangeArrowheads="1"/>
                      </p:cNvSpPr>
                      <p:nvPr/>
                    </p:nvSpPr>
                    <p:spPr bwMode="auto">
                      <a:xfrm>
                        <a:off x="5400" y="7360"/>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Cambria" charset="0"/>
                            <a:ea typeface="ÇlÇr ñæí©" charset="0"/>
                          </a:rPr>
                          <a:t>F</a:t>
                        </a:r>
                        <a:r>
                          <a:rPr kumimoji="0" lang="en-US" sz="1200" b="0" i="1" u="none" strike="noStrike" cap="none" normalizeH="0" baseline="-25000">
                            <a:ln>
                              <a:noFill/>
                            </a:ln>
                            <a:solidFill>
                              <a:schemeClr val="tx1"/>
                            </a:solidFill>
                            <a:effectLst/>
                            <a:latin typeface="Cambria" charset="0"/>
                            <a:ea typeface="ÇlÇr ñæí©" charset="0"/>
                          </a:rPr>
                          <a:t>e</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4" name="Text Box 22"/>
                      <p:cNvSpPr txBox="1">
                        <a:spLocks noChangeArrowheads="1"/>
                      </p:cNvSpPr>
                      <p:nvPr/>
                    </p:nvSpPr>
                    <p:spPr bwMode="auto">
                      <a:xfrm>
                        <a:off x="5940" y="9000"/>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Cambria" charset="0"/>
                            <a:ea typeface="ÇlÇr ñæí©" charset="0"/>
                          </a:rPr>
                          <a:t>F</a:t>
                        </a:r>
                        <a:r>
                          <a:rPr kumimoji="0" lang="en-US" sz="1200" b="0" i="1" u="none" strike="noStrike" cap="none" normalizeH="0" baseline="-25000">
                            <a:ln>
                              <a:noFill/>
                            </a:ln>
                            <a:solidFill>
                              <a:schemeClr val="tx1"/>
                            </a:solidFill>
                            <a:effectLst/>
                            <a:latin typeface="Cambria" charset="0"/>
                            <a:ea typeface="ÇlÇr ñæí©" charset="0"/>
                          </a:rPr>
                          <a:t>W,torso</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5" name="Text Box 23"/>
                      <p:cNvSpPr txBox="1">
                        <a:spLocks noChangeArrowheads="1"/>
                      </p:cNvSpPr>
                      <p:nvPr/>
                    </p:nvSpPr>
                    <p:spPr bwMode="auto">
                      <a:xfrm>
                        <a:off x="4744" y="7407"/>
                        <a:ext cx="697" cy="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Cambria" charset="0"/>
                            <a:ea typeface="ÇlÇr ñæí©" charset="0"/>
                          </a:rPr>
                          <a:t>F</a:t>
                        </a:r>
                        <a:r>
                          <a:rPr kumimoji="0" lang="en-US" sz="1200" b="0" i="1" u="none" strike="noStrike" cap="none" normalizeH="0" baseline="-25000" dirty="0">
                            <a:ln>
                              <a:noFill/>
                            </a:ln>
                            <a:solidFill>
                              <a:schemeClr val="tx1"/>
                            </a:solidFill>
                            <a:effectLst/>
                            <a:latin typeface="Cambria" charset="0"/>
                            <a:ea typeface="ÇlÇr ñæí©" charset="0"/>
                          </a:rPr>
                          <a:t>R</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
                  <p:nvSpPr>
                    <p:cNvPr id="19" name="Text Box 24"/>
                    <p:cNvSpPr txBox="1">
                      <a:spLocks noChangeArrowheads="1"/>
                    </p:cNvSpPr>
                    <p:nvPr/>
                  </p:nvSpPr>
                  <p:spPr bwMode="auto">
                    <a:xfrm>
                      <a:off x="4140" y="9000"/>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Cambria" charset="0"/>
                          <a:ea typeface="ÇlÇr ñæí©" charset="0"/>
                        </a:rPr>
                        <a:t>Lumbo-sacral disk</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0" name="AutoShape 25"/>
                    <p:cNvSpPr>
                      <a:spLocks/>
                    </p:cNvSpPr>
                    <p:nvPr/>
                  </p:nvSpPr>
                  <p:spPr bwMode="auto">
                    <a:xfrm>
                      <a:off x="4500" y="8820"/>
                      <a:ext cx="360" cy="360"/>
                    </a:xfrm>
                    <a:custGeom>
                      <a:avLst/>
                      <a:gdLst/>
                      <a:ahLst/>
                      <a:cxnLst/>
                      <a:rect l="0" t="0" r="r" b="b"/>
                      <a:pathLst/>
                    </a:custGeom>
                    <a:noFill/>
                    <a:ln w="19050">
                      <a:solidFill>
                        <a:srgbClr val="000000"/>
                      </a:solidFill>
                      <a:prstDash val="sysDot"/>
                      <a:round/>
                      <a:headEnd/>
                      <a:tailEnd type="arrow" w="med" len="med"/>
                    </a:ln>
                    <a:effectLst>
                      <a:outerShdw blurRad="38100" dist="25400" dir="5400000" algn="ctr" rotWithShape="0">
                        <a:srgbClr val="000000">
                          <a:alpha val="35001"/>
                        </a:srgbClr>
                      </a:outerShdw>
                    </a:effectLst>
                    <a:extLst>
                      <a:ext uri="{909E8E84-426E-40dd-AFC4-6F175D3DCCD1}">
                        <a14:hiddenFill xmlns:a14="http://schemas.microsoft.com/office/drawing/2010/main" xmlns="">
                          <a:solidFill>
                            <a:srgbClr val="FFFFFF"/>
                          </a:solidFill>
                        </a14:hiddenFill>
                      </a:ext>
                    </a:extLst>
                  </p:spPr>
                  <p:txBody>
                    <a:bodyPr vert="horz" wrap="square" lIns="91440" tIns="91440" rIns="91440" bIns="91440" numCol="1" anchor="t" anchorCtr="0" compatLnSpc="1">
                      <a:prstTxWarp prst="textNoShape">
                        <a:avLst/>
                      </a:prstTxWarp>
                    </a:bodyPr>
                    <a:lstStyle/>
                    <a:p>
                      <a:endParaRPr lang="en-US"/>
                    </a:p>
                  </p:txBody>
                </p:sp>
              </p:grpSp>
              <p:sp>
                <p:nvSpPr>
                  <p:cNvPr id="16" name="Text Box 26"/>
                  <p:cNvSpPr txBox="1">
                    <a:spLocks noChangeArrowheads="1"/>
                  </p:cNvSpPr>
                  <p:nvPr/>
                </p:nvSpPr>
                <p:spPr bwMode="auto">
                  <a:xfrm>
                    <a:off x="5317" y="8654"/>
                    <a:ext cx="487" cy="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err="1">
                        <a:ln>
                          <a:noFill/>
                        </a:ln>
                        <a:solidFill>
                          <a:schemeClr val="tx1"/>
                        </a:solidFill>
                        <a:effectLst/>
                        <a:latin typeface="Symbol" charset="0"/>
                        <a:ea typeface="ÇlÇr ñæí©" charset="0"/>
                        <a:sym typeface="Symbol" charset="0"/>
                      </a:rPr>
                      <a:t>θ</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7" name="Text Box 27"/>
                  <p:cNvSpPr txBox="1">
                    <a:spLocks noChangeArrowheads="1"/>
                  </p:cNvSpPr>
                  <p:nvPr/>
                </p:nvSpPr>
                <p:spPr bwMode="auto">
                  <a:xfrm>
                    <a:off x="5983" y="7816"/>
                    <a:ext cx="494" cy="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Symbol" charset="0"/>
                        <a:ea typeface="ÇlÇr ñæí©" charset="0"/>
                        <a:sym typeface="Symbol" charset="0"/>
                      </a:rPr>
                      <a:t>α</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
              <p:nvSpPr>
                <p:cNvPr id="14" name="Arc 28"/>
                <p:cNvSpPr>
                  <a:spLocks/>
                </p:cNvSpPr>
                <p:nvPr/>
              </p:nvSpPr>
              <p:spPr bwMode="auto">
                <a:xfrm>
                  <a:off x="5088" y="8392"/>
                  <a:ext cx="623" cy="720"/>
                </a:xfrm>
                <a:custGeom>
                  <a:avLst/>
                  <a:gdLst>
                    <a:gd name="G0" fmla="+- 3551 0 0"/>
                    <a:gd name="G1" fmla="+- 21600 0 0"/>
                    <a:gd name="G2" fmla="+- 21600 0 0"/>
                    <a:gd name="T0" fmla="*/ 0 w 24903"/>
                    <a:gd name="T1" fmla="*/ 294 h 21600"/>
                    <a:gd name="T2" fmla="*/ 24903 w 24903"/>
                    <a:gd name="T3" fmla="*/ 18338 h 21600"/>
                    <a:gd name="T4" fmla="*/ 3551 w 24903"/>
                    <a:gd name="T5" fmla="*/ 21600 h 21600"/>
                  </a:gdLst>
                  <a:ahLst/>
                  <a:cxnLst>
                    <a:cxn ang="0">
                      <a:pos x="T0" y="T1"/>
                    </a:cxn>
                    <a:cxn ang="0">
                      <a:pos x="T2" y="T3"/>
                    </a:cxn>
                    <a:cxn ang="0">
                      <a:pos x="T4" y="T5"/>
                    </a:cxn>
                  </a:cxnLst>
                  <a:rect l="0" t="0" r="r" b="b"/>
                  <a:pathLst>
                    <a:path w="24903" h="21600" fill="none" extrusionOk="0">
                      <a:moveTo>
                        <a:pt x="-1" y="293"/>
                      </a:moveTo>
                      <a:cubicBezTo>
                        <a:pt x="1173" y="98"/>
                        <a:pt x="2361" y="-1"/>
                        <a:pt x="3551" y="-1"/>
                      </a:cubicBezTo>
                      <a:cubicBezTo>
                        <a:pt x="14220" y="-1"/>
                        <a:pt x="23291" y="7790"/>
                        <a:pt x="24903" y="18337"/>
                      </a:cubicBezTo>
                    </a:path>
                    <a:path w="24903" h="21600" stroke="0" extrusionOk="0">
                      <a:moveTo>
                        <a:pt x="-1" y="293"/>
                      </a:moveTo>
                      <a:cubicBezTo>
                        <a:pt x="1173" y="98"/>
                        <a:pt x="2361" y="-1"/>
                        <a:pt x="3551" y="-1"/>
                      </a:cubicBezTo>
                      <a:cubicBezTo>
                        <a:pt x="14220" y="-1"/>
                        <a:pt x="23291" y="7790"/>
                        <a:pt x="24903" y="18337"/>
                      </a:cubicBezTo>
                      <a:lnTo>
                        <a:pt x="3551" y="21600"/>
                      </a:lnTo>
                      <a:close/>
                    </a:path>
                  </a:pathLst>
                </a:custGeom>
                <a:noFill/>
                <a:ln w="19050">
                  <a:solidFill>
                    <a:srgbClr val="FF0000"/>
                  </a:solidFill>
                  <a:prstDash val="sysDot"/>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grpSp>
        <p:sp>
          <p:nvSpPr>
            <p:cNvPr id="10" name="Text Box 29"/>
            <p:cNvSpPr txBox="1">
              <a:spLocks noChangeArrowheads="1"/>
            </p:cNvSpPr>
            <p:nvPr/>
          </p:nvSpPr>
          <p:spPr bwMode="auto">
            <a:xfrm>
              <a:off x="6660" y="9360"/>
              <a:ext cx="3600" cy="1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Stick figure drawing of your spinal column showing the various forces that act.</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cxnSp>
        <p:nvCxnSpPr>
          <p:cNvPr id="3" name="Straight Connector 2"/>
          <p:cNvCxnSpPr/>
          <p:nvPr/>
        </p:nvCxnSpPr>
        <p:spPr>
          <a:xfrm flipH="1">
            <a:off x="6380859" y="4449530"/>
            <a:ext cx="772321"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09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26" y="458789"/>
            <a:ext cx="8255878" cy="3600986"/>
          </a:xfrm>
          <a:prstGeom prst="rect">
            <a:avLst/>
          </a:prstGeom>
        </p:spPr>
        <p:txBody>
          <a:bodyPr wrap="square">
            <a:spAutoFit/>
          </a:bodyPr>
          <a:lstStyle/>
          <a:p>
            <a:r>
              <a:rPr lang="en-US" dirty="0">
                <a:latin typeface="Times New Roman"/>
                <a:cs typeface="Times New Roman"/>
              </a:rPr>
              <a:t>The Union College Physics Department has decided to hang a sign outside of the department office so that all passers by can read how much fun physics can be.  Suppose that the sign (with a mass </a:t>
            </a:r>
            <a:r>
              <a:rPr lang="en-US" dirty="0" err="1">
                <a:latin typeface="Times New Roman"/>
                <a:cs typeface="Times New Roman"/>
              </a:rPr>
              <a:t>m</a:t>
            </a:r>
            <a:r>
              <a:rPr lang="en-US" baseline="-25000" dirty="0" err="1">
                <a:latin typeface="Times New Roman"/>
                <a:cs typeface="Times New Roman"/>
              </a:rPr>
              <a:t>s</a:t>
            </a:r>
            <a:r>
              <a:rPr lang="en-US" dirty="0">
                <a:latin typeface="Times New Roman"/>
                <a:cs typeface="Times New Roman"/>
              </a:rPr>
              <a:t> = 220kg) is suspended by a massless wire from a uniform boom (</a:t>
            </a:r>
            <a:r>
              <a:rPr lang="en-US" dirty="0" err="1">
                <a:latin typeface="Times New Roman"/>
                <a:cs typeface="Times New Roman"/>
              </a:rPr>
              <a:t>m</a:t>
            </a:r>
            <a:r>
              <a:rPr lang="en-US" baseline="-25000" dirty="0" err="1">
                <a:latin typeface="Times New Roman"/>
                <a:cs typeface="Times New Roman"/>
              </a:rPr>
              <a:t>b</a:t>
            </a:r>
            <a:r>
              <a:rPr lang="en-US" dirty="0">
                <a:latin typeface="Times New Roman"/>
                <a:cs typeface="Times New Roman"/>
              </a:rPr>
              <a:t> = 110kg) and that the boom makes an angle of 30</a:t>
            </a:r>
            <a:r>
              <a:rPr lang="en-US" baseline="30000" dirty="0">
                <a:latin typeface="Times New Roman"/>
                <a:cs typeface="Times New Roman"/>
              </a:rPr>
              <a:t>0 </a:t>
            </a:r>
            <a:r>
              <a:rPr lang="en-US" dirty="0">
                <a:latin typeface="Times New Roman"/>
                <a:cs typeface="Times New Roman"/>
              </a:rPr>
              <a:t>respect to the vertical as shown below.  The boom is attached to the wall by a horizontal light support wire. </a:t>
            </a:r>
          </a:p>
          <a:p>
            <a:endParaRPr lang="en-US" dirty="0">
              <a:latin typeface="Times New Roman"/>
              <a:cs typeface="Times New Roman"/>
            </a:endParaRPr>
          </a:p>
          <a:p>
            <a:pPr marL="342900" indent="-342900">
              <a:buAutoNum type="alphaLcPeriod"/>
            </a:pPr>
            <a:r>
              <a:rPr lang="en-US" dirty="0">
                <a:latin typeface="Times New Roman"/>
                <a:cs typeface="Times New Roman"/>
              </a:rPr>
              <a:t>How far from the pivot is the horizontal wire attached to the boom? </a:t>
            </a:r>
          </a:p>
          <a:p>
            <a:pPr marL="342900" indent="-342900">
              <a:buAutoNum type="alphaLcPeriod"/>
            </a:pPr>
            <a:endParaRPr lang="en-US" dirty="0">
              <a:latin typeface="Times New Roman"/>
              <a:cs typeface="Times New Roman"/>
            </a:endParaRPr>
          </a:p>
          <a:p>
            <a:r>
              <a:rPr lang="en-US" dirty="0">
                <a:latin typeface="Times New Roman"/>
                <a:cs typeface="Times New Roman"/>
              </a:rPr>
              <a:t>Suppose that the cable snaps and the system rotates about the pivot.</a:t>
            </a:r>
          </a:p>
          <a:p>
            <a:endParaRPr lang="en-US" dirty="0">
              <a:latin typeface="Times New Roman"/>
              <a:cs typeface="Times New Roman"/>
            </a:endParaRPr>
          </a:p>
          <a:p>
            <a:r>
              <a:rPr lang="en-US" dirty="0">
                <a:latin typeface="Times New Roman"/>
                <a:cs typeface="Times New Roman"/>
              </a:rPr>
              <a:t>b.	What is the initial angular acceleration of the system?</a:t>
            </a:r>
          </a:p>
          <a:p>
            <a:endParaRPr lang="en-US" baseline="30000" dirty="0"/>
          </a:p>
        </p:txBody>
      </p:sp>
      <p:grpSp>
        <p:nvGrpSpPr>
          <p:cNvPr id="19" name="Group 18"/>
          <p:cNvGrpSpPr/>
          <p:nvPr/>
        </p:nvGrpSpPr>
        <p:grpSpPr>
          <a:xfrm>
            <a:off x="2458367" y="3998872"/>
            <a:ext cx="4038497" cy="2212700"/>
            <a:chOff x="2581501" y="3429000"/>
            <a:chExt cx="2841399" cy="1553315"/>
          </a:xfrm>
        </p:grpSpPr>
        <p:grpSp>
          <p:nvGrpSpPr>
            <p:cNvPr id="6" name="Group 1"/>
            <p:cNvGrpSpPr>
              <a:grpSpLocks/>
            </p:cNvGrpSpPr>
            <p:nvPr/>
          </p:nvGrpSpPr>
          <p:grpSpPr bwMode="auto">
            <a:xfrm>
              <a:off x="3086100" y="3429000"/>
              <a:ext cx="1943100" cy="1485900"/>
              <a:chOff x="4860" y="5400"/>
              <a:chExt cx="3060" cy="2340"/>
            </a:xfrm>
          </p:grpSpPr>
          <p:sp>
            <p:nvSpPr>
              <p:cNvPr id="7" name="Line 2"/>
              <p:cNvSpPr>
                <a:spLocks noChangeShapeType="1"/>
              </p:cNvSpPr>
              <p:nvPr/>
            </p:nvSpPr>
            <p:spPr bwMode="auto">
              <a:xfrm>
                <a:off x="4860" y="5400"/>
                <a:ext cx="0" cy="2340"/>
              </a:xfrm>
              <a:prstGeom prst="line">
                <a:avLst/>
              </a:prstGeom>
              <a:noFill/>
              <a:ln w="44450">
                <a:solidFill>
                  <a:srgbClr val="000000"/>
                </a:solidFill>
                <a:round/>
                <a:headEnd/>
                <a:tailEnd/>
              </a:ln>
              <a:effectLst/>
              <a:extLst>
                <a:ext uri="{909E8E84-426E-40dd-AFC4-6F175D3DCCD1}">
                  <a14:hiddenFill xmlns:a14="http://schemas.microsoft.com/office/drawing/2010/main" xmlns="">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8" name="Line 3"/>
              <p:cNvSpPr>
                <a:spLocks noChangeShapeType="1"/>
              </p:cNvSpPr>
              <p:nvPr/>
            </p:nvSpPr>
            <p:spPr bwMode="auto">
              <a:xfrm flipV="1">
                <a:off x="4860" y="5400"/>
                <a:ext cx="3060" cy="1980"/>
              </a:xfrm>
              <a:prstGeom prst="line">
                <a:avLst/>
              </a:prstGeom>
              <a:noFill/>
              <a:ln w="44450">
                <a:solidFill>
                  <a:srgbClr val="4A7EBB"/>
                </a:solidFill>
                <a:round/>
                <a:headEnd/>
                <a:tailEnd/>
              </a:ln>
              <a:effectLst/>
              <a:extLst>
                <a:ext uri="{909E8E84-426E-40dd-AFC4-6F175D3DCCD1}">
                  <a14:hiddenFill xmlns:a14="http://schemas.microsoft.com/office/drawing/2010/main" xmlns="">
                    <a:noFill/>
                  </a14:hiddenFill>
                </a:ext>
              </a:extLst>
            </p:spPr>
            <p:txBody>
              <a:bodyPr vert="horz" wrap="square" lIns="91440" tIns="91440" rIns="91440" bIns="91440" numCol="1" anchor="t" anchorCtr="0" compatLnSpc="1">
                <a:prstTxWarp prst="textNoShape">
                  <a:avLst/>
                </a:prstTxWarp>
              </a:bodyPr>
              <a:lstStyle/>
              <a:p>
                <a:endParaRPr lang="en-US"/>
              </a:p>
            </p:txBody>
          </p:sp>
        </p:grpSp>
        <p:sp>
          <p:nvSpPr>
            <p:cNvPr id="10" name="Text Box 5"/>
            <p:cNvSpPr txBox="1">
              <a:spLocks noChangeArrowheads="1"/>
            </p:cNvSpPr>
            <p:nvPr/>
          </p:nvSpPr>
          <p:spPr bwMode="auto">
            <a:xfrm>
              <a:off x="4616587" y="4000500"/>
              <a:ext cx="8001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Physics is </a:t>
              </a:r>
              <a:r>
                <a:rPr kumimoji="0" lang="en-US" sz="1000" b="0" i="0" u="none" strike="noStrike" cap="none" normalizeH="0" baseline="0" dirty="0" err="1">
                  <a:ln>
                    <a:noFill/>
                  </a:ln>
                  <a:solidFill>
                    <a:schemeClr val="tx1"/>
                  </a:solidFill>
                  <a:effectLst/>
                  <a:latin typeface="Cambria" charset="0"/>
                  <a:ea typeface="ÇlÇr ñæí©" charset="0"/>
                </a:rPr>
                <a:t>Phun</a:t>
              </a:r>
              <a:r>
                <a:rPr kumimoji="0" lang="en-US" sz="1000" b="0" i="0" u="none" strike="noStrike" cap="none" normalizeH="0" baseline="0" dirty="0">
                  <a:ln>
                    <a:noFill/>
                  </a:ln>
                  <a:solidFill>
                    <a:schemeClr val="tx1"/>
                  </a:solidFill>
                  <a:effectLst/>
                  <a:latin typeface="Cambria" charset="0"/>
                  <a:ea typeface="ÇlÇr ñæí©" charset="0"/>
                </a:rPr>
                <a: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Line 6"/>
            <p:cNvSpPr>
              <a:spLocks noChangeShapeType="1"/>
            </p:cNvSpPr>
            <p:nvPr/>
          </p:nvSpPr>
          <p:spPr bwMode="auto">
            <a:xfrm>
              <a:off x="5016500" y="3429000"/>
              <a:ext cx="0" cy="57150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2" name="Rectangle 7"/>
            <p:cNvSpPr>
              <a:spLocks noChangeArrowheads="1"/>
            </p:cNvSpPr>
            <p:nvPr/>
          </p:nvSpPr>
          <p:spPr bwMode="auto">
            <a:xfrm>
              <a:off x="4622800" y="4000500"/>
              <a:ext cx="800100" cy="571500"/>
            </a:xfrm>
            <a:prstGeom prst="rect">
              <a:avLst/>
            </a:prstGeom>
            <a:noFill/>
            <a:ln w="19050">
              <a:solidFill>
                <a:srgbClr val="000000"/>
              </a:solidFill>
              <a:miter lim="800000"/>
              <a:headEnd/>
              <a:tailEnd/>
            </a:ln>
            <a:effectLst/>
            <a:extLst>
              <a:ext uri="{909E8E84-426E-40dd-AFC4-6F175D3DCCD1}">
                <a14:hiddenFill xmlns:a14="http://schemas.microsoft.com/office/drawing/2010/main" xmlns="">
                  <a:gradFill rotWithShape="0">
                    <a:gsLst>
                      <a:gs pos="0">
                        <a:srgbClr val="9BC1FF"/>
                      </a:gs>
                      <a:gs pos="100000">
                        <a:srgbClr val="3F80CD"/>
                      </a:gs>
                    </a:gsLst>
                    <a:lin ang="5400000"/>
                  </a:grad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3" name="Text Box 8"/>
            <p:cNvSpPr txBox="1">
              <a:spLocks noChangeArrowheads="1"/>
            </p:cNvSpPr>
            <p:nvPr/>
          </p:nvSpPr>
          <p:spPr bwMode="auto">
            <a:xfrm>
              <a:off x="3143249" y="43434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Symbol" charset="0"/>
                  <a:ea typeface="ÇlÇr ñæí©" charset="0"/>
                  <a:sym typeface="Symbol" charset="0"/>
                </a:rPr>
                <a:t>θ</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4" name="Line 9"/>
            <p:cNvSpPr>
              <a:spLocks noChangeShapeType="1"/>
            </p:cNvSpPr>
            <p:nvPr/>
          </p:nvSpPr>
          <p:spPr bwMode="auto">
            <a:xfrm flipV="1">
              <a:off x="3086100" y="4343400"/>
              <a:ext cx="571500" cy="342900"/>
            </a:xfrm>
            <a:prstGeom prst="line">
              <a:avLst/>
            </a:prstGeom>
            <a:noFill/>
            <a:ln w="31750">
              <a:solidFill>
                <a:srgbClr val="943634"/>
              </a:solidFill>
              <a:round/>
              <a:headEnd/>
              <a:tailEnd type="triangle" w="med" len="med"/>
            </a:ln>
            <a:effectLst/>
            <a:extLst>
              <a:ext uri="{909E8E84-426E-40dd-AFC4-6F175D3DCCD1}">
                <a14:hiddenFill xmlns:a14="http://schemas.microsoft.com/office/drawing/2010/main" xmlns="">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5" name="Text Box 10"/>
            <p:cNvSpPr txBox="1">
              <a:spLocks noChangeArrowheads="1"/>
            </p:cNvSpPr>
            <p:nvPr/>
          </p:nvSpPr>
          <p:spPr bwMode="auto">
            <a:xfrm>
              <a:off x="3280225" y="4525115"/>
              <a:ext cx="571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Cambria" charset="0"/>
                  <a:ea typeface="ÇlÇr ñæí©" charset="0"/>
                </a:rPr>
                <a:t>F</a:t>
              </a:r>
              <a:r>
                <a:rPr kumimoji="0" lang="en-US" sz="1200" b="0" i="1" u="none" strike="noStrike" cap="none" normalizeH="0" baseline="-25000" dirty="0">
                  <a:ln>
                    <a:noFill/>
                  </a:ln>
                  <a:solidFill>
                    <a:schemeClr val="tx1"/>
                  </a:solidFill>
                  <a:effectLst/>
                  <a:latin typeface="Cambria" charset="0"/>
                  <a:ea typeface="ÇlÇr ñæí©" charset="0"/>
                </a:rPr>
                <a:t>R</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6" name="Line 11"/>
            <p:cNvSpPr>
              <a:spLocks noChangeShapeType="1"/>
            </p:cNvSpPr>
            <p:nvPr/>
          </p:nvSpPr>
          <p:spPr bwMode="auto">
            <a:xfrm>
              <a:off x="2743200" y="4457700"/>
              <a:ext cx="342900" cy="2286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7" name="Text Box 12"/>
            <p:cNvSpPr txBox="1">
              <a:spLocks noChangeArrowheads="1"/>
            </p:cNvSpPr>
            <p:nvPr/>
          </p:nvSpPr>
          <p:spPr bwMode="auto">
            <a:xfrm>
              <a:off x="2581501" y="4182215"/>
              <a:ext cx="10287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pivot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8" name="Line 13"/>
            <p:cNvSpPr>
              <a:spLocks noChangeShapeType="1"/>
            </p:cNvSpPr>
            <p:nvPr/>
          </p:nvSpPr>
          <p:spPr bwMode="auto">
            <a:xfrm>
              <a:off x="3086100" y="3657600"/>
              <a:ext cx="1600200" cy="0"/>
            </a:xfrm>
            <a:prstGeom prst="line">
              <a:avLst/>
            </a:prstGeom>
            <a:noFill/>
            <a:ln w="15875">
              <a:solidFill>
                <a:srgbClr val="000000"/>
              </a:solidFill>
              <a:round/>
              <a:headEnd/>
              <a:tailEnd/>
            </a:ln>
            <a:effectLst/>
            <a:extLst>
              <a:ext uri="{909E8E84-426E-40dd-AFC4-6F175D3DCCD1}">
                <a14:hiddenFill xmlns:a14="http://schemas.microsoft.com/office/drawing/2010/main" xmlns="">
                  <a:noFill/>
                </a14:hiddenFill>
              </a:ext>
            </a:extLst>
          </p:spPr>
          <p:txBody>
            <a:bodyPr vert="horz" wrap="square" lIns="91440" tIns="91440" rIns="91440" bIns="9144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3527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86B9A4-1F2C-E146-A985-2D24341E842E}"/>
              </a:ext>
            </a:extLst>
          </p:cNvPr>
          <p:cNvGrpSpPr/>
          <p:nvPr/>
        </p:nvGrpSpPr>
        <p:grpSpPr>
          <a:xfrm>
            <a:off x="5321164" y="2227134"/>
            <a:ext cx="2825959" cy="4279022"/>
            <a:chOff x="4005373" y="787651"/>
            <a:chExt cx="2825959" cy="4279022"/>
          </a:xfrm>
        </p:grpSpPr>
        <p:pic>
          <p:nvPicPr>
            <p:cNvPr id="1028" name="Picture 4" descr="Image result for why  toast lands jelly side down robert ehrlich">
              <a:extLst>
                <a:ext uri="{FF2B5EF4-FFF2-40B4-BE49-F238E27FC236}">
                  <a16:creationId xmlns:a16="http://schemas.microsoft.com/office/drawing/2014/main" id="{F3C433FA-DEE3-5444-809A-25590D87E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874" y="787651"/>
              <a:ext cx="2680958" cy="401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E9B7BC-6CE1-3D46-AFF8-C40A0E6E4371}"/>
                </a:ext>
              </a:extLst>
            </p:cNvPr>
            <p:cNvSpPr/>
            <p:nvPr/>
          </p:nvSpPr>
          <p:spPr>
            <a:xfrm>
              <a:off x="4005373" y="4728119"/>
              <a:ext cx="2825959" cy="33855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www.amazon.com</a:t>
              </a:r>
              <a:r>
                <a:rPr lang="en-US" sz="800" dirty="0">
                  <a:latin typeface="Times New Roman" panose="02020603050405020304" pitchFamily="18" charset="0"/>
                  <a:cs typeface="Times New Roman" panose="02020603050405020304" pitchFamily="18" charset="0"/>
                </a:rPr>
                <a:t>/Toast-Lands-Jelly-Side-Down-Demonstrations/</a:t>
              </a:r>
              <a:r>
                <a:rPr lang="en-US" sz="800" dirty="0" err="1">
                  <a:latin typeface="Times New Roman" panose="02020603050405020304" pitchFamily="18" charset="0"/>
                  <a:cs typeface="Times New Roman" panose="02020603050405020304" pitchFamily="18" charset="0"/>
                </a:rPr>
                <a:t>dp</a:t>
              </a:r>
              <a:r>
                <a:rPr lang="en-US" sz="800" dirty="0">
                  <a:latin typeface="Times New Roman" panose="02020603050405020304" pitchFamily="18" charset="0"/>
                  <a:cs typeface="Times New Roman" panose="02020603050405020304" pitchFamily="18" charset="0"/>
                </a:rPr>
                <a:t>/B010WEMY7A</a:t>
              </a:r>
            </a:p>
          </p:txBody>
        </p:sp>
      </p:grpSp>
      <p:grpSp>
        <p:nvGrpSpPr>
          <p:cNvPr id="6" name="Group 5">
            <a:extLst>
              <a:ext uri="{FF2B5EF4-FFF2-40B4-BE49-F238E27FC236}">
                <a16:creationId xmlns:a16="http://schemas.microsoft.com/office/drawing/2014/main" id="{E46AE544-EFEC-9E4B-A507-7220EE703282}"/>
              </a:ext>
            </a:extLst>
          </p:cNvPr>
          <p:cNvGrpSpPr/>
          <p:nvPr/>
        </p:nvGrpSpPr>
        <p:grpSpPr>
          <a:xfrm>
            <a:off x="1081077" y="2227134"/>
            <a:ext cx="2664856" cy="4202078"/>
            <a:chOff x="845688" y="488888"/>
            <a:chExt cx="2664856" cy="4202078"/>
          </a:xfrm>
        </p:grpSpPr>
        <p:sp>
          <p:nvSpPr>
            <p:cNvPr id="4" name="Rectangle 3">
              <a:extLst>
                <a:ext uri="{FF2B5EF4-FFF2-40B4-BE49-F238E27FC236}">
                  <a16:creationId xmlns:a16="http://schemas.microsoft.com/office/drawing/2014/main" id="{EE3A6A48-9267-A54F-85E3-0F2329A9D6F6}"/>
                </a:ext>
              </a:extLst>
            </p:cNvPr>
            <p:cNvSpPr/>
            <p:nvPr/>
          </p:nvSpPr>
          <p:spPr>
            <a:xfrm>
              <a:off x="845688" y="4506300"/>
              <a:ext cx="2664856"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a:t>
              </a:r>
              <a:r>
                <a:rPr lang="en-US" sz="600" dirty="0" err="1">
                  <a:latin typeface="Times New Roman" panose="02020603050405020304" pitchFamily="18" charset="0"/>
                  <a:cs typeface="Times New Roman" panose="02020603050405020304" pitchFamily="18" charset="0"/>
                </a:rPr>
                <a:t>www.amazon.com</a:t>
              </a:r>
              <a:r>
                <a:rPr lang="en-US" sz="600" dirty="0">
                  <a:latin typeface="Times New Roman" panose="02020603050405020304" pitchFamily="18" charset="0"/>
                  <a:cs typeface="Times New Roman" panose="02020603050405020304" pitchFamily="18" charset="0"/>
                </a:rPr>
                <a:t>/Toast-Always-Lands-Butter-Side/</a:t>
              </a:r>
              <a:r>
                <a:rPr lang="en-US" sz="600" dirty="0" err="1">
                  <a:latin typeface="Times New Roman" panose="02020603050405020304" pitchFamily="18" charset="0"/>
                  <a:cs typeface="Times New Roman" panose="02020603050405020304" pitchFamily="18" charset="0"/>
                </a:rPr>
                <a:t>dp</a:t>
              </a:r>
              <a:r>
                <a:rPr lang="en-US" sz="600" dirty="0">
                  <a:latin typeface="Times New Roman" panose="02020603050405020304" pitchFamily="18" charset="0"/>
                  <a:cs typeface="Times New Roman" panose="02020603050405020304" pitchFamily="18" charset="0"/>
                </a:rPr>
                <a:t>/1845291247</a:t>
              </a:r>
            </a:p>
          </p:txBody>
        </p:sp>
        <p:pic>
          <p:nvPicPr>
            <p:cNvPr id="1030" name="Picture 6" descr="https://images-na.ssl-images-amazon.com/images/I/41866Idg9tL._SX329_BO1,204,203,200_.jpg">
              <a:extLst>
                <a:ext uri="{FF2B5EF4-FFF2-40B4-BE49-F238E27FC236}">
                  <a16:creationId xmlns:a16="http://schemas.microsoft.com/office/drawing/2014/main" id="{F42FBABF-D329-C74A-979F-5D1A904B6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88" y="488888"/>
              <a:ext cx="2664856" cy="401741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45FF0632-2716-B542-BB96-1B9BA83F8021}"/>
              </a:ext>
            </a:extLst>
          </p:cNvPr>
          <p:cNvSpPr txBox="1"/>
          <p:nvPr/>
        </p:nvSpPr>
        <p:spPr>
          <a:xfrm>
            <a:off x="436451" y="262551"/>
            <a:ext cx="8124165"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Sometimes in life things don’t seem to go your way.  Here’s a classic example of things not going your way.  Suppose you’re standing near the counter at home and that you just made yourself toast.  You decide to butter it (or put jam/jelly on it) and then you drop it accidentally on the edge of the counter.  The toast falls and lands buttered side down….   Why?</a:t>
            </a:r>
          </a:p>
        </p:txBody>
      </p:sp>
    </p:spTree>
    <p:extLst>
      <p:ext uri="{BB962C8B-B14F-4D97-AF65-F5344CB8AC3E}">
        <p14:creationId xmlns:p14="http://schemas.microsoft.com/office/powerpoint/2010/main" val="2051698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776</TotalTime>
  <Words>1354</Words>
  <Application>Microsoft Macintosh PowerPoint</Application>
  <PresentationFormat>On-screen Show (4:3)</PresentationFormat>
  <Paragraphs>60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ＭＳ Ｐゴシック</vt:lpstr>
      <vt:lpstr>Arial</vt:lpstr>
      <vt:lpstr>Calibri</vt:lpstr>
      <vt:lpstr>Cambria</vt:lpstr>
      <vt:lpstr>ÇlÇr ñæí©</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Referee Referee</dc:creator>
  <cp:lastModifiedBy>Microsoft Office User</cp:lastModifiedBy>
  <cp:revision>38</cp:revision>
  <cp:lastPrinted>2020-03-09T14:16:09Z</cp:lastPrinted>
  <dcterms:created xsi:type="dcterms:W3CDTF">2019-10-27T12:07:22Z</dcterms:created>
  <dcterms:modified xsi:type="dcterms:W3CDTF">2020-03-10T11:27:45Z</dcterms:modified>
</cp:coreProperties>
</file>