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523F-B92B-23EA-0B7F-D775C4F625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EA7443-7D22-D6CE-9C68-004DBCB07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74D2F9-4A76-1104-E5B0-9B89257811D9}"/>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5" name="Footer Placeholder 4">
            <a:extLst>
              <a:ext uri="{FF2B5EF4-FFF2-40B4-BE49-F238E27FC236}">
                <a16:creationId xmlns:a16="http://schemas.microsoft.com/office/drawing/2014/main" id="{6D4850FD-3A2E-F7A5-07E9-E83F191A3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2D697-D9CA-9E0B-664C-E80EBB438CAB}"/>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56864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493E-05F0-EE51-411A-A97AC6E01F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784CC-D1CB-E725-A4B9-B246440D7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EAC9B-2FBA-549E-916E-EA7E886A5FF2}"/>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5" name="Footer Placeholder 4">
            <a:extLst>
              <a:ext uri="{FF2B5EF4-FFF2-40B4-BE49-F238E27FC236}">
                <a16:creationId xmlns:a16="http://schemas.microsoft.com/office/drawing/2014/main" id="{69F92D20-2D7E-F2F1-9C45-6AA63F2A5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809EF-F44A-8B90-DF17-9DED00AD286D}"/>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265385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D5274-A497-CEBB-1EB6-F3D06B524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0A379A-7904-1456-563D-DC4F73FF50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79F75-7C0D-01C1-E6C2-EA2612E41A24}"/>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5" name="Footer Placeholder 4">
            <a:extLst>
              <a:ext uri="{FF2B5EF4-FFF2-40B4-BE49-F238E27FC236}">
                <a16:creationId xmlns:a16="http://schemas.microsoft.com/office/drawing/2014/main" id="{0DA85A3A-7A63-8BFD-4A3B-93315EF1C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EFAD9-6E5E-5364-8EF0-ACD26F975918}"/>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71142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D76F-4261-9B67-9548-3CE29AA4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E88E3-A3F6-CE43-4FDF-27A8A61C59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E180B-1C4D-FEF1-95CE-E49C4666DAD1}"/>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5" name="Footer Placeholder 4">
            <a:extLst>
              <a:ext uri="{FF2B5EF4-FFF2-40B4-BE49-F238E27FC236}">
                <a16:creationId xmlns:a16="http://schemas.microsoft.com/office/drawing/2014/main" id="{56B66045-7FC9-EB3E-30A5-C3C61FBBA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62940-06B0-3B8F-AE23-062F1A3ABF6E}"/>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389965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28B2-8F4F-8579-3F3E-1888C8B01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B8F1F-5F89-0645-20CA-CC4FD17EA9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11AFDB-0C30-A787-E6FD-5B762143C1BF}"/>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5" name="Footer Placeholder 4">
            <a:extLst>
              <a:ext uri="{FF2B5EF4-FFF2-40B4-BE49-F238E27FC236}">
                <a16:creationId xmlns:a16="http://schemas.microsoft.com/office/drawing/2014/main" id="{2FE9852F-4E39-A49A-4B8D-9EF5DBB5E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75F99-F887-6B4D-DC68-196CBE92B4C2}"/>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57131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6632-7C20-40A8-3913-3FBA5F8483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A96963-781E-0A15-4B09-F53000A1CC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4F5B77-60D2-46DA-30C4-326DCB150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8A58CA-17FF-BACF-1B8E-52F2D2D6BCB9}"/>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6" name="Footer Placeholder 5">
            <a:extLst>
              <a:ext uri="{FF2B5EF4-FFF2-40B4-BE49-F238E27FC236}">
                <a16:creationId xmlns:a16="http://schemas.microsoft.com/office/drawing/2014/main" id="{8A1E232D-D8D8-E4CD-3FAD-9839413F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6A8DB-76B8-7DDF-8341-14A786FFA999}"/>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164394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1667-DAB2-C214-CAE7-685F1ED794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8F5640-4823-89AF-703A-5BED62DFD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851FA-3DB1-055D-CE58-7221DB0F1D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E56611-E418-C731-D5D2-F1236EDB0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9C25C-E5B7-CF58-9641-AF7713E43E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51B529-E4AF-6990-D430-C27A93D70A2B}"/>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8" name="Footer Placeholder 7">
            <a:extLst>
              <a:ext uri="{FF2B5EF4-FFF2-40B4-BE49-F238E27FC236}">
                <a16:creationId xmlns:a16="http://schemas.microsoft.com/office/drawing/2014/main" id="{54A52741-4539-2B64-B099-392FD77842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096AE5-198D-B9F4-8246-2FE483B3B22D}"/>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348359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3D240-7E45-4BE2-5CBB-CD90E10818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26C2D-FBA4-490C-BA9C-3A721F776531}"/>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4" name="Footer Placeholder 3">
            <a:extLst>
              <a:ext uri="{FF2B5EF4-FFF2-40B4-BE49-F238E27FC236}">
                <a16:creationId xmlns:a16="http://schemas.microsoft.com/office/drawing/2014/main" id="{72A70D49-E3CF-5EDA-819B-7BFE63281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345F1-6A89-5069-9D97-0F2BDC44B7C1}"/>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203633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9A5DF-B679-D704-7F96-8C54EFB79181}"/>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3" name="Footer Placeholder 2">
            <a:extLst>
              <a:ext uri="{FF2B5EF4-FFF2-40B4-BE49-F238E27FC236}">
                <a16:creationId xmlns:a16="http://schemas.microsoft.com/office/drawing/2014/main" id="{3C3B4BB7-CE41-0F98-261D-96C0AFEFD2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BE468E-748B-9C1E-2A16-D18EE911AB69}"/>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304444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3D30-1F50-FF32-276A-AF1A7A623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29E0B-BEDE-9E68-5AF8-D9C7157B0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1CF7F-0F51-5323-F437-9461041BF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C0502F-FFB4-B3A0-4420-0194CCB7FD3C}"/>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6" name="Footer Placeholder 5">
            <a:extLst>
              <a:ext uri="{FF2B5EF4-FFF2-40B4-BE49-F238E27FC236}">
                <a16:creationId xmlns:a16="http://schemas.microsoft.com/office/drawing/2014/main" id="{EF61D61A-37EE-AB44-2CF3-226DBBA71D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EBDBC-8A7A-10BC-0678-5A808284E82A}"/>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23818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B3F6-E8AA-4D3C-1662-9D2A12CA0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550639-E965-AD90-D418-E4B7B8668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206B85-3256-8D8C-34EC-3F69AF4FD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CC7D3-DA97-777E-F7B3-2CE889C36AD8}"/>
              </a:ext>
            </a:extLst>
          </p:cNvPr>
          <p:cNvSpPr>
            <a:spLocks noGrp="1"/>
          </p:cNvSpPr>
          <p:nvPr>
            <p:ph type="dt" sz="half" idx="10"/>
          </p:nvPr>
        </p:nvSpPr>
        <p:spPr/>
        <p:txBody>
          <a:bodyPr/>
          <a:lstStyle/>
          <a:p>
            <a:fld id="{A4562FA0-0AA1-B841-A7A3-2EDC890D548C}" type="datetimeFigureOut">
              <a:rPr lang="en-US" smtClean="0"/>
              <a:t>1/30/26</a:t>
            </a:fld>
            <a:endParaRPr lang="en-US"/>
          </a:p>
        </p:txBody>
      </p:sp>
      <p:sp>
        <p:nvSpPr>
          <p:cNvPr id="6" name="Footer Placeholder 5">
            <a:extLst>
              <a:ext uri="{FF2B5EF4-FFF2-40B4-BE49-F238E27FC236}">
                <a16:creationId xmlns:a16="http://schemas.microsoft.com/office/drawing/2014/main" id="{3A326E52-5544-3778-D70F-314685EE0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F7F01-A787-6135-8776-532026AAF484}"/>
              </a:ext>
            </a:extLst>
          </p:cNvPr>
          <p:cNvSpPr>
            <a:spLocks noGrp="1"/>
          </p:cNvSpPr>
          <p:nvPr>
            <p:ph type="sldNum" sz="quarter" idx="12"/>
          </p:nvPr>
        </p:nvSpPr>
        <p:spPr/>
        <p:txBody>
          <a:bodyPr/>
          <a:lstStyle/>
          <a:p>
            <a:fld id="{523D78AB-E3EE-834F-ACF4-ECAF66B5E358}" type="slidenum">
              <a:rPr lang="en-US" smtClean="0"/>
              <a:t>‹#›</a:t>
            </a:fld>
            <a:endParaRPr lang="en-US"/>
          </a:p>
        </p:txBody>
      </p:sp>
    </p:spTree>
    <p:extLst>
      <p:ext uri="{BB962C8B-B14F-4D97-AF65-F5344CB8AC3E}">
        <p14:creationId xmlns:p14="http://schemas.microsoft.com/office/powerpoint/2010/main" val="98033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E9928-6AAB-E7CF-6475-9608A8763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FCD08A-B63F-F663-7C9B-F0D344C88B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B6A1D-5571-19A3-3931-D604F59642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62FA0-0AA1-B841-A7A3-2EDC890D548C}" type="datetimeFigureOut">
              <a:rPr lang="en-US" smtClean="0"/>
              <a:t>1/30/26</a:t>
            </a:fld>
            <a:endParaRPr lang="en-US"/>
          </a:p>
        </p:txBody>
      </p:sp>
      <p:sp>
        <p:nvSpPr>
          <p:cNvPr id="5" name="Footer Placeholder 4">
            <a:extLst>
              <a:ext uri="{FF2B5EF4-FFF2-40B4-BE49-F238E27FC236}">
                <a16:creationId xmlns:a16="http://schemas.microsoft.com/office/drawing/2014/main" id="{B7EF926E-99E9-2370-3BDB-7360A9BC2F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20DDD2-E8C6-5E65-B1B1-46D04757E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D78AB-E3EE-834F-ACF4-ECAF66B5E358}" type="slidenum">
              <a:rPr lang="en-US" smtClean="0"/>
              <a:t>‹#›</a:t>
            </a:fld>
            <a:endParaRPr lang="en-US"/>
          </a:p>
        </p:txBody>
      </p:sp>
    </p:spTree>
    <p:extLst>
      <p:ext uri="{BB962C8B-B14F-4D97-AF65-F5344CB8AC3E}">
        <p14:creationId xmlns:p14="http://schemas.microsoft.com/office/powerpoint/2010/main" val="5372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40F01195-DA0E-C67E-C3F2-082B9C103B14}"/>
              </a:ext>
            </a:extLst>
          </p:cNvPr>
          <p:cNvGrpSpPr/>
          <p:nvPr/>
        </p:nvGrpSpPr>
        <p:grpSpPr>
          <a:xfrm>
            <a:off x="7861430" y="3725529"/>
            <a:ext cx="4114800" cy="3223779"/>
            <a:chOff x="7830095" y="3665427"/>
            <a:chExt cx="4114800" cy="3223779"/>
          </a:xfrm>
        </p:grpSpPr>
        <p:pic>
          <p:nvPicPr>
            <p:cNvPr id="30" name="Picture 29">
              <a:extLst>
                <a:ext uri="{FF2B5EF4-FFF2-40B4-BE49-F238E27FC236}">
                  <a16:creationId xmlns:a16="http://schemas.microsoft.com/office/drawing/2014/main" id="{67DED31D-7138-0F74-20A1-1333ADD7E73E}"/>
                </a:ext>
              </a:extLst>
            </p:cNvPr>
            <p:cNvPicPr>
              <a:picLocks noChangeAspect="1"/>
            </p:cNvPicPr>
            <p:nvPr/>
          </p:nvPicPr>
          <p:blipFill>
            <a:blip r:embed="rId2"/>
            <a:stretch>
              <a:fillRect/>
            </a:stretch>
          </p:blipFill>
          <p:spPr>
            <a:xfrm>
              <a:off x="7961815" y="3665427"/>
              <a:ext cx="965200" cy="482600"/>
            </a:xfrm>
            <a:prstGeom prst="rect">
              <a:avLst/>
            </a:prstGeom>
          </p:spPr>
        </p:pic>
        <p:grpSp>
          <p:nvGrpSpPr>
            <p:cNvPr id="43" name="Group 42">
              <a:extLst>
                <a:ext uri="{FF2B5EF4-FFF2-40B4-BE49-F238E27FC236}">
                  <a16:creationId xmlns:a16="http://schemas.microsoft.com/office/drawing/2014/main" id="{FD92536D-04B3-E2D0-CF61-2718C1A85984}"/>
                </a:ext>
              </a:extLst>
            </p:cNvPr>
            <p:cNvGrpSpPr/>
            <p:nvPr/>
          </p:nvGrpSpPr>
          <p:grpSpPr>
            <a:xfrm>
              <a:off x="7830095" y="3849087"/>
              <a:ext cx="4114800" cy="3040119"/>
              <a:chOff x="6406505" y="3817881"/>
              <a:chExt cx="4451132" cy="3040119"/>
            </a:xfrm>
          </p:grpSpPr>
          <p:grpSp>
            <p:nvGrpSpPr>
              <p:cNvPr id="38" name="Group 37">
                <a:extLst>
                  <a:ext uri="{FF2B5EF4-FFF2-40B4-BE49-F238E27FC236}">
                    <a16:creationId xmlns:a16="http://schemas.microsoft.com/office/drawing/2014/main" id="{C70105FC-58E8-D9E6-3E1B-0C8BFD40983D}"/>
                  </a:ext>
                </a:extLst>
              </p:cNvPr>
              <p:cNvGrpSpPr/>
              <p:nvPr/>
            </p:nvGrpSpPr>
            <p:grpSpPr>
              <a:xfrm>
                <a:off x="6406505" y="3817881"/>
                <a:ext cx="4451132" cy="3040119"/>
                <a:chOff x="6406505" y="3817881"/>
                <a:chExt cx="4451132" cy="3040119"/>
              </a:xfrm>
            </p:grpSpPr>
            <p:grpSp>
              <p:nvGrpSpPr>
                <p:cNvPr id="34" name="Group 33">
                  <a:extLst>
                    <a:ext uri="{FF2B5EF4-FFF2-40B4-BE49-F238E27FC236}">
                      <a16:creationId xmlns:a16="http://schemas.microsoft.com/office/drawing/2014/main" id="{A26D8B42-048E-90D7-D9FC-0B90364E8548}"/>
                    </a:ext>
                  </a:extLst>
                </p:cNvPr>
                <p:cNvGrpSpPr/>
                <p:nvPr/>
              </p:nvGrpSpPr>
              <p:grpSpPr>
                <a:xfrm>
                  <a:off x="6406505" y="3817881"/>
                  <a:ext cx="4451132" cy="3040119"/>
                  <a:chOff x="6406505" y="3817881"/>
                  <a:chExt cx="4451132" cy="3040119"/>
                </a:xfrm>
              </p:grpSpPr>
              <p:grpSp>
                <p:nvGrpSpPr>
                  <p:cNvPr id="22" name="Group 21">
                    <a:extLst>
                      <a:ext uri="{FF2B5EF4-FFF2-40B4-BE49-F238E27FC236}">
                        <a16:creationId xmlns:a16="http://schemas.microsoft.com/office/drawing/2014/main" id="{6EFDD241-61C4-DF71-068D-FC43C3E16332}"/>
                      </a:ext>
                    </a:extLst>
                  </p:cNvPr>
                  <p:cNvGrpSpPr/>
                  <p:nvPr/>
                </p:nvGrpSpPr>
                <p:grpSpPr>
                  <a:xfrm>
                    <a:off x="6406505" y="3817881"/>
                    <a:ext cx="4451132" cy="3040119"/>
                    <a:chOff x="788274" y="3429000"/>
                    <a:chExt cx="4451132" cy="3040119"/>
                  </a:xfrm>
                </p:grpSpPr>
                <p:pic>
                  <p:nvPicPr>
                    <p:cNvPr id="23" name="Picture 2" descr="Chandelier on transparent background Stock Illustration | Adobe Stock">
                      <a:extLst>
                        <a:ext uri="{FF2B5EF4-FFF2-40B4-BE49-F238E27FC236}">
                          <a16:creationId xmlns:a16="http://schemas.microsoft.com/office/drawing/2014/main" id="{7BCDCE0C-A8B0-F6E2-2C4C-0F14071E0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15" y="3709759"/>
                      <a:ext cx="1771764" cy="13288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Dining Tables PNG Picture, Dining Table, Table, Wooden Table, Home PNG  Image For Free Download">
                      <a:extLst>
                        <a:ext uri="{FF2B5EF4-FFF2-40B4-BE49-F238E27FC236}">
                          <a16:creationId xmlns:a16="http://schemas.microsoft.com/office/drawing/2014/main" id="{4722ABF8-B233-0487-B327-E22DFB6F4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931" y="5056893"/>
                      <a:ext cx="1754326" cy="141222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40B1EB36-3121-E92F-62E1-9E3FF4E22930}"/>
                        </a:ext>
                      </a:extLst>
                    </p:cNvPr>
                    <p:cNvCxnSpPr/>
                    <p:nvPr/>
                  </p:nvCxnSpPr>
                  <p:spPr>
                    <a:xfrm flipV="1">
                      <a:off x="788275" y="3429000"/>
                      <a:ext cx="0" cy="2827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54CCF3D-1357-A2EB-0CC2-3846056A4621}"/>
                        </a:ext>
                      </a:extLst>
                    </p:cNvPr>
                    <p:cNvCxnSpPr/>
                    <p:nvPr/>
                  </p:nvCxnSpPr>
                  <p:spPr>
                    <a:xfrm flipV="1">
                      <a:off x="5228896" y="3465621"/>
                      <a:ext cx="0" cy="2827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585FEF-2344-B69A-918A-78B2D761C6C7}"/>
                        </a:ext>
                      </a:extLst>
                    </p:cNvPr>
                    <p:cNvCxnSpPr>
                      <a:cxnSpLocks/>
                    </p:cNvCxnSpPr>
                    <p:nvPr/>
                  </p:nvCxnSpPr>
                  <p:spPr>
                    <a:xfrm flipH="1" flipV="1">
                      <a:off x="788275" y="3439509"/>
                      <a:ext cx="4451131" cy="36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4CA3CAD-778D-D9EE-2ABE-241D7258A214}"/>
                        </a:ext>
                      </a:extLst>
                    </p:cNvPr>
                    <p:cNvCxnSpPr>
                      <a:cxnSpLocks/>
                    </p:cNvCxnSpPr>
                    <p:nvPr/>
                  </p:nvCxnSpPr>
                  <p:spPr>
                    <a:xfrm flipH="1" flipV="1">
                      <a:off x="788274" y="6237971"/>
                      <a:ext cx="4451131" cy="36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AF87E2CB-E619-7811-3E46-F8409BCAB43B}"/>
                      </a:ext>
                    </a:extLst>
                  </p:cNvPr>
                  <p:cNvSpPr/>
                  <p:nvPr/>
                </p:nvSpPr>
                <p:spPr>
                  <a:xfrm>
                    <a:off x="6989041" y="3957905"/>
                    <a:ext cx="144855" cy="3530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0D912352-9751-287F-E613-64522F567F6A}"/>
                    </a:ext>
                  </a:extLst>
                </p:cNvPr>
                <p:cNvSpPr/>
                <p:nvPr/>
              </p:nvSpPr>
              <p:spPr>
                <a:xfrm>
                  <a:off x="8559642" y="4178228"/>
                  <a:ext cx="144855" cy="3530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897F7C5B-4D9E-F39C-D568-0DCD878B3319}"/>
                  </a:ext>
                </a:extLst>
              </p:cNvPr>
              <p:cNvCxnSpPr>
                <a:cxnSpLocks/>
                <a:endCxn id="37" idx="2"/>
              </p:cNvCxnSpPr>
              <p:nvPr/>
            </p:nvCxnSpPr>
            <p:spPr>
              <a:xfrm>
                <a:off x="7023723" y="3950392"/>
                <a:ext cx="1608347" cy="5809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6BD025B-7EBA-ED24-32D5-96FA0774440E}"/>
                  </a:ext>
                </a:extLst>
              </p:cNvPr>
              <p:cNvCxnSpPr>
                <a:cxnSpLocks/>
              </p:cNvCxnSpPr>
              <p:nvPr/>
            </p:nvCxnSpPr>
            <p:spPr>
              <a:xfrm>
                <a:off x="8632069" y="4531313"/>
                <a:ext cx="220454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 name="TextBox 3">
            <a:extLst>
              <a:ext uri="{FF2B5EF4-FFF2-40B4-BE49-F238E27FC236}">
                <a16:creationId xmlns:a16="http://schemas.microsoft.com/office/drawing/2014/main" id="{7BF91B8D-FF07-394C-4D99-EE8EC58D0823}"/>
              </a:ext>
            </a:extLst>
          </p:cNvPr>
          <p:cNvSpPr txBox="1"/>
          <p:nvPr/>
        </p:nvSpPr>
        <p:spPr>
          <a:xfrm>
            <a:off x="215771" y="100085"/>
            <a:ext cx="10488706"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Forces and Newton’s Laws of Motion</a:t>
            </a:r>
          </a:p>
          <a:p>
            <a:r>
              <a:rPr lang="en-US" sz="2600" dirty="0">
                <a:latin typeface="Times New Roman" panose="02020603050405020304" pitchFamily="18" charset="0"/>
                <a:cs typeface="Times New Roman" panose="02020603050405020304" pitchFamily="18" charset="0"/>
              </a:rPr>
              <a:t>	- Statics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183BD4-212F-B850-9966-127E6B10026E}"/>
                  </a:ext>
                </a:extLst>
              </p:cNvPr>
              <p:cNvSpPr txBox="1"/>
              <p:nvPr/>
            </p:nvSpPr>
            <p:spPr>
              <a:xfrm>
                <a:off x="215770" y="979067"/>
                <a:ext cx="11839593" cy="313932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 contractor has hung a chandelier (of mass </a:t>
                </a:r>
                <a14:m>
                  <m:oMath xmlns:m="http://schemas.openxmlformats.org/officeDocument/2006/math">
                    <m:r>
                      <a:rPr lang="en-US" b="0" i="1" smtClean="0">
                        <a:latin typeface="Cambria Math" panose="02040503050406030204" pitchFamily="18" charset="0"/>
                        <a:cs typeface="Times New Roman" panose="02020603050405020304" pitchFamily="18" charset="0"/>
                      </a:rPr>
                      <m:t>𝑚</m:t>
                    </m:r>
                    <m:r>
                      <a:rPr lang="en-US" b="0" i="1" smtClean="0">
                        <a:latin typeface="Cambria Math" panose="02040503050406030204" pitchFamily="18" charset="0"/>
                        <a:cs typeface="Times New Roman" panose="02020603050405020304" pitchFamily="18" charset="0"/>
                      </a:rPr>
                      <m:t>=20</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off to the side of a room as shown in the figure on the left.  The homeowners want the chandelier in the center of the room over the table as shown on the figure on the right.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They do not want to have to move and rewire the chandelier, so to fix this, the homeowners decide to use two cables and reorient the light over the table.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What is the tension in the cable supporting the chandelier on the left?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What are the tensions in the cables for the figure on the right if the left cable makes an agnel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ea typeface="Cambria Math" panose="02040503050406030204" pitchFamily="18" charset="0"/>
                            <a:cs typeface="Times New Roman" panose="02020603050405020304" pitchFamily="18" charset="0"/>
                          </a:rPr>
                          <m:t>15</m:t>
                        </m:r>
                      </m:e>
                      <m:sup>
                        <m:r>
                          <a:rPr lang="en-US" b="0" i="1" smtClean="0">
                            <a:latin typeface="Cambria Math" panose="02040503050406030204" pitchFamily="18" charset="0"/>
                            <a:ea typeface="Cambria Math" panose="02040503050406030204" pitchFamily="18" charset="0"/>
                            <a:cs typeface="Times New Roman" panose="02020603050405020304" pitchFamily="18" charset="0"/>
                          </a:rPr>
                          <m:t>0</m:t>
                        </m:r>
                      </m:sup>
                    </m:sSup>
                  </m:oMath>
                </a14:m>
                <a:r>
                  <a:rPr lang="en-US" dirty="0">
                    <a:latin typeface="Times New Roman" panose="02020603050405020304" pitchFamily="18" charset="0"/>
                    <a:cs typeface="Times New Roman" panose="02020603050405020304" pitchFamily="18" charset="0"/>
                  </a:rPr>
                  <a:t> with respect to the horizontal?</a:t>
                </a:r>
              </a:p>
            </p:txBody>
          </p:sp>
        </mc:Choice>
        <mc:Fallback xmlns="">
          <p:sp>
            <p:nvSpPr>
              <p:cNvPr id="5" name="TextBox 4">
                <a:extLst>
                  <a:ext uri="{FF2B5EF4-FFF2-40B4-BE49-F238E27FC236}">
                    <a16:creationId xmlns:a16="http://schemas.microsoft.com/office/drawing/2014/main" id="{72183BD4-212F-B850-9966-127E6B10026E}"/>
                  </a:ext>
                </a:extLst>
              </p:cNvPr>
              <p:cNvSpPr txBox="1">
                <a:spLocks noRot="1" noChangeAspect="1" noMove="1" noResize="1" noEditPoints="1" noAdjustHandles="1" noChangeArrowheads="1" noChangeShapeType="1" noTextEdit="1"/>
              </p:cNvSpPr>
              <p:nvPr/>
            </p:nvSpPr>
            <p:spPr>
              <a:xfrm>
                <a:off x="215770" y="979067"/>
                <a:ext cx="11839593" cy="3139321"/>
              </a:xfrm>
              <a:prstGeom prst="rect">
                <a:avLst/>
              </a:prstGeom>
              <a:blipFill>
                <a:blip r:embed="rId5"/>
                <a:stretch>
                  <a:fillRect l="-428" t="-1210" r="-428" b="-1613"/>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73B4C19E-7BE5-A432-95C5-704EB7F9DCC0}"/>
              </a:ext>
            </a:extLst>
          </p:cNvPr>
          <p:cNvGrpSpPr/>
          <p:nvPr/>
        </p:nvGrpSpPr>
        <p:grpSpPr>
          <a:xfrm>
            <a:off x="3042570" y="3841286"/>
            <a:ext cx="4341320" cy="3079447"/>
            <a:chOff x="543239" y="3410690"/>
            <a:chExt cx="4696167" cy="3079447"/>
          </a:xfrm>
        </p:grpSpPr>
        <p:pic>
          <p:nvPicPr>
            <p:cNvPr id="1026" name="Picture 2" descr="Chandelier on transparent background Stock Illustration | Adobe Stock">
              <a:extLst>
                <a:ext uri="{FF2B5EF4-FFF2-40B4-BE49-F238E27FC236}">
                  <a16:creationId xmlns:a16="http://schemas.microsoft.com/office/drawing/2014/main" id="{2383C591-C596-DA33-D945-24EADD468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39" y="3410690"/>
              <a:ext cx="1771764" cy="1328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ning Tables PNG Picture, Dining Table, Table, Wooden Table, Home PNG  Image For Free Download">
              <a:extLst>
                <a:ext uri="{FF2B5EF4-FFF2-40B4-BE49-F238E27FC236}">
                  <a16:creationId xmlns:a16="http://schemas.microsoft.com/office/drawing/2014/main" id="{3D337368-C9DE-F6D0-92DA-03E5D2A6A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915" y="5075205"/>
              <a:ext cx="1754326" cy="141493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991D18BB-3D91-E38C-7936-40A9A3DDA225}"/>
                </a:ext>
              </a:extLst>
            </p:cNvPr>
            <p:cNvCxnSpPr/>
            <p:nvPr/>
          </p:nvCxnSpPr>
          <p:spPr>
            <a:xfrm flipV="1">
              <a:off x="788275" y="3429000"/>
              <a:ext cx="0" cy="2827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B2C18E-2260-2D20-3CBA-2F10DE16B10B}"/>
                </a:ext>
              </a:extLst>
            </p:cNvPr>
            <p:cNvCxnSpPr/>
            <p:nvPr/>
          </p:nvCxnSpPr>
          <p:spPr>
            <a:xfrm flipV="1">
              <a:off x="5228896" y="3465621"/>
              <a:ext cx="0" cy="282728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32E9BD0-E003-1C5F-C083-7D36C15603B6}"/>
                </a:ext>
              </a:extLst>
            </p:cNvPr>
            <p:cNvCxnSpPr>
              <a:cxnSpLocks/>
            </p:cNvCxnSpPr>
            <p:nvPr/>
          </p:nvCxnSpPr>
          <p:spPr>
            <a:xfrm flipH="1" flipV="1">
              <a:off x="788275" y="3439509"/>
              <a:ext cx="4451131" cy="36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3F994E-C500-204C-8B7B-4CF52C4BE4D1}"/>
                </a:ext>
              </a:extLst>
            </p:cNvPr>
            <p:cNvCxnSpPr>
              <a:cxnSpLocks/>
            </p:cNvCxnSpPr>
            <p:nvPr/>
          </p:nvCxnSpPr>
          <p:spPr>
            <a:xfrm flipH="1" flipV="1">
              <a:off x="788274" y="6237971"/>
              <a:ext cx="4451131" cy="366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48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B1A59F-E685-3E99-D3E6-FF6AD661E581}"/>
              </a:ext>
            </a:extLst>
          </p:cNvPr>
          <p:cNvSpPr txBox="1"/>
          <p:nvPr/>
        </p:nvSpPr>
        <p:spPr>
          <a:xfrm>
            <a:off x="394447" y="280635"/>
            <a:ext cx="10488706"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Forces and Newton’s Laws of Motion</a:t>
            </a:r>
          </a:p>
          <a:p>
            <a:r>
              <a:rPr lang="en-US" sz="2600" dirty="0">
                <a:latin typeface="Times New Roman" panose="02020603050405020304" pitchFamily="18" charset="0"/>
                <a:cs typeface="Times New Roman" panose="02020603050405020304" pitchFamily="18" charset="0"/>
              </a:rPr>
              <a:t>	- Statics</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D7AB7B7-DA89-F320-D3BA-76004E888812}"/>
                  </a:ext>
                </a:extLst>
              </p:cNvPr>
              <p:cNvSpPr txBox="1"/>
              <p:nvPr/>
            </p:nvSpPr>
            <p:spPr>
              <a:xfrm>
                <a:off x="394447" y="1295409"/>
                <a:ext cx="10488706"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2:</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Two muscles (the </a:t>
                </a:r>
                <a:r>
                  <a:rPr lang="en-US" i="1" dirty="0">
                    <a:latin typeface="Times New Roman" panose="02020603050405020304" pitchFamily="18" charset="0"/>
                    <a:cs typeface="Times New Roman" panose="02020603050405020304" pitchFamily="18" charset="0"/>
                  </a:rPr>
                  <a:t>medial</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lateral gastrocnemius</a:t>
                </a:r>
                <a:r>
                  <a:rPr lang="en-US" dirty="0">
                    <a:latin typeface="Times New Roman" panose="02020603050405020304" pitchFamily="18" charset="0"/>
                    <a:cs typeface="Times New Roman" panose="02020603050405020304" pitchFamily="18" charset="0"/>
                  </a:rPr>
                  <a:t>) on the back of the leg pull upwards on the Achilles tendon.  Consider the image of the left leg shown where, each force that the medial and lateral gastrocnemius makes an approximate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cs typeface="Times New Roman" panose="02020603050405020304" pitchFamily="18" charset="0"/>
                      </a:rPr>
                      <m:t>=</m:t>
                    </m:r>
                    <m:sSup>
                      <m:sSupPr>
                        <m:ctrlPr>
                          <a:rPr lang="en-US" b="0" i="1" smtClean="0">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20</m:t>
                        </m:r>
                      </m:e>
                      <m:sup>
                        <m:r>
                          <a:rPr lang="en-US" b="0" i="1" smtClean="0">
                            <a:latin typeface="Cambria Math" panose="02040503050406030204" pitchFamily="18" charset="0"/>
                            <a:cs typeface="Times New Roman" panose="02020603050405020304" pitchFamily="18" charset="0"/>
                          </a:rPr>
                          <m:t>0</m:t>
                        </m:r>
                      </m:sup>
                    </m:sSup>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with the vertical.  The medial (towards the middle) pulls up and to the right while the lateral (towards the outside) pulls up and to the left.  Suppose that </a:t>
                </a:r>
                <a14:m>
                  <m:oMath xmlns:m="http://schemas.openxmlformats.org/officeDocument/2006/math">
                    <m:r>
                      <a:rPr lang="en-US" b="0" i="1" smtClean="0">
                        <a:latin typeface="Cambria Math" panose="02040503050406030204" pitchFamily="18" charset="0"/>
                        <a:cs typeface="Times New Roman" panose="02020603050405020304" pitchFamily="18" charset="0"/>
                      </a:rPr>
                      <m:t>𝐹</m:t>
                    </m:r>
                    <m:r>
                      <a:rPr lang="en-US" b="0" i="1" smtClean="0">
                        <a:latin typeface="Cambria Math" panose="02040503050406030204" pitchFamily="18" charset="0"/>
                        <a:cs typeface="Times New Roman" panose="02020603050405020304" pitchFamily="18" charset="0"/>
                      </a:rPr>
                      <m:t>=250</m:t>
                    </m:r>
                    <m:r>
                      <a:rPr lang="en-US" b="0" i="1" smtClean="0">
                        <a:latin typeface="Cambria Math" panose="02040503050406030204" pitchFamily="18" charset="0"/>
                        <a:cs typeface="Times New Roman" panose="02020603050405020304" pitchFamily="18" charset="0"/>
                      </a:rPr>
                      <m:t>𝑁</m:t>
                    </m:r>
                  </m:oMath>
                </a14:m>
                <a:r>
                  <a:rPr lang="en-US" dirty="0">
                    <a:latin typeface="Times New Roman" panose="02020603050405020304" pitchFamily="18" charset="0"/>
                    <a:cs typeface="Times New Roman" panose="02020603050405020304" pitchFamily="18" charset="0"/>
                  </a:rPr>
                  <a:t>, what is the net force on the </a:t>
                </a:r>
                <a:r>
                  <a:rPr lang="en-US">
                    <a:latin typeface="Times New Roman" panose="02020603050405020304" pitchFamily="18" charset="0"/>
                    <a:cs typeface="Times New Roman" panose="02020603050405020304" pitchFamily="18" charset="0"/>
                  </a:rPr>
                  <a:t>Achilles tendon?</a:t>
                </a:r>
                <a:endParaRPr lang="en-US" dirty="0">
                  <a:latin typeface="Times New Roman" panose="02020603050405020304" pitchFamily="18"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FD7AB7B7-DA89-F320-D3BA-76004E888812}"/>
                  </a:ext>
                </a:extLst>
              </p:cNvPr>
              <p:cNvSpPr txBox="1">
                <a:spLocks noRot="1" noChangeAspect="1" noMove="1" noResize="1" noEditPoints="1" noAdjustHandles="1" noChangeArrowheads="1" noChangeShapeType="1" noTextEdit="1"/>
              </p:cNvSpPr>
              <p:nvPr/>
            </p:nvSpPr>
            <p:spPr>
              <a:xfrm>
                <a:off x="394447" y="1295409"/>
                <a:ext cx="10488706" cy="2031325"/>
              </a:xfrm>
              <a:prstGeom prst="rect">
                <a:avLst/>
              </a:prstGeom>
              <a:blipFill>
                <a:blip r:embed="rId2"/>
                <a:stretch>
                  <a:fillRect l="-605" t="-1863" r="-484" b="-310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FC4D3EF-B997-1433-D8B3-8796411F13A3}"/>
              </a:ext>
            </a:extLst>
          </p:cNvPr>
          <p:cNvPicPr>
            <a:picLocks noChangeAspect="1"/>
          </p:cNvPicPr>
          <p:nvPr/>
        </p:nvPicPr>
        <p:blipFill>
          <a:blip r:embed="rId3"/>
          <a:stretch>
            <a:fillRect/>
          </a:stretch>
        </p:blipFill>
        <p:spPr>
          <a:xfrm>
            <a:off x="7999643" y="3326734"/>
            <a:ext cx="3409118" cy="3158140"/>
          </a:xfrm>
          <a:prstGeom prst="rect">
            <a:avLst/>
          </a:prstGeom>
        </p:spPr>
      </p:pic>
    </p:spTree>
    <p:extLst>
      <p:ext uri="{BB962C8B-B14F-4D97-AF65-F5344CB8AC3E}">
        <p14:creationId xmlns:p14="http://schemas.microsoft.com/office/powerpoint/2010/main" val="2814755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5C266E-5DEA-BF39-F0CD-B8AECAEDAA58}"/>
              </a:ext>
            </a:extLst>
          </p:cNvPr>
          <p:cNvSpPr txBox="1"/>
          <p:nvPr/>
        </p:nvSpPr>
        <p:spPr>
          <a:xfrm>
            <a:off x="394447" y="161365"/>
            <a:ext cx="10488706"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Forces and Newton’s Laws of Motion</a:t>
            </a:r>
          </a:p>
          <a:p>
            <a:r>
              <a:rPr lang="en-US" sz="2600" dirty="0">
                <a:latin typeface="Times New Roman" panose="02020603050405020304" pitchFamily="18" charset="0"/>
                <a:cs typeface="Times New Roman" panose="02020603050405020304" pitchFamily="18" charset="0"/>
              </a:rPr>
              <a:t>	- Statics</a:t>
            </a:r>
          </a:p>
        </p:txBody>
      </p:sp>
      <p:grpSp>
        <p:nvGrpSpPr>
          <p:cNvPr id="5" name="Group 4">
            <a:extLst>
              <a:ext uri="{FF2B5EF4-FFF2-40B4-BE49-F238E27FC236}">
                <a16:creationId xmlns:a16="http://schemas.microsoft.com/office/drawing/2014/main" id="{D4DEA425-BD0C-85EA-D232-80BAF6385430}"/>
              </a:ext>
            </a:extLst>
          </p:cNvPr>
          <p:cNvGrpSpPr/>
          <p:nvPr/>
        </p:nvGrpSpPr>
        <p:grpSpPr>
          <a:xfrm>
            <a:off x="466165" y="1761273"/>
            <a:ext cx="5103731" cy="3603813"/>
            <a:chOff x="394447" y="1411650"/>
            <a:chExt cx="5103731" cy="3603813"/>
          </a:xfrm>
        </p:grpSpPr>
        <p:sp>
          <p:nvSpPr>
            <p:cNvPr id="6" name="Rectangle 5">
              <a:extLst>
                <a:ext uri="{FF2B5EF4-FFF2-40B4-BE49-F238E27FC236}">
                  <a16:creationId xmlns:a16="http://schemas.microsoft.com/office/drawing/2014/main" id="{C4AD0BA6-0979-CAA0-190A-732B577B8DA9}"/>
                </a:ext>
              </a:extLst>
            </p:cNvPr>
            <p:cNvSpPr/>
            <p:nvPr/>
          </p:nvSpPr>
          <p:spPr>
            <a:xfrm>
              <a:off x="394447" y="4800019"/>
              <a:ext cx="5103731" cy="215444"/>
            </a:xfrm>
            <a:prstGeom prst="rect">
              <a:avLst/>
            </a:prstGeom>
          </p:spPr>
          <p:txBody>
            <a:bodyPr wrap="square">
              <a:spAutoFit/>
            </a:bodyPr>
            <a:lstStyle/>
            <a:p>
              <a:r>
                <a:rPr lang="en-US" sz="800" dirty="0">
                  <a:latin typeface="Times New Roman" panose="02020603050405020304" pitchFamily="18" charset="0"/>
                  <a:cs typeface="Times New Roman" panose="02020603050405020304" pitchFamily="18" charset="0"/>
                </a:rPr>
                <a:t>https://</a:t>
              </a:r>
              <a:r>
                <a:rPr lang="en-US" sz="800" dirty="0" err="1">
                  <a:latin typeface="Times New Roman" panose="02020603050405020304" pitchFamily="18" charset="0"/>
                  <a:cs typeface="Times New Roman" panose="02020603050405020304" pitchFamily="18" charset="0"/>
                </a:rPr>
                <a:t>en.wikipedia.org</a:t>
              </a:r>
              <a:r>
                <a:rPr lang="en-US" sz="800" dirty="0">
                  <a:latin typeface="Times New Roman" panose="02020603050405020304" pitchFamily="18" charset="0"/>
                  <a:cs typeface="Times New Roman" panose="02020603050405020304" pitchFamily="18" charset="0"/>
                </a:rPr>
                <a:t>/wiki/</a:t>
              </a:r>
              <a:r>
                <a:rPr lang="en-US" sz="800" dirty="0" err="1">
                  <a:latin typeface="Times New Roman" panose="02020603050405020304" pitchFamily="18" charset="0"/>
                  <a:cs typeface="Times New Roman" panose="02020603050405020304" pitchFamily="18" charset="0"/>
                </a:rPr>
                <a:t>Helicopter_bucket</a:t>
              </a:r>
              <a:r>
                <a:rPr lang="en-US" sz="800" dirty="0">
                  <a:latin typeface="Times New Roman" panose="02020603050405020304" pitchFamily="18" charset="0"/>
                  <a:cs typeface="Times New Roman" panose="02020603050405020304" pitchFamily="18" charset="0"/>
                </a:rPr>
                <a:t>#/media/</a:t>
              </a:r>
              <a:r>
                <a:rPr lang="en-US" sz="800" dirty="0" err="1">
                  <a:latin typeface="Times New Roman" panose="02020603050405020304" pitchFamily="18" charset="0"/>
                  <a:cs typeface="Times New Roman" panose="02020603050405020304" pitchFamily="18" charset="0"/>
                </a:rPr>
                <a:t>File:Michigan_National_Guard_firefighting_bucket.jpg</a:t>
              </a:r>
              <a:endParaRPr lang="en-US" sz="800" dirty="0">
                <a:latin typeface="Times New Roman" panose="02020603050405020304" pitchFamily="18" charset="0"/>
                <a:cs typeface="Times New Roman" panose="02020603050405020304" pitchFamily="18" charset="0"/>
              </a:endParaRPr>
            </a:p>
          </p:txBody>
        </p:sp>
        <p:pic>
          <p:nvPicPr>
            <p:cNvPr id="7" name="Picture 2" descr="https://upload.wikimedia.org/wikipedia/commons/3/39/Michigan_National_Guard_firefighting_bucket.jpg">
              <a:extLst>
                <a:ext uri="{FF2B5EF4-FFF2-40B4-BE49-F238E27FC236}">
                  <a16:creationId xmlns:a16="http://schemas.microsoft.com/office/drawing/2014/main" id="{6EE6A675-F864-F328-C788-C42A6FEE2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47" y="1411650"/>
              <a:ext cx="5103731" cy="3388369"/>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53E1417-C2A4-32F1-4086-92C4584D262B}"/>
                  </a:ext>
                </a:extLst>
              </p:cNvPr>
              <p:cNvSpPr txBox="1"/>
              <p:nvPr/>
            </p:nvSpPr>
            <p:spPr>
              <a:xfrm>
                <a:off x="5833415" y="1053917"/>
                <a:ext cx="6203576" cy="568886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To fight forest fires, helicopters routinely fill large baskets with water as shown on the left.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as the helicopter flies backwards at a speed of </a:t>
                </a:r>
                <a14:m>
                  <m:oMath xmlns:m="http://schemas.openxmlformats.org/officeDocument/2006/math">
                    <m:r>
                      <a:rPr lang="en-US" b="0" i="1" smtClean="0">
                        <a:latin typeface="Cambria Math" panose="02040503050406030204" pitchFamily="18" charset="0"/>
                      </a:rPr>
                      <m:t>40</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𝑠</m:t>
                            </m:r>
                          </m:den>
                        </m:f>
                      </m:e>
                    </m:box>
                  </m:oMath>
                </a14:m>
                <a:r>
                  <a:rPr lang="en-US" dirty="0">
                    <a:latin typeface="Times New Roman" panose="02020603050405020304" pitchFamily="18" charset="0"/>
                    <a:cs typeface="Times New Roman" panose="02020603050405020304" pitchFamily="18" charset="0"/>
                  </a:rPr>
                  <a:t> (to drag the basket through the water to fill it) the basket (of mass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𝑚</m:t>
                        </m:r>
                      </m:e>
                      <m:sub>
                        <m:r>
                          <a:rPr lang="en-US" b="0" i="1" smtClean="0">
                            <a:latin typeface="Cambria Math" panose="02040503050406030204" pitchFamily="18" charset="0"/>
                            <a:cs typeface="Times New Roman" panose="02020603050405020304" pitchFamily="18" charset="0"/>
                          </a:rPr>
                          <m:t>𝐵𝑎𝑠𝑘𝑒𝑡</m:t>
                        </m:r>
                      </m:sub>
                    </m:sSub>
                    <m:r>
                      <a:rPr lang="en-US" b="0" i="1" smtClean="0">
                        <a:latin typeface="Cambria Math" panose="02040503050406030204" pitchFamily="18" charset="0"/>
                        <a:cs typeface="Times New Roman" panose="02020603050405020304" pitchFamily="18" charset="0"/>
                      </a:rPr>
                      <m:t>=620</m:t>
                    </m:r>
                    <m:r>
                      <a:rPr lang="en-US" b="0" i="1" smtClean="0">
                        <a:latin typeface="Cambria Math" panose="02040503050406030204" pitchFamily="18" charset="0"/>
                        <a:cs typeface="Times New Roman" panose="02020603050405020304" pitchFamily="18" charset="0"/>
                      </a:rPr>
                      <m:t>𝑘𝑔</m:t>
                    </m:r>
                  </m:oMath>
                </a14:m>
                <a:r>
                  <a:rPr lang="en-US" dirty="0">
                    <a:latin typeface="Times New Roman" panose="02020603050405020304" pitchFamily="18" charset="0"/>
                    <a:cs typeface="Times New Roman" panose="02020603050405020304" pitchFamily="18" charset="0"/>
                  </a:rPr>
                  <a:t>) makes an of angle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40</m:t>
                        </m:r>
                      </m:e>
                      <m:sup>
                        <m:r>
                          <a:rPr lang="en-US" b="0" i="1" smtClean="0">
                            <a:latin typeface="Cambria Math" panose="02040503050406030204" pitchFamily="18" charset="0"/>
                            <a:ea typeface="Cambria Math" panose="02040503050406030204" pitchFamily="18" charset="0"/>
                          </a:rPr>
                          <m:t>0</m:t>
                        </m:r>
                      </m:sup>
                    </m:sSup>
                  </m:oMath>
                </a14:m>
                <a:r>
                  <a:rPr lang="en-US" dirty="0">
                    <a:latin typeface="Times New Roman" panose="02020603050405020304" pitchFamily="18" charset="0"/>
                    <a:cs typeface="Times New Roman" panose="02020603050405020304" pitchFamily="18" charset="0"/>
                  </a:rPr>
                  <a:t> with respect to the vertical.</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What is the force due to the air pushing on the basket?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Suppose that after the basket is filled with water the helicopter flies forward at the same speed that it backed up at, </a:t>
                </a:r>
                <a14:m>
                  <m:oMath xmlns:m="http://schemas.openxmlformats.org/officeDocument/2006/math">
                    <m:r>
                      <a:rPr lang="en-US" i="1">
                        <a:latin typeface="Cambria Math" panose="02040503050406030204" pitchFamily="18" charset="0"/>
                      </a:rPr>
                      <m:t>40</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𝑠</m:t>
                            </m:r>
                          </m:den>
                        </m:f>
                      </m:e>
                    </m:box>
                    <m:r>
                      <a:rPr lang="en-US" b="0" i="0" smtClean="0">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When the helicopter flies forward with the basket of water the basket swings backward and makes an angle of </a:t>
                </a:r>
                <a14:m>
                  <m:oMath xmlns:m="http://schemas.openxmlformats.org/officeDocument/2006/math">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7</m:t>
                        </m:r>
                      </m:e>
                      <m:sup>
                        <m:r>
                          <a:rPr lang="en-US" i="1">
                            <a:latin typeface="Cambria Math" panose="02040503050406030204" pitchFamily="18" charset="0"/>
                            <a:ea typeface="Cambria Math" panose="02040503050406030204" pitchFamily="18" charset="0"/>
                          </a:rPr>
                          <m:t>0</m:t>
                        </m:r>
                      </m:sup>
                    </m:sSup>
                    <m:r>
                      <a:rPr lang="en-US" i="1">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with respect to the vertical.  What is the mass of the water in the basket?  Assume that the force from the air pushing on the basket is constant.</a:t>
                </a:r>
              </a:p>
              <a:p>
                <a:endParaRPr lang="en-US" dirty="0"/>
              </a:p>
            </p:txBody>
          </p:sp>
        </mc:Choice>
        <mc:Fallback xmlns="">
          <p:sp>
            <p:nvSpPr>
              <p:cNvPr id="8" name="TextBox 7">
                <a:extLst>
                  <a:ext uri="{FF2B5EF4-FFF2-40B4-BE49-F238E27FC236}">
                    <a16:creationId xmlns:a16="http://schemas.microsoft.com/office/drawing/2014/main" id="{153E1417-C2A4-32F1-4086-92C4584D262B}"/>
                  </a:ext>
                </a:extLst>
              </p:cNvPr>
              <p:cNvSpPr txBox="1">
                <a:spLocks noRot="1" noChangeAspect="1" noMove="1" noResize="1" noEditPoints="1" noAdjustHandles="1" noChangeArrowheads="1" noChangeShapeType="1" noTextEdit="1"/>
              </p:cNvSpPr>
              <p:nvPr/>
            </p:nvSpPr>
            <p:spPr>
              <a:xfrm>
                <a:off x="5833415" y="1053917"/>
                <a:ext cx="6203576" cy="5688865"/>
              </a:xfrm>
              <a:prstGeom prst="rect">
                <a:avLst/>
              </a:prstGeom>
              <a:blipFill>
                <a:blip r:embed="rId3"/>
                <a:stretch>
                  <a:fillRect l="-816" t="-670" r="-612"/>
                </a:stretch>
              </a:blipFill>
            </p:spPr>
            <p:txBody>
              <a:bodyPr/>
              <a:lstStyle/>
              <a:p>
                <a:r>
                  <a:rPr lang="en-US">
                    <a:noFill/>
                  </a:rPr>
                  <a:t> </a:t>
                </a:r>
              </a:p>
            </p:txBody>
          </p:sp>
        </mc:Fallback>
      </mc:AlternateContent>
    </p:spTree>
    <p:extLst>
      <p:ext uri="{BB962C8B-B14F-4D97-AF65-F5344CB8AC3E}">
        <p14:creationId xmlns:p14="http://schemas.microsoft.com/office/powerpoint/2010/main" val="1062265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451</Words>
  <Application>Microsoft Macintosh PowerPoint</Application>
  <PresentationFormat>Widescreen</PresentationFormat>
  <Paragraphs>26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LaBrake, Scott M.</dc:creator>
  <cp:lastModifiedBy>LaBrake, Scott M.</cp:lastModifiedBy>
  <cp:revision>6</cp:revision>
  <dcterms:created xsi:type="dcterms:W3CDTF">2026-01-29T15:54:08Z</dcterms:created>
  <dcterms:modified xsi:type="dcterms:W3CDTF">2026-01-30T12:06:35Z</dcterms:modified>
</cp:coreProperties>
</file>