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60" r:id="rId3"/>
    <p:sldId id="257" r:id="rId4"/>
    <p:sldId id="261" r:id="rId5"/>
    <p:sldId id="266" r:id="rId6"/>
    <p:sldId id="268" r:id="rId7"/>
    <p:sldId id="267" r:id="rId8"/>
    <p:sldId id="269" r:id="rId9"/>
    <p:sldId id="259" r:id="rId10"/>
    <p:sldId id="256" r:id="rId11"/>
    <p:sldId id="271" r:id="rId12"/>
    <p:sldId id="272" r:id="rId13"/>
    <p:sldId id="273"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snapToObjects="1">
      <p:cViewPr varScale="1">
        <p:scale>
          <a:sx n="127" d="100"/>
          <a:sy n="127" d="100"/>
        </p:scale>
        <p:origin x="5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DCCF-64A3-2141-8043-003B9F19E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4137F-75A3-C34D-822D-13351C9BB4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36702A-0456-2C4E-9360-BE4454CD3364}"/>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C4B7F897-1C91-A742-839A-96BDAAC32E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0A562-87C1-0C41-B1B7-07BD4F6F71DE}"/>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426417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9892-5C3A-4346-A8BA-E39FAA994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82530C-8F2A-5F4E-B5C9-1D95686C5B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50C5A-8201-3E4A-9BFB-431F1FC358F5}"/>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019B1318-2543-B04D-AA14-3578579067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FAFFB6-0311-3A46-A43C-711D86332F8C}"/>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47762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87CE-0D32-4542-98DB-74B8E0CC40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5C33E-6189-9547-B1E8-6D1A9C0061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761A3B-2AC7-C643-BBF9-46784AA04D75}"/>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4BAAAB75-19D1-804E-A7AD-FA2471D4A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E5525-E7D7-C941-86B2-D27EFB230FAB}"/>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2915855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ECFE-23DA-FF49-81D4-3D1990DF89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5B2A93-BEA4-724B-AB73-6AB6CB72E1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EDD948-2992-C241-848C-44AC0A7CE7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4DB7BA-C22C-4742-BC23-3800E0B00868}"/>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6" name="Footer Placeholder 5">
            <a:extLst>
              <a:ext uri="{FF2B5EF4-FFF2-40B4-BE49-F238E27FC236}">
                <a16:creationId xmlns:a16="http://schemas.microsoft.com/office/drawing/2014/main" id="{A4DA6239-DA59-B543-8C9D-A963A5118D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86ECD-429F-C148-B5D1-B6222EE8CE08}"/>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1730137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DE9C2-4B2F-EA43-B4DB-DEECC7E24F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236711-DD0C-1F47-A64A-9E3C8934E1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021A2A-6506-4C48-9B64-BBBDA6B85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257B7A-C415-6D4B-9D0B-983A16C110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0B96B2-DD32-9540-A89C-6B67AEB012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0A20FE-66EF-B64A-AB62-3689F1150560}"/>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8" name="Footer Placeholder 7">
            <a:extLst>
              <a:ext uri="{FF2B5EF4-FFF2-40B4-BE49-F238E27FC236}">
                <a16:creationId xmlns:a16="http://schemas.microsoft.com/office/drawing/2014/main" id="{A78C42E1-6EF9-094B-ADB1-B1BE7A738E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3416D0-9068-BD48-90DE-21382AFA231E}"/>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2649046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6ECE-AAF4-1341-AF50-20DF26664D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B31836-A569-0140-96D9-FA4551C22414}"/>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4" name="Footer Placeholder 3">
            <a:extLst>
              <a:ext uri="{FF2B5EF4-FFF2-40B4-BE49-F238E27FC236}">
                <a16:creationId xmlns:a16="http://schemas.microsoft.com/office/drawing/2014/main" id="{320A0988-5D75-8F45-8387-7155F4252F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84DA4A-99E8-4940-ACB5-97F638FF47E5}"/>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2481243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05A64E-BAFE-204C-AA7B-E7F9BC97C089}"/>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3" name="Footer Placeholder 2">
            <a:extLst>
              <a:ext uri="{FF2B5EF4-FFF2-40B4-BE49-F238E27FC236}">
                <a16:creationId xmlns:a16="http://schemas.microsoft.com/office/drawing/2014/main" id="{201DA40F-ED3E-5C42-80F2-23055609CC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F5264E-9246-1840-88AB-736EF49452D9}"/>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227775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127B-B851-7E4A-8A20-AFC0665EAC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0044F2-7AC3-BF4A-9F4A-E07D8300D7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EE466E-A4C6-8C4B-9D2A-32C2FE6C45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C36A3-FB2B-714A-91F9-33BAE8B0BA14}"/>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6" name="Footer Placeholder 5">
            <a:extLst>
              <a:ext uri="{FF2B5EF4-FFF2-40B4-BE49-F238E27FC236}">
                <a16:creationId xmlns:a16="http://schemas.microsoft.com/office/drawing/2014/main" id="{DCBD07ED-4DE8-BC4E-8008-CC42A15217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29A5C-0D82-BD49-864C-F0D7E1C80E13}"/>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1088532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8808-CAD9-9947-A49C-191F5D51E7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BCF5AE-0024-1E44-9157-B4FA59C79F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345C42-9A68-0740-8849-6CE170CAE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911DC7-41FE-EF48-BE3D-81CEA2910EA8}"/>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6" name="Footer Placeholder 5">
            <a:extLst>
              <a:ext uri="{FF2B5EF4-FFF2-40B4-BE49-F238E27FC236}">
                <a16:creationId xmlns:a16="http://schemas.microsoft.com/office/drawing/2014/main" id="{25F4E849-3ECE-E643-A5C9-326CF506D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8428FE-1932-B948-9939-C64C296AFC02}"/>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2358325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A3A8-01AD-444E-8D84-A53E531CF3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F16AFE-774A-C448-A2A8-5B7617999B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14751-7FA4-1248-8AA9-00E5FED2FA5F}"/>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84742123-B713-E041-B419-E64683512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0CC6E-0633-A849-BBEB-3EF0DB76BE76}"/>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729713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BBD3D-BE3B-1D48-BCEB-009DED7956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2BF746-D79F-E246-B5B1-D4B2DB25E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BF368C-D172-714F-8D4C-5157B12E588B}"/>
              </a:ext>
            </a:extLst>
          </p:cNvPr>
          <p:cNvSpPr>
            <a:spLocks noGrp="1"/>
          </p:cNvSpPr>
          <p:nvPr>
            <p:ph type="dt" sz="half" idx="10"/>
          </p:nvPr>
        </p:nvSpPr>
        <p:spPr/>
        <p:txBody>
          <a:body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7DC77378-CD21-9D4B-8A8C-C100C2293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3AFE2-25D2-8F44-9064-A7E2CB70F798}"/>
              </a:ext>
            </a:extLst>
          </p:cNvPr>
          <p:cNvSpPr>
            <a:spLocks noGrp="1"/>
          </p:cNvSpPr>
          <p:nvPr>
            <p:ph type="sldNum" sz="quarter" idx="12"/>
          </p:nvPr>
        </p:nvSpPr>
        <p:spPr/>
        <p:txBody>
          <a:bodyPr/>
          <a:lstStyle/>
          <a:p>
            <a:fld id="{DAD8D164-C7BD-ED4C-8FCF-40B28465AE05}" type="slidenum">
              <a:rPr lang="en-US" smtClean="0"/>
              <a:t>‹#›</a:t>
            </a:fld>
            <a:endParaRPr lang="en-US"/>
          </a:p>
        </p:txBody>
      </p:sp>
    </p:spTree>
    <p:extLst>
      <p:ext uri="{BB962C8B-B14F-4D97-AF65-F5344CB8AC3E}">
        <p14:creationId xmlns:p14="http://schemas.microsoft.com/office/powerpoint/2010/main" val="93041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DB280D-E16E-794F-9F48-2EDF495269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ECF392-3BD4-7D4A-BF99-6E6D42B085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87A06A-573B-F449-9A1F-11F4F0E1E7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D9E9C-E02C-F54F-9D1B-D8FC505FF712}" type="datetimeFigureOut">
              <a:rPr lang="en-US" smtClean="0"/>
              <a:t>9/21/26</a:t>
            </a:fld>
            <a:endParaRPr lang="en-US"/>
          </a:p>
        </p:txBody>
      </p:sp>
      <p:sp>
        <p:nvSpPr>
          <p:cNvPr id="5" name="Footer Placeholder 4">
            <a:extLst>
              <a:ext uri="{FF2B5EF4-FFF2-40B4-BE49-F238E27FC236}">
                <a16:creationId xmlns:a16="http://schemas.microsoft.com/office/drawing/2014/main" id="{ACC90EB7-164E-F545-B7B4-9BB0F12585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5FCCC1-2B3A-1D47-A508-FC17CDE6D6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8D164-C7BD-ED4C-8FCF-40B28465AE05}" type="slidenum">
              <a:rPr lang="en-US" smtClean="0"/>
              <a:t>‹#›</a:t>
            </a:fld>
            <a:endParaRPr lang="en-US"/>
          </a:p>
        </p:txBody>
      </p:sp>
    </p:spTree>
    <p:extLst>
      <p:ext uri="{BB962C8B-B14F-4D97-AF65-F5344CB8AC3E}">
        <p14:creationId xmlns:p14="http://schemas.microsoft.com/office/powerpoint/2010/main" val="4182733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1688956-3D82-CDC1-80C0-F3A8C7EC3BDF}"/>
                  </a:ext>
                </a:extLst>
              </p:cNvPr>
              <p:cNvSpPr txBox="1"/>
              <p:nvPr/>
            </p:nvSpPr>
            <p:spPr>
              <a:xfrm>
                <a:off x="464916" y="1233206"/>
                <a:ext cx="11262167" cy="3816429"/>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1: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a ball of mass </a:t>
                </a:r>
                <a14:m>
                  <m:oMath xmlns:m="http://schemas.openxmlformats.org/officeDocument/2006/math">
                    <m:r>
                      <a:rPr lang="en-US" sz="2200" b="0" i="1" smtClean="0">
                        <a:latin typeface="Cambria Math" panose="02040503050406030204" pitchFamily="18" charset="0"/>
                      </a:rPr>
                      <m:t>𝑚</m:t>
                    </m:r>
                    <m:r>
                      <a:rPr lang="en-US" sz="2200" b="0" i="1" smtClean="0">
                        <a:latin typeface="Cambria Math" panose="02040503050406030204" pitchFamily="18" charset="0"/>
                      </a:rPr>
                      <m:t>=0.5</m:t>
                    </m:r>
                    <m:r>
                      <a:rPr lang="en-US" sz="2200" b="0" i="1" smtClean="0">
                        <a:latin typeface="Cambria Math" panose="02040503050406030204" pitchFamily="18" charset="0"/>
                      </a:rPr>
                      <m:t>𝑘𝑔</m:t>
                    </m:r>
                  </m:oMath>
                </a14:m>
                <a:r>
                  <a:rPr lang="en-US" sz="2200" dirty="0">
                    <a:latin typeface="Times New Roman" panose="02020603050405020304" pitchFamily="18" charset="0"/>
                    <a:cs typeface="Times New Roman" panose="02020603050405020304" pitchFamily="18" charset="0"/>
                  </a:rPr>
                  <a:t> dropped from rest from a roof located a height </a:t>
                </a:r>
                <a14:m>
                  <m:oMath xmlns:m="http://schemas.openxmlformats.org/officeDocument/2006/math">
                    <m:r>
                      <a:rPr lang="en-US" sz="2200" b="0" i="1" smtClean="0">
                        <a:latin typeface="Cambria Math" panose="02040503050406030204" pitchFamily="18" charset="0"/>
                      </a:rPr>
                      <m:t>ℎ</m:t>
                    </m:r>
                    <m:r>
                      <a:rPr lang="en-US" sz="2200" b="0" i="1" smtClean="0">
                        <a:latin typeface="Cambria Math" panose="02040503050406030204" pitchFamily="18" charset="0"/>
                      </a:rPr>
                      <m:t>=45</m:t>
                    </m:r>
                    <m:r>
                      <a:rPr lang="en-US" sz="2200" b="0" i="1" smtClean="0">
                        <a:latin typeface="Cambria Math" panose="02040503050406030204" pitchFamily="18" charset="0"/>
                      </a:rPr>
                      <m:t>𝑚</m:t>
                    </m:r>
                  </m:oMath>
                </a14:m>
                <a:r>
                  <a:rPr lang="en-US" sz="2200" dirty="0">
                    <a:latin typeface="Times New Roman" panose="02020603050405020304" pitchFamily="18" charset="0"/>
                    <a:cs typeface="Times New Roman" panose="02020603050405020304" pitchFamily="18" charset="0"/>
                  </a:rPr>
                  <a:t>  above the ground.  </a:t>
                </a:r>
              </a:p>
              <a:p>
                <a:pPr algn="just"/>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it take the ball to reach the ground?  This is called the time-of-flight of the projectile.</a:t>
                </a: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speed of the ball just before it hits the ground?  Do this in two ways using both the time-dependent and time-independent equations of motion.</a:t>
                </a:r>
              </a:p>
            </p:txBody>
          </p:sp>
        </mc:Choice>
        <mc:Fallback xmlns="">
          <p:sp>
            <p:nvSpPr>
              <p:cNvPr id="4" name="TextBox 3">
                <a:extLst>
                  <a:ext uri="{FF2B5EF4-FFF2-40B4-BE49-F238E27FC236}">
                    <a16:creationId xmlns:a16="http://schemas.microsoft.com/office/drawing/2014/main" id="{E1688956-3D82-CDC1-80C0-F3A8C7EC3BDF}"/>
                  </a:ext>
                </a:extLst>
              </p:cNvPr>
              <p:cNvSpPr txBox="1">
                <a:spLocks noRot="1" noChangeAspect="1" noMove="1" noResize="1" noEditPoints="1" noAdjustHandles="1" noChangeArrowheads="1" noChangeShapeType="1" noTextEdit="1"/>
              </p:cNvSpPr>
              <p:nvPr/>
            </p:nvSpPr>
            <p:spPr>
              <a:xfrm>
                <a:off x="464916" y="1233206"/>
                <a:ext cx="11262167" cy="3816429"/>
              </a:xfrm>
              <a:prstGeom prst="rect">
                <a:avLst/>
              </a:prstGeom>
              <a:blipFill>
                <a:blip r:embed="rId2"/>
                <a:stretch>
                  <a:fillRect l="-676" t="-662" r="-676" b="-231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9779A19D-DCC4-D637-24F1-79E74DA1B287}"/>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Tree>
    <p:extLst>
      <p:ext uri="{BB962C8B-B14F-4D97-AF65-F5344CB8AC3E}">
        <p14:creationId xmlns:p14="http://schemas.microsoft.com/office/powerpoint/2010/main" val="337605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FE850EC-5EA3-90D2-886E-7A7494A6B2E6}"/>
              </a:ext>
            </a:extLst>
          </p:cNvPr>
          <p:cNvSpPr txBox="1"/>
          <p:nvPr/>
        </p:nvSpPr>
        <p:spPr>
          <a:xfrm>
            <a:off x="544287" y="1196350"/>
            <a:ext cx="6094324" cy="430887"/>
          </a:xfrm>
          <a:prstGeom prst="rect">
            <a:avLst/>
          </a:prstGeom>
          <a:noFill/>
        </p:spPr>
        <p:txBody>
          <a:bodyPr wrap="square">
            <a:spAutoFit/>
          </a:bodyPr>
          <a:lstStyle/>
          <a:p>
            <a:pPr algn="just"/>
            <a:r>
              <a:rPr lang="en-US" sz="2200" dirty="0">
                <a:latin typeface="Times New Roman" panose="02020603050405020304" pitchFamily="18" charset="0"/>
                <a:cs typeface="Times New Roman" panose="02020603050405020304" pitchFamily="18" charset="0"/>
              </a:rPr>
              <a:t>Example 1 Solution:  </a:t>
            </a:r>
          </a:p>
        </p:txBody>
      </p:sp>
      <p:sp>
        <p:nvSpPr>
          <p:cNvPr id="6" name="TextBox 5">
            <a:extLst>
              <a:ext uri="{FF2B5EF4-FFF2-40B4-BE49-F238E27FC236}">
                <a16:creationId xmlns:a16="http://schemas.microsoft.com/office/drawing/2014/main" id="{AA112A32-1627-E0BB-DAE0-544B4DB9248D}"/>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8" name="TextBox 7">
            <a:extLst>
              <a:ext uri="{FF2B5EF4-FFF2-40B4-BE49-F238E27FC236}">
                <a16:creationId xmlns:a16="http://schemas.microsoft.com/office/drawing/2014/main" id="{28E2C1B0-D01D-016A-4855-991E9578BAFE}"/>
              </a:ext>
            </a:extLst>
          </p:cNvPr>
          <p:cNvSpPr txBox="1"/>
          <p:nvPr/>
        </p:nvSpPr>
        <p:spPr>
          <a:xfrm>
            <a:off x="544286" y="1859339"/>
            <a:ext cx="11453445" cy="2800767"/>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it take the ball to reach the ground?  This is called the time-of-flight of the projectile.</a:t>
            </a: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speed of the ball just before it hits the ground?  Do this in two ways using both the time-dependent and time-independent equations of motion.</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6DFECBFC-88E8-E4CC-5B9C-223AF14B5D32}"/>
                  </a:ext>
                </a:extLst>
              </p:cNvPr>
              <p:cNvSpPr txBox="1"/>
              <p:nvPr/>
            </p:nvSpPr>
            <p:spPr>
              <a:xfrm>
                <a:off x="1637881" y="2886306"/>
                <a:ext cx="7189404" cy="845168"/>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𝑡𝑜𝑓</m:t>
                          </m:r>
                        </m:sub>
                        <m:sup>
                          <m:r>
                            <a:rPr lang="en-US" b="0" i="1" smtClean="0">
                              <a:latin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𝑡𝑜𝑓</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ℎ</m:t>
                              </m:r>
                            </m:num>
                            <m:den>
                              <m:r>
                                <a:rPr lang="en-US" b="0" i="1" smtClean="0">
                                  <a:latin typeface="Cambria Math" panose="02040503050406030204" pitchFamily="18" charset="0"/>
                                  <a:ea typeface="Cambria Math" panose="02040503050406030204" pitchFamily="18" charset="0"/>
                                </a:rPr>
                                <m:t>𝑔</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2∙45</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9" name="TextBox 8">
                <a:extLst>
                  <a:ext uri="{FF2B5EF4-FFF2-40B4-BE49-F238E27FC236}">
                    <a16:creationId xmlns:a16="http://schemas.microsoft.com/office/drawing/2014/main" id="{6DFECBFC-88E8-E4CC-5B9C-223AF14B5D32}"/>
                  </a:ext>
                </a:extLst>
              </p:cNvPr>
              <p:cNvSpPr txBox="1">
                <a:spLocks noRot="1" noChangeAspect="1" noMove="1" noResize="1" noEditPoints="1" noAdjustHandles="1" noChangeArrowheads="1" noChangeShapeType="1" noTextEdit="1"/>
              </p:cNvSpPr>
              <p:nvPr/>
            </p:nvSpPr>
            <p:spPr>
              <a:xfrm>
                <a:off x="1637881" y="2886306"/>
                <a:ext cx="7189404" cy="845168"/>
              </a:xfrm>
              <a:prstGeom prst="rect">
                <a:avLst/>
              </a:prstGeom>
              <a:blipFill>
                <a:blip r:embed="rId2"/>
                <a:stretch>
                  <a:fillRect l="-529" r="-1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D730FC18-49D7-5F30-CE65-BE3B656C6816}"/>
                  </a:ext>
                </a:extLst>
              </p:cNvPr>
              <p:cNvSpPr txBox="1"/>
              <p:nvPr/>
            </p:nvSpPr>
            <p:spPr>
              <a:xfrm>
                <a:off x="1009223" y="4950012"/>
                <a:ext cx="5086777"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𝑡𝑜𝑓</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=−29.7</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10" name="TextBox 9">
                <a:extLst>
                  <a:ext uri="{FF2B5EF4-FFF2-40B4-BE49-F238E27FC236}">
                    <a16:creationId xmlns:a16="http://schemas.microsoft.com/office/drawing/2014/main" id="{D730FC18-49D7-5F30-CE65-BE3B656C6816}"/>
                  </a:ext>
                </a:extLst>
              </p:cNvPr>
              <p:cNvSpPr txBox="1">
                <a:spLocks noRot="1" noChangeAspect="1" noMove="1" noResize="1" noEditPoints="1" noAdjustHandles="1" noChangeArrowheads="1" noChangeShapeType="1" noTextEdit="1"/>
              </p:cNvSpPr>
              <p:nvPr/>
            </p:nvSpPr>
            <p:spPr>
              <a:xfrm>
                <a:off x="1009223" y="4950012"/>
                <a:ext cx="5086777" cy="474425"/>
              </a:xfrm>
              <a:prstGeom prst="rect">
                <a:avLst/>
              </a:prstGeom>
              <a:blipFill>
                <a:blip r:embed="rId3"/>
                <a:stretch>
                  <a:fillRect l="-249" b="-102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A2A64791-21B3-96C4-50D4-F02B81F9A283}"/>
                  </a:ext>
                </a:extLst>
              </p:cNvPr>
              <p:cNvSpPr txBox="1"/>
              <p:nvPr/>
            </p:nvSpPr>
            <p:spPr>
              <a:xfrm>
                <a:off x="1048060" y="5925578"/>
                <a:ext cx="6259086" cy="563680"/>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𝑔ℎ</m:t>
                          </m:r>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∙45</m:t>
                          </m:r>
                          <m:r>
                            <a:rPr lang="en-US" b="0" i="1" smtClean="0">
                              <a:latin typeface="Cambria Math" panose="02040503050406030204" pitchFamily="18" charset="0"/>
                              <a:ea typeface="Cambria Math" panose="02040503050406030204" pitchFamily="18" charset="0"/>
                            </a:rPr>
                            <m:t>𝑚</m:t>
                          </m:r>
                        </m:e>
                      </m:rad>
                      <m:r>
                        <a:rPr lang="en-US" b="0" i="1" smtClean="0">
                          <a:latin typeface="Cambria Math" panose="02040503050406030204" pitchFamily="18" charset="0"/>
                          <a:ea typeface="Cambria Math" panose="02040503050406030204" pitchFamily="18" charset="0"/>
                        </a:rPr>
                        <m:t>=29.7</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11" name="TextBox 10">
                <a:extLst>
                  <a:ext uri="{FF2B5EF4-FFF2-40B4-BE49-F238E27FC236}">
                    <a16:creationId xmlns:a16="http://schemas.microsoft.com/office/drawing/2014/main" id="{A2A64791-21B3-96C4-50D4-F02B81F9A283}"/>
                  </a:ext>
                </a:extLst>
              </p:cNvPr>
              <p:cNvSpPr txBox="1">
                <a:spLocks noRot="1" noChangeAspect="1" noMove="1" noResize="1" noEditPoints="1" noAdjustHandles="1" noChangeArrowheads="1" noChangeShapeType="1" noTextEdit="1"/>
              </p:cNvSpPr>
              <p:nvPr/>
            </p:nvSpPr>
            <p:spPr>
              <a:xfrm>
                <a:off x="1048060" y="5925578"/>
                <a:ext cx="6259086" cy="563680"/>
              </a:xfrm>
              <a:prstGeom prst="rect">
                <a:avLst/>
              </a:prstGeom>
              <a:blipFill>
                <a:blip r:embed="rId4"/>
                <a:stretch>
                  <a:fillRect b="-4348"/>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67BD8B41-EA02-7400-CAD9-04A135C79392}"/>
              </a:ext>
            </a:extLst>
          </p:cNvPr>
          <p:cNvSpPr txBox="1"/>
          <p:nvPr/>
        </p:nvSpPr>
        <p:spPr>
          <a:xfrm>
            <a:off x="816521" y="5556246"/>
            <a:ext cx="649867"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Or,</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A69234F9-6A45-F9B2-C6EA-6A46D5755C04}"/>
                  </a:ext>
                </a:extLst>
              </p:cNvPr>
              <p:cNvSpPr txBox="1"/>
              <p:nvPr/>
            </p:nvSpPr>
            <p:spPr>
              <a:xfrm>
                <a:off x="6271008" y="4831550"/>
                <a:ext cx="5576954" cy="811504"/>
              </a:xfrm>
              <a:prstGeom prst="rect">
                <a:avLst/>
              </a:prstGeom>
              <a:noFill/>
            </p:spPr>
            <p:txBody>
              <a:bodyPr wrap="square">
                <a:spAutoFit/>
              </a:bodyPr>
              <a:lstStyle/>
              <a:p>
                <a:pPr algn="just"/>
                <a:r>
                  <a:rPr lang="en-US" sz="1400" dirty="0">
                    <a:latin typeface="Times New Roman" panose="02020603050405020304" pitchFamily="18" charset="0"/>
                    <a:cs typeface="Times New Roman" panose="02020603050405020304" pitchFamily="18" charset="0"/>
                  </a:rPr>
                  <a:t>The impact speed is the magnitude of the impact velocity, or </a:t>
                </a:r>
                <a14:m>
                  <m:oMath xmlns:m="http://schemas.openxmlformats.org/officeDocument/2006/math">
                    <m:r>
                      <a:rPr lang="en-US" sz="1400" i="1">
                        <a:latin typeface="Cambria Math" panose="02040503050406030204" pitchFamily="18" charset="0"/>
                        <a:ea typeface="Cambria Math" panose="02040503050406030204" pitchFamily="18" charset="0"/>
                      </a:rPr>
                      <m:t>29.7</m:t>
                    </m:r>
                    <m:box>
                      <m:boxPr>
                        <m:ctrlPr>
                          <a:rPr lang="en-US" sz="1400" i="1">
                            <a:latin typeface="Cambria Math" panose="02040503050406030204" pitchFamily="18" charset="0"/>
                            <a:ea typeface="Cambria Math" panose="02040503050406030204" pitchFamily="18" charset="0"/>
                          </a:rPr>
                        </m:ctrlPr>
                      </m:boxPr>
                      <m:e>
                        <m:f>
                          <m:fPr>
                            <m:ctrlPr>
                              <a:rPr lang="en-US" sz="1400" i="1">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𝑚</m:t>
                            </m:r>
                          </m:num>
                          <m:den>
                            <m:r>
                              <a:rPr lang="en-US" sz="1400" i="1">
                                <a:latin typeface="Cambria Math" panose="02040503050406030204" pitchFamily="18" charset="0"/>
                                <a:ea typeface="Cambria Math" panose="02040503050406030204" pitchFamily="18" charset="0"/>
                              </a:rPr>
                              <m:t>𝑠</m:t>
                            </m:r>
                          </m:den>
                        </m:f>
                      </m:e>
                    </m:box>
                  </m:oMath>
                </a14:m>
                <a:r>
                  <a:rPr lang="en-US" sz="1400" dirty="0">
                    <a:latin typeface="Times New Roman" panose="02020603050405020304" pitchFamily="18" charset="0"/>
                    <a:cs typeface="Times New Roman" panose="02020603050405020304" pitchFamily="18" charset="0"/>
                  </a:rPr>
                  <a:t>.  The negative sign tells us the direction of the velocity vector, down in the negative y-direction.</a:t>
                </a:r>
                <a:endParaRPr lang="en-US" sz="1400" dirty="0"/>
              </a:p>
            </p:txBody>
          </p:sp>
        </mc:Choice>
        <mc:Fallback>
          <p:sp>
            <p:nvSpPr>
              <p:cNvPr id="14" name="TextBox 13">
                <a:extLst>
                  <a:ext uri="{FF2B5EF4-FFF2-40B4-BE49-F238E27FC236}">
                    <a16:creationId xmlns:a16="http://schemas.microsoft.com/office/drawing/2014/main" id="{A69234F9-6A45-F9B2-C6EA-6A46D5755C04}"/>
                  </a:ext>
                </a:extLst>
              </p:cNvPr>
              <p:cNvSpPr txBox="1">
                <a:spLocks noRot="1" noChangeAspect="1" noMove="1" noResize="1" noEditPoints="1" noAdjustHandles="1" noChangeArrowheads="1" noChangeShapeType="1" noTextEdit="1"/>
              </p:cNvSpPr>
              <p:nvPr/>
            </p:nvSpPr>
            <p:spPr>
              <a:xfrm>
                <a:off x="6271008" y="4831550"/>
                <a:ext cx="5576954" cy="811504"/>
              </a:xfrm>
              <a:prstGeom prst="rect">
                <a:avLst/>
              </a:prstGeom>
              <a:blipFill>
                <a:blip r:embed="rId5"/>
                <a:stretch>
                  <a:fillRect l="-227" r="-227" b="-4615"/>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0434B11E-3FCC-7F49-2B01-D6F776901285}"/>
              </a:ext>
            </a:extLst>
          </p:cNvPr>
          <p:cNvSpPr txBox="1"/>
          <p:nvPr/>
        </p:nvSpPr>
        <p:spPr>
          <a:xfrm>
            <a:off x="7467675" y="5925578"/>
            <a:ext cx="4762524" cy="738664"/>
          </a:xfrm>
          <a:prstGeom prst="rect">
            <a:avLst/>
          </a:prstGeom>
          <a:noFill/>
        </p:spPr>
        <p:txBody>
          <a:bodyPr wrap="square">
            <a:spAutoFit/>
          </a:bodyPr>
          <a:lstStyle/>
          <a:p>
            <a:pPr algn="just"/>
            <a:r>
              <a:rPr lang="en-US" sz="1400" dirty="0">
                <a:latin typeface="Times New Roman" panose="02020603050405020304" pitchFamily="18" charset="0"/>
                <a:cs typeface="Times New Roman" panose="02020603050405020304" pitchFamily="18" charset="0"/>
              </a:rPr>
              <a:t>The time-independent equation of motion gives us the magnitude directly.  If we wanted the velocity, we’d have to put a plus or minus sign with it.  </a:t>
            </a:r>
            <a:endParaRPr lang="en-US" sz="1400" dirty="0"/>
          </a:p>
        </p:txBody>
      </p:sp>
    </p:spTree>
    <p:extLst>
      <p:ext uri="{BB962C8B-B14F-4D97-AF65-F5344CB8AC3E}">
        <p14:creationId xmlns:p14="http://schemas.microsoft.com/office/powerpoint/2010/main" val="1291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C85E862-9BDA-DE46-B734-CB29538D49E2}"/>
                  </a:ext>
                </a:extLst>
              </p:cNvPr>
              <p:cNvSpPr txBox="1"/>
              <p:nvPr/>
            </p:nvSpPr>
            <p:spPr>
              <a:xfrm>
                <a:off x="268760" y="1520368"/>
                <a:ext cx="11358948" cy="412504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Suppose a ball of mass </a:t>
                </a:r>
                <a14:m>
                  <m:oMath xmlns:m="http://schemas.openxmlformats.org/officeDocument/2006/math">
                    <m:r>
                      <a:rPr lang="en-US" sz="2000" b="0" i="1" smtClean="0">
                        <a:latin typeface="Cambria Math" panose="02040503050406030204" pitchFamily="18" charset="0"/>
                      </a:rPr>
                      <m:t>𝑚</m:t>
                    </m:r>
                    <m:r>
                      <a:rPr lang="en-US" sz="2000" b="0" i="1" smtClean="0">
                        <a:latin typeface="Cambria Math" panose="02040503050406030204" pitchFamily="18" charset="0"/>
                      </a:rPr>
                      <m:t>=0.5</m:t>
                    </m:r>
                    <m:r>
                      <a:rPr lang="en-US" sz="2000" b="0" i="1" smtClean="0">
                        <a:latin typeface="Cambria Math" panose="02040503050406030204" pitchFamily="18" charset="0"/>
                      </a:rPr>
                      <m:t>𝑘𝑔</m:t>
                    </m:r>
                  </m:oMath>
                </a14:m>
                <a:r>
                  <a:rPr lang="en-US" sz="2000" dirty="0">
                    <a:latin typeface="Times New Roman" panose="02020603050405020304" pitchFamily="18" charset="0"/>
                    <a:cs typeface="Times New Roman" panose="02020603050405020304" pitchFamily="18" charset="0"/>
                  </a:rPr>
                  <a:t> is tossed upwards from a roof (located a height </a:t>
                </a:r>
                <a14:m>
                  <m:oMath xmlns:m="http://schemas.openxmlformats.org/officeDocument/2006/math">
                    <m:r>
                      <a:rPr lang="en-US" sz="2000" b="0" i="1" smtClean="0">
                        <a:latin typeface="Cambria Math" panose="02040503050406030204" pitchFamily="18" charset="0"/>
                      </a:rPr>
                      <m:t>ℎ</m:t>
                    </m:r>
                    <m:r>
                      <a:rPr lang="en-US" sz="2000" b="0" i="1" smtClean="0">
                        <a:latin typeface="Cambria Math" panose="02040503050406030204" pitchFamily="18" charset="0"/>
                      </a:rPr>
                      <m:t>=45</m:t>
                    </m:r>
                    <m:r>
                      <a:rPr lang="en-US" sz="2000" b="0" i="1" smtClean="0">
                        <a:latin typeface="Cambria Math" panose="02040503050406030204" pitchFamily="18" charset="0"/>
                      </a:rPr>
                      <m:t>𝑚</m:t>
                    </m:r>
                  </m:oMath>
                </a14:m>
                <a:r>
                  <a:rPr lang="en-US" sz="2000" dirty="0">
                    <a:latin typeface="Times New Roman" panose="02020603050405020304" pitchFamily="18" charset="0"/>
                    <a:cs typeface="Times New Roman" panose="02020603050405020304" pitchFamily="18" charset="0"/>
                  </a:rPr>
                  <a:t>  above the ground) with an initial speed of </a:t>
                </a:r>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𝑣</m:t>
                        </m:r>
                      </m:e>
                      <m:sub>
                        <m:r>
                          <a:rPr lang="en-US" sz="2000" i="1" dirty="0">
                            <a:latin typeface="Cambria Math" panose="02040503050406030204" pitchFamily="18" charset="0"/>
                          </a:rPr>
                          <m:t>𝑖𝑦</m:t>
                        </m:r>
                      </m:sub>
                    </m:sSub>
                    <m:r>
                      <a:rPr lang="en-US" sz="2000" i="1" dirty="0">
                        <a:latin typeface="Cambria Math" panose="02040503050406030204" pitchFamily="18" charset="0"/>
                      </a:rPr>
                      <m:t>=5</m:t>
                    </m:r>
                    <m:box>
                      <m:boxPr>
                        <m:ctrlPr>
                          <a:rPr lang="en-US" sz="2000" i="1" dirty="0">
                            <a:latin typeface="Cambria Math" panose="02040503050406030204" pitchFamily="18" charset="0"/>
                          </a:rPr>
                        </m:ctrlPr>
                      </m:boxPr>
                      <m:e>
                        <m:f>
                          <m:fPr>
                            <m:ctrlPr>
                              <a:rPr lang="en-US" sz="2000" i="1" dirty="0">
                                <a:latin typeface="Cambria Math" panose="02040503050406030204" pitchFamily="18" charset="0"/>
                              </a:rPr>
                            </m:ctrlPr>
                          </m:fPr>
                          <m:num>
                            <m:r>
                              <a:rPr lang="en-US" sz="2000" i="1" dirty="0">
                                <a:latin typeface="Cambria Math" panose="02040503050406030204" pitchFamily="18" charset="0"/>
                              </a:rPr>
                              <m:t>𝑚</m:t>
                            </m:r>
                          </m:num>
                          <m:den>
                            <m:r>
                              <a:rPr lang="en-US" sz="2000" i="1" dirty="0">
                                <a:latin typeface="Cambria Math" panose="02040503050406030204" pitchFamily="18" charset="0"/>
                              </a:rPr>
                              <m:t>𝑠</m:t>
                            </m:r>
                          </m:den>
                        </m:f>
                      </m:e>
                    </m:box>
                    <m:r>
                      <a:rPr lang="en-US" sz="2000" i="1" dirty="0">
                        <a:latin typeface="Cambria Math" panose="02040503050406030204" pitchFamily="18" charset="0"/>
                      </a:rPr>
                      <m:t> </m:t>
                    </m:r>
                  </m:oMath>
                </a14:m>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pPr marL="457200" indent="-457200">
                  <a:buAutoNum type="alphaLcPeriod"/>
                </a:pPr>
                <a:r>
                  <a:rPr lang="en-US" sz="2000" dirty="0">
                    <a:latin typeface="Times New Roman" panose="02020603050405020304" pitchFamily="18" charset="0"/>
                    <a:cs typeface="Times New Roman" panose="02020603050405020304" pitchFamily="18" charset="0"/>
                  </a:rPr>
                  <a:t>How high does the ball rise above the roof?  Above the ground?</a:t>
                </a:r>
              </a:p>
              <a:p>
                <a:pPr marL="457200" indent="-457200">
                  <a:buAutoNum type="alphaLcPeriod"/>
                </a:pPr>
                <a:r>
                  <a:rPr lang="en-US" sz="2000" dirty="0">
                    <a:latin typeface="Times New Roman" panose="02020603050405020304" pitchFamily="18" charset="0"/>
                    <a:cs typeface="Times New Roman" panose="02020603050405020304" pitchFamily="18" charset="0"/>
                  </a:rPr>
                  <a:t>How long does it take the ball to reach maximum height above the roof?</a:t>
                </a:r>
              </a:p>
              <a:p>
                <a:pPr marL="457200" indent="-457200">
                  <a:buAutoNum type="alphaLcPeriod"/>
                </a:pPr>
                <a:r>
                  <a:rPr lang="en-US" sz="2000" dirty="0">
                    <a:latin typeface="Times New Roman" panose="02020603050405020304" pitchFamily="18" charset="0"/>
                    <a:cs typeface="Times New Roman" panose="02020603050405020304" pitchFamily="18" charset="0"/>
                  </a:rPr>
                  <a:t>How long does it take the ball to return to the roof?</a:t>
                </a:r>
              </a:p>
              <a:p>
                <a:pPr marL="457200" indent="-457200">
                  <a:buAutoNum type="alphaLcPeriod"/>
                </a:pPr>
                <a:r>
                  <a:rPr lang="en-US" sz="2000" dirty="0">
                    <a:latin typeface="Times New Roman" panose="02020603050405020304" pitchFamily="18" charset="0"/>
                    <a:cs typeface="Times New Roman" panose="02020603050405020304" pitchFamily="18" charset="0"/>
                  </a:rPr>
                  <a:t>What is the velocity of the ball when it returns to the roof?</a:t>
                </a:r>
              </a:p>
              <a:p>
                <a:pPr marL="457200" indent="-457200">
                  <a:buAutoNum type="alphaLcPeriod"/>
                </a:pPr>
                <a:r>
                  <a:rPr lang="en-US" sz="2000" dirty="0">
                    <a:latin typeface="Times New Roman" panose="02020603050405020304" pitchFamily="18" charset="0"/>
                    <a:cs typeface="Times New Roman" panose="02020603050405020304" pitchFamily="18" charset="0"/>
                  </a:rPr>
                  <a:t>Suppose that the ball misses the roof and continues to falls to the ground, how long does it take to reach the ground from the roof?</a:t>
                </a:r>
              </a:p>
              <a:p>
                <a:pPr marL="457200" indent="-457200">
                  <a:buAutoNum type="alphaLcPeriod"/>
                </a:pPr>
                <a:r>
                  <a:rPr lang="en-US" sz="2000" dirty="0">
                    <a:latin typeface="Times New Roman" panose="02020603050405020304" pitchFamily="18" charset="0"/>
                    <a:cs typeface="Times New Roman" panose="02020603050405020304" pitchFamily="18" charset="0"/>
                  </a:rPr>
                  <a:t>What is the total time of flight of the ball to the ground and how does this compare to the sum of the times for each part of the motion?</a:t>
                </a:r>
              </a:p>
              <a:p>
                <a:pPr marL="457200" indent="-457200">
                  <a:buAutoNum type="alphaLcPeriod"/>
                </a:pPr>
                <a:r>
                  <a:rPr lang="en-US" sz="2000" dirty="0">
                    <a:latin typeface="Times New Roman" panose="02020603050405020304" pitchFamily="18" charset="0"/>
                    <a:cs typeface="Times New Roman" panose="02020603050405020304" pitchFamily="18" charset="0"/>
                  </a:rPr>
                  <a:t>What is the speed of the ball just before it hits the ground?  Do this in two ways using both the time-dependent and time-independent equations of motion.</a:t>
                </a:r>
              </a:p>
            </p:txBody>
          </p:sp>
        </mc:Choice>
        <mc:Fallback xmlns="">
          <p:sp>
            <p:nvSpPr>
              <p:cNvPr id="5" name="TextBox 4">
                <a:extLst>
                  <a:ext uri="{FF2B5EF4-FFF2-40B4-BE49-F238E27FC236}">
                    <a16:creationId xmlns:a16="http://schemas.microsoft.com/office/drawing/2014/main" id="{9C85E862-9BDA-DE46-B734-CB29538D49E2}"/>
                  </a:ext>
                </a:extLst>
              </p:cNvPr>
              <p:cNvSpPr txBox="1">
                <a:spLocks noRot="1" noChangeAspect="1" noMove="1" noResize="1" noEditPoints="1" noAdjustHandles="1" noChangeArrowheads="1" noChangeShapeType="1" noTextEdit="1"/>
              </p:cNvSpPr>
              <p:nvPr/>
            </p:nvSpPr>
            <p:spPr>
              <a:xfrm>
                <a:off x="268760" y="1520368"/>
                <a:ext cx="11358948" cy="4125040"/>
              </a:xfrm>
              <a:prstGeom prst="rect">
                <a:avLst/>
              </a:prstGeom>
              <a:blipFill>
                <a:blip r:embed="rId2"/>
                <a:stretch>
                  <a:fillRect l="-559" t="-613" b="-184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E133DA08-BDD6-CA4F-84C3-4C099EA065A6}"/>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Tree>
    <p:extLst>
      <p:ext uri="{BB962C8B-B14F-4D97-AF65-F5344CB8AC3E}">
        <p14:creationId xmlns:p14="http://schemas.microsoft.com/office/powerpoint/2010/main" val="92607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441395-5EC6-D8B8-7F28-FC88CA28F71A}"/>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6" name="TextBox 5">
            <a:extLst>
              <a:ext uri="{FF2B5EF4-FFF2-40B4-BE49-F238E27FC236}">
                <a16:creationId xmlns:a16="http://schemas.microsoft.com/office/drawing/2014/main" id="{F0B263E4-17A4-5F85-0FBC-C4478F4B4C4C}"/>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Solution:</a:t>
            </a:r>
            <a:endParaRPr lang="en-US" dirty="0"/>
          </a:p>
        </p:txBody>
      </p:sp>
      <p:sp>
        <p:nvSpPr>
          <p:cNvPr id="8" name="TextBox 7">
            <a:extLst>
              <a:ext uri="{FF2B5EF4-FFF2-40B4-BE49-F238E27FC236}">
                <a16:creationId xmlns:a16="http://schemas.microsoft.com/office/drawing/2014/main" id="{B86BF438-DE55-8499-C7F8-37E8BF49A316}"/>
              </a:ext>
            </a:extLst>
          </p:cNvPr>
          <p:cNvSpPr txBox="1"/>
          <p:nvPr/>
        </p:nvSpPr>
        <p:spPr>
          <a:xfrm>
            <a:off x="344155" y="1513743"/>
            <a:ext cx="11522947" cy="3477875"/>
          </a:xfrm>
          <a:prstGeom prst="rect">
            <a:avLst/>
          </a:prstGeom>
          <a:noFill/>
        </p:spPr>
        <p:txBody>
          <a:bodyPr wrap="square">
            <a:spAutoFit/>
          </a:bodyPr>
          <a:lstStyle/>
          <a:p>
            <a:pPr marL="457200" indent="-457200">
              <a:buAutoNum type="alphaLcPeriod"/>
            </a:pPr>
            <a:r>
              <a:rPr lang="en-US" sz="2000" dirty="0">
                <a:latin typeface="Times New Roman" panose="02020603050405020304" pitchFamily="18" charset="0"/>
                <a:cs typeface="Times New Roman" panose="02020603050405020304" pitchFamily="18" charset="0"/>
              </a:rPr>
              <a:t>How high does the ball rise above the roof?  Above the ground?</a:t>
            </a: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    How long does it take the ball to reach maximum height above the roof?</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7C8DDF03-4808-F28F-1CE7-001792EE0147}"/>
                  </a:ext>
                </a:extLst>
              </p:cNvPr>
              <p:cNvSpPr txBox="1"/>
              <p:nvPr/>
            </p:nvSpPr>
            <p:spPr>
              <a:xfrm>
                <a:off x="1276140" y="2150348"/>
                <a:ext cx="6556282" cy="832600"/>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𝑓𝑦</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𝑖𝑦</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𝑖𝑦</m:t>
                              </m:r>
                            </m:sub>
                            <m:sup>
                              <m:r>
                                <a:rPr lang="en-US" i="1">
                                  <a:latin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=1.28</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9" name="TextBox 8">
                <a:extLst>
                  <a:ext uri="{FF2B5EF4-FFF2-40B4-BE49-F238E27FC236}">
                    <a16:creationId xmlns:a16="http://schemas.microsoft.com/office/drawing/2014/main" id="{7C8DDF03-4808-F28F-1CE7-001792EE0147}"/>
                  </a:ext>
                </a:extLst>
              </p:cNvPr>
              <p:cNvSpPr txBox="1">
                <a:spLocks noRot="1" noChangeAspect="1" noMove="1" noResize="1" noEditPoints="1" noAdjustHandles="1" noChangeArrowheads="1" noChangeShapeType="1" noTextEdit="1"/>
              </p:cNvSpPr>
              <p:nvPr/>
            </p:nvSpPr>
            <p:spPr>
              <a:xfrm>
                <a:off x="1276140" y="2150348"/>
                <a:ext cx="6556282" cy="832600"/>
              </a:xfrm>
              <a:prstGeom prst="rect">
                <a:avLst/>
              </a:prstGeom>
              <a:blipFill>
                <a:blip r:embed="rId2"/>
                <a:stretch>
                  <a:fillRect t="-1515" r="-387" b="-7576"/>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C4B302AB-975A-DE07-91DE-5BEC9F753583}"/>
              </a:ext>
            </a:extLst>
          </p:cNvPr>
          <p:cNvSpPr txBox="1"/>
          <p:nvPr/>
        </p:nvSpPr>
        <p:spPr>
          <a:xfrm>
            <a:off x="9698711" y="3232267"/>
            <a:ext cx="1758462" cy="738664"/>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Or we could have done this by using the result to part b.</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4D048D11-757B-3607-B543-8FB25290A3C6}"/>
                  </a:ext>
                </a:extLst>
              </p:cNvPr>
              <p:cNvSpPr txBox="1"/>
              <p:nvPr/>
            </p:nvSpPr>
            <p:spPr>
              <a:xfrm>
                <a:off x="1039368" y="5240937"/>
                <a:ext cx="6540380" cy="75501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→0=</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b="0"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𝑟𝑖𝑠𝑒</m:t>
                          </m:r>
                        </m:sub>
                      </m:sSub>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𝑟𝑖𝑠𝑒</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num>
                        <m:den>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num>
                        <m:den>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=0.51</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11" name="TextBox 10">
                <a:extLst>
                  <a:ext uri="{FF2B5EF4-FFF2-40B4-BE49-F238E27FC236}">
                    <a16:creationId xmlns:a16="http://schemas.microsoft.com/office/drawing/2014/main" id="{4D048D11-757B-3607-B543-8FB25290A3C6}"/>
                  </a:ext>
                </a:extLst>
              </p:cNvPr>
              <p:cNvSpPr txBox="1">
                <a:spLocks noRot="1" noChangeAspect="1" noMove="1" noResize="1" noEditPoints="1" noAdjustHandles="1" noChangeArrowheads="1" noChangeShapeType="1" noTextEdit="1"/>
              </p:cNvSpPr>
              <p:nvPr/>
            </p:nvSpPr>
            <p:spPr>
              <a:xfrm>
                <a:off x="1039368" y="5240937"/>
                <a:ext cx="6540380" cy="755015"/>
              </a:xfrm>
              <a:prstGeom prst="rect">
                <a:avLst/>
              </a:prstGeom>
              <a:blipFill>
                <a:blip r:embed="rId3"/>
                <a:stretch>
                  <a:fillRect l="-194" r="-388" b="-65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01691606-4192-2DF5-7AA1-FA3C1051F0E5}"/>
                  </a:ext>
                </a:extLst>
              </p:cNvPr>
              <p:cNvSpPr txBox="1"/>
              <p:nvPr/>
            </p:nvSpPr>
            <p:spPr>
              <a:xfrm>
                <a:off x="1276140" y="3232267"/>
                <a:ext cx="8012643"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i="1">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∙0.51</m:t>
                          </m:r>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0.51</m:t>
                              </m:r>
                              <m:r>
                                <a:rPr lang="en-US" b="0" i="1" smtClean="0">
                                  <a:latin typeface="Cambria Math" panose="02040503050406030204" pitchFamily="18" charset="0"/>
                                </a:rPr>
                                <m:t>𝑠</m:t>
                              </m:r>
                            </m:e>
                          </m:d>
                        </m:e>
                        <m:sup>
                          <m:r>
                            <a:rPr lang="en-US" b="0" i="1" smtClean="0">
                              <a:latin typeface="Cambria Math" panose="02040503050406030204" pitchFamily="18" charset="0"/>
                            </a:rPr>
                            <m:t>2</m:t>
                          </m:r>
                        </m:sup>
                      </m:sSup>
                      <m:r>
                        <a:rPr lang="en-US" b="0" i="1" smtClean="0">
                          <a:latin typeface="Cambria Math" panose="02040503050406030204" pitchFamily="18" charset="0"/>
                        </a:rPr>
                        <m:t>=1.28</m:t>
                      </m:r>
                      <m:r>
                        <a:rPr lang="en-US" b="0" i="1" smtClean="0">
                          <a:latin typeface="Cambria Math" panose="02040503050406030204" pitchFamily="18" charset="0"/>
                        </a:rPr>
                        <m:t>𝑚</m:t>
                      </m:r>
                    </m:oMath>
                  </m:oMathPara>
                </a14:m>
                <a:endParaRPr lang="en-US" dirty="0"/>
              </a:p>
            </p:txBody>
          </p:sp>
        </mc:Choice>
        <mc:Fallback>
          <p:sp>
            <p:nvSpPr>
              <p:cNvPr id="12" name="TextBox 11">
                <a:extLst>
                  <a:ext uri="{FF2B5EF4-FFF2-40B4-BE49-F238E27FC236}">
                    <a16:creationId xmlns:a16="http://schemas.microsoft.com/office/drawing/2014/main" id="{01691606-4192-2DF5-7AA1-FA3C1051F0E5}"/>
                  </a:ext>
                </a:extLst>
              </p:cNvPr>
              <p:cNvSpPr txBox="1">
                <a:spLocks noRot="1" noChangeAspect="1" noMove="1" noResize="1" noEditPoints="1" noAdjustHandles="1" noChangeArrowheads="1" noChangeShapeType="1" noTextEdit="1"/>
              </p:cNvSpPr>
              <p:nvPr/>
            </p:nvSpPr>
            <p:spPr>
              <a:xfrm>
                <a:off x="1276140" y="3232267"/>
                <a:ext cx="8012643" cy="474425"/>
              </a:xfrm>
              <a:prstGeom prst="rect">
                <a:avLst/>
              </a:prstGeom>
              <a:blipFill>
                <a:blip r:embed="rId4"/>
                <a:stretch>
                  <a:fillRect l="-316" b="-13158"/>
                </a:stretch>
              </a:blipFill>
            </p:spPr>
            <p:txBody>
              <a:bodyPr/>
              <a:lstStyle/>
              <a:p>
                <a:r>
                  <a:rPr lang="en-US">
                    <a:noFill/>
                  </a:rPr>
                  <a:t> </a:t>
                </a:r>
              </a:p>
            </p:txBody>
          </p:sp>
        </mc:Fallback>
      </mc:AlternateContent>
    </p:spTree>
    <p:extLst>
      <p:ext uri="{BB962C8B-B14F-4D97-AF65-F5344CB8AC3E}">
        <p14:creationId xmlns:p14="http://schemas.microsoft.com/office/powerpoint/2010/main" val="32901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F86D7-A20C-F6BA-3E16-BE6CD080BB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B0244E-FFF7-D854-3F1A-F28A3DB0066C}"/>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4" name="TextBox 3">
            <a:extLst>
              <a:ext uri="{FF2B5EF4-FFF2-40B4-BE49-F238E27FC236}">
                <a16:creationId xmlns:a16="http://schemas.microsoft.com/office/drawing/2014/main" id="{96ACB89B-0ADA-64DB-B554-C808BC0CCEF3}"/>
              </a:ext>
            </a:extLst>
          </p:cNvPr>
          <p:cNvSpPr txBox="1"/>
          <p:nvPr/>
        </p:nvSpPr>
        <p:spPr>
          <a:xfrm>
            <a:off x="514978" y="1704240"/>
            <a:ext cx="11090868" cy="2554545"/>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c.     How long does it take the ball to return to the roof?</a:t>
            </a: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pPr marL="457200" indent="-457200">
              <a:buAutoNum type="alphaLcPeriod"/>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d.     What is the velocity of the ball when it returns to the roof?</a:t>
            </a:r>
          </a:p>
        </p:txBody>
      </p:sp>
      <p:sp>
        <p:nvSpPr>
          <p:cNvPr id="5" name="TextBox 4">
            <a:extLst>
              <a:ext uri="{FF2B5EF4-FFF2-40B4-BE49-F238E27FC236}">
                <a16:creationId xmlns:a16="http://schemas.microsoft.com/office/drawing/2014/main" id="{DEC7A3C0-1105-1E45-7344-BFA3F7B6EB46}"/>
              </a:ext>
            </a:extLst>
          </p:cNvPr>
          <p:cNvSpPr txBox="1"/>
          <p:nvPr/>
        </p:nvSpPr>
        <p:spPr>
          <a:xfrm>
            <a:off x="213527" y="1153944"/>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Solution:</a:t>
            </a:r>
            <a:endParaRPr lang="en-US" dirty="0"/>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E5592969-EDCE-9D10-7DE9-1EC1885337DB}"/>
                  </a:ext>
                </a:extLst>
              </p:cNvPr>
              <p:cNvSpPr txBox="1"/>
              <p:nvPr/>
            </p:nvSpPr>
            <p:spPr>
              <a:xfrm>
                <a:off x="1250629" y="3219185"/>
                <a:ext cx="9395207" cy="540469"/>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From the moment the ball comes momentarily to rest at the top.  We can think about this as “dropping” the ball from rest from its maximum height taken as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𝑖</m:t>
                        </m:r>
                      </m:sub>
                    </m:sSub>
                    <m:r>
                      <a:rPr lang="en-US" sz="1400" b="0" i="1" smtClean="0">
                        <a:latin typeface="Cambria Math" panose="02040503050406030204" pitchFamily="18" charset="0"/>
                        <a:cs typeface="Times New Roman" panose="02020603050405020304" pitchFamily="18" charset="0"/>
                      </a:rPr>
                      <m:t>=</m:t>
                    </m:r>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𝑚𝑎𝑥</m:t>
                        </m:r>
                      </m:sub>
                    </m:sSub>
                  </m:oMath>
                </a14:m>
                <a:r>
                  <a:rPr lang="en-US" sz="1400" dirty="0">
                    <a:latin typeface="Times New Roman" panose="02020603050405020304" pitchFamily="18" charset="0"/>
                    <a:cs typeface="Times New Roman" panose="02020603050405020304" pitchFamily="18" charset="0"/>
                  </a:rPr>
                  <a:t> and ending at the roof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𝑓</m:t>
                        </m:r>
                      </m:sub>
                    </m:sSub>
                    <m:r>
                      <a:rPr lang="en-US" sz="1400" b="0" i="1" smtClean="0">
                        <a:latin typeface="Cambria Math" panose="02040503050406030204" pitchFamily="18" charset="0"/>
                        <a:cs typeface="Times New Roman" panose="02020603050405020304" pitchFamily="18" charset="0"/>
                      </a:rPr>
                      <m:t>=0</m:t>
                    </m:r>
                  </m:oMath>
                </a14:m>
                <a:r>
                  <a:rPr lang="en-US" sz="1400" dirty="0">
                    <a:latin typeface="Times New Roman" panose="02020603050405020304" pitchFamily="18" charset="0"/>
                    <a:cs typeface="Times New Roman" panose="02020603050405020304" pitchFamily="18" charset="0"/>
                  </a:rPr>
                  <a:t>.</a:t>
                </a:r>
              </a:p>
            </p:txBody>
          </p:sp>
        </mc:Choice>
        <mc:Fallback>
          <p:sp>
            <p:nvSpPr>
              <p:cNvPr id="6" name="TextBox 5">
                <a:extLst>
                  <a:ext uri="{FF2B5EF4-FFF2-40B4-BE49-F238E27FC236}">
                    <a16:creationId xmlns:a16="http://schemas.microsoft.com/office/drawing/2014/main" id="{E5592969-EDCE-9D10-7DE9-1EC1885337DB}"/>
                  </a:ext>
                </a:extLst>
              </p:cNvPr>
              <p:cNvSpPr txBox="1">
                <a:spLocks noRot="1" noChangeAspect="1" noMove="1" noResize="1" noEditPoints="1" noAdjustHandles="1" noChangeArrowheads="1" noChangeShapeType="1" noTextEdit="1"/>
              </p:cNvSpPr>
              <p:nvPr/>
            </p:nvSpPr>
            <p:spPr>
              <a:xfrm>
                <a:off x="1250629" y="3219185"/>
                <a:ext cx="9395207" cy="540469"/>
              </a:xfrm>
              <a:prstGeom prst="rect">
                <a:avLst/>
              </a:prstGeom>
              <a:blipFill>
                <a:blip r:embed="rId2"/>
                <a:stretch>
                  <a:fillRect l="-270" t="-2273" r="-270" b="-681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B31C880-F1CE-0972-64EB-AF1B22A0DE2C}"/>
                  </a:ext>
                </a:extLst>
              </p:cNvPr>
              <p:cNvSpPr txBox="1"/>
              <p:nvPr/>
            </p:nvSpPr>
            <p:spPr>
              <a:xfrm>
                <a:off x="1250628" y="2209998"/>
                <a:ext cx="8538298" cy="891013"/>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𝑚𝑎𝑥</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sub>
                        <m:sup>
                          <m:r>
                            <a:rPr lang="en-US" b="0" i="1" smtClean="0">
                              <a:latin typeface="Cambria Math" panose="02040503050406030204" pitchFamily="18" charset="0"/>
                            </a:rPr>
                            <m:t>2</m:t>
                          </m:r>
                        </m:sup>
                      </m:sSubSup>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𝑓𝑎𝑙𝑙</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𝑚𝑎𝑥</m:t>
                                  </m:r>
                                </m:sub>
                              </m:sSub>
                            </m:num>
                            <m:den>
                              <m:r>
                                <a:rPr lang="en-US" b="0" i="1" smtClean="0">
                                  <a:latin typeface="Cambria Math" panose="02040503050406030204" pitchFamily="18" charset="0"/>
                                  <a:ea typeface="Cambria Math" panose="02040503050406030204" pitchFamily="18" charset="0"/>
                                </a:rPr>
                                <m:t>𝑔</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2∙1.28</m:t>
                              </m:r>
                              <m:r>
                                <a:rPr lang="en-US" b="0" i="1" smtClean="0">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=0.51</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7" name="TextBox 6">
                <a:extLst>
                  <a:ext uri="{FF2B5EF4-FFF2-40B4-BE49-F238E27FC236}">
                    <a16:creationId xmlns:a16="http://schemas.microsoft.com/office/drawing/2014/main" id="{9B31C880-F1CE-0972-64EB-AF1B22A0DE2C}"/>
                  </a:ext>
                </a:extLst>
              </p:cNvPr>
              <p:cNvSpPr txBox="1">
                <a:spLocks noRot="1" noChangeAspect="1" noMove="1" noResize="1" noEditPoints="1" noAdjustHandles="1" noChangeArrowheads="1" noChangeShapeType="1" noTextEdit="1"/>
              </p:cNvSpPr>
              <p:nvPr/>
            </p:nvSpPr>
            <p:spPr>
              <a:xfrm>
                <a:off x="1250628" y="2209998"/>
                <a:ext cx="8538298" cy="891013"/>
              </a:xfrm>
              <a:prstGeom prst="rect">
                <a:avLst/>
              </a:prstGeom>
              <a:blipFill>
                <a:blip r:embed="rId3"/>
                <a:stretch>
                  <a:fillRect l="-297" r="-149" b="-140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BA4B17E-C7E1-65FE-9E19-F6C2264CF7E3}"/>
                  </a:ext>
                </a:extLst>
              </p:cNvPr>
              <p:cNvSpPr txBox="1"/>
              <p:nvPr/>
            </p:nvSpPr>
            <p:spPr>
              <a:xfrm>
                <a:off x="4135676" y="957611"/>
                <a:ext cx="9395207" cy="540469"/>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From the moment the ball comes momentarily to rest at the top.  We can think about this as “dropping” the ball from rest from its maximum height taken as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𝑖</m:t>
                        </m:r>
                      </m:sub>
                    </m:sSub>
                    <m:r>
                      <a:rPr lang="en-US" sz="1400" b="0" i="1" smtClean="0">
                        <a:latin typeface="Cambria Math" panose="02040503050406030204" pitchFamily="18" charset="0"/>
                        <a:cs typeface="Times New Roman" panose="02020603050405020304" pitchFamily="18" charset="0"/>
                      </a:rPr>
                      <m:t>=</m:t>
                    </m:r>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𝑚𝑎𝑥</m:t>
                        </m:r>
                      </m:sub>
                    </m:sSub>
                  </m:oMath>
                </a14:m>
                <a:r>
                  <a:rPr lang="en-US" sz="1400" dirty="0">
                    <a:latin typeface="Times New Roman" panose="02020603050405020304" pitchFamily="18" charset="0"/>
                    <a:cs typeface="Times New Roman" panose="02020603050405020304" pitchFamily="18" charset="0"/>
                  </a:rPr>
                  <a:t> and ending at the roof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𝑓</m:t>
                        </m:r>
                      </m:sub>
                    </m:sSub>
                    <m:r>
                      <a:rPr lang="en-US" sz="1400" b="0" i="1" smtClean="0">
                        <a:latin typeface="Cambria Math" panose="02040503050406030204" pitchFamily="18" charset="0"/>
                        <a:cs typeface="Times New Roman" panose="02020603050405020304" pitchFamily="18" charset="0"/>
                      </a:rPr>
                      <m:t>=0</m:t>
                    </m:r>
                  </m:oMath>
                </a14:m>
                <a:r>
                  <a:rPr lang="en-US" sz="1400" dirty="0">
                    <a:latin typeface="Times New Roman" panose="02020603050405020304" pitchFamily="18" charset="0"/>
                    <a:cs typeface="Times New Roman" panose="02020603050405020304" pitchFamily="18" charset="0"/>
                  </a:rPr>
                  <a:t>.</a:t>
                </a:r>
              </a:p>
            </p:txBody>
          </p:sp>
        </mc:Choice>
        <mc:Fallback>
          <p:sp>
            <p:nvSpPr>
              <p:cNvPr id="8" name="TextBox 7">
                <a:extLst>
                  <a:ext uri="{FF2B5EF4-FFF2-40B4-BE49-F238E27FC236}">
                    <a16:creationId xmlns:a16="http://schemas.microsoft.com/office/drawing/2014/main" id="{ABA4B17E-C7E1-65FE-9E19-F6C2264CF7E3}"/>
                  </a:ext>
                </a:extLst>
              </p:cNvPr>
              <p:cNvSpPr txBox="1">
                <a:spLocks noRot="1" noChangeAspect="1" noMove="1" noResize="1" noEditPoints="1" noAdjustHandles="1" noChangeArrowheads="1" noChangeShapeType="1" noTextEdit="1"/>
              </p:cNvSpPr>
              <p:nvPr/>
            </p:nvSpPr>
            <p:spPr>
              <a:xfrm>
                <a:off x="4135676" y="957611"/>
                <a:ext cx="9395207" cy="540469"/>
              </a:xfrm>
              <a:prstGeom prst="rect">
                <a:avLst/>
              </a:prstGeom>
              <a:blipFill>
                <a:blip r:embed="rId4"/>
                <a:stretch>
                  <a:fillRect l="-135" t="-2273" r="-270" b="-454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6C9B603-7EDE-56D7-A4B1-C52716A8A7F4}"/>
                  </a:ext>
                </a:extLst>
              </p:cNvPr>
              <p:cNvSpPr txBox="1"/>
              <p:nvPr/>
            </p:nvSpPr>
            <p:spPr>
              <a:xfrm>
                <a:off x="1250628" y="4258785"/>
                <a:ext cx="7582652" cy="563680"/>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−1.28</m:t>
                              </m:r>
                              <m:r>
                                <a:rPr lang="en-US" b="0" i="1" smtClean="0">
                                  <a:latin typeface="Cambria Math" panose="02040503050406030204" pitchFamily="18" charset="0"/>
                                  <a:ea typeface="Cambria Math" panose="02040503050406030204" pitchFamily="18" charset="0"/>
                                </a:rPr>
                                <m:t>𝑚</m:t>
                              </m:r>
                            </m:e>
                          </m:d>
                        </m:e>
                      </m:rad>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9" name="TextBox 8">
                <a:extLst>
                  <a:ext uri="{FF2B5EF4-FFF2-40B4-BE49-F238E27FC236}">
                    <a16:creationId xmlns:a16="http://schemas.microsoft.com/office/drawing/2014/main" id="{86C9B603-7EDE-56D7-A4B1-C52716A8A7F4}"/>
                  </a:ext>
                </a:extLst>
              </p:cNvPr>
              <p:cNvSpPr txBox="1">
                <a:spLocks noRot="1" noChangeAspect="1" noMove="1" noResize="1" noEditPoints="1" noAdjustHandles="1" noChangeArrowheads="1" noChangeShapeType="1" noTextEdit="1"/>
              </p:cNvSpPr>
              <p:nvPr/>
            </p:nvSpPr>
            <p:spPr>
              <a:xfrm>
                <a:off x="1250628" y="4258785"/>
                <a:ext cx="7582652" cy="563680"/>
              </a:xfrm>
              <a:prstGeom prst="rect">
                <a:avLst/>
              </a:prstGeom>
              <a:blipFill>
                <a:blip r:embed="rId5"/>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937B1D32-7ABF-FA87-CA38-C9CDC924B817}"/>
                  </a:ext>
                </a:extLst>
              </p:cNvPr>
              <p:cNvSpPr txBox="1"/>
              <p:nvPr/>
            </p:nvSpPr>
            <p:spPr>
              <a:xfrm>
                <a:off x="8962552" y="4082991"/>
                <a:ext cx="3085421" cy="976165"/>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The velocity is a vector, so we need a direction with this.  Since we’ve taken down as the negative y-direction, the velocity is down and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𝑓𝑦</m:t>
                        </m:r>
                      </m:sub>
                    </m:sSub>
                    <m:r>
                      <a:rPr lang="en-US" sz="1400" b="0" i="1" smtClean="0">
                        <a:latin typeface="Cambria Math" panose="02040503050406030204" pitchFamily="18" charset="0"/>
                        <a:cs typeface="Times New Roman" panose="02020603050405020304" pitchFamily="18" charset="0"/>
                      </a:rPr>
                      <m:t>=−5</m:t>
                    </m:r>
                    <m:box>
                      <m:boxPr>
                        <m:ctrlPr>
                          <a:rPr lang="en-US" sz="1400" b="0" i="1" smtClean="0">
                            <a:latin typeface="Cambria Math" panose="02040503050406030204" pitchFamily="18" charset="0"/>
                            <a:cs typeface="Times New Roman" panose="02020603050405020304" pitchFamily="18" charset="0"/>
                          </a:rPr>
                        </m:ctrlPr>
                      </m:boxPr>
                      <m:e>
                        <m:f>
                          <m:fPr>
                            <m:ctrlPr>
                              <a:rPr lang="en-US" sz="1400" b="0" i="1" smtClean="0">
                                <a:latin typeface="Cambria Math" panose="02040503050406030204" pitchFamily="18" charset="0"/>
                                <a:cs typeface="Times New Roman" panose="02020603050405020304" pitchFamily="18" charset="0"/>
                              </a:rPr>
                            </m:ctrlPr>
                          </m:fPr>
                          <m:num>
                            <m:r>
                              <a:rPr lang="en-US" sz="1400" b="0" i="1" smtClean="0">
                                <a:latin typeface="Cambria Math" panose="02040503050406030204" pitchFamily="18" charset="0"/>
                                <a:cs typeface="Times New Roman" panose="02020603050405020304" pitchFamily="18" charset="0"/>
                              </a:rPr>
                              <m:t>𝑚</m:t>
                            </m:r>
                          </m:num>
                          <m:den>
                            <m:r>
                              <a:rPr lang="en-US" sz="1400" b="0" i="1" smtClean="0">
                                <a:latin typeface="Cambria Math" panose="02040503050406030204" pitchFamily="18" charset="0"/>
                                <a:cs typeface="Times New Roman" panose="02020603050405020304" pitchFamily="18" charset="0"/>
                              </a:rPr>
                              <m:t>𝑠</m:t>
                            </m:r>
                          </m:den>
                        </m:f>
                      </m:e>
                    </m:box>
                    <m:r>
                      <a:rPr lang="en-US" sz="1400" b="0" i="1" smtClean="0">
                        <a:latin typeface="Cambria Math" panose="02040503050406030204" pitchFamily="18" charset="0"/>
                        <a:cs typeface="Times New Roman" panose="02020603050405020304" pitchFamily="18" charset="0"/>
                      </a:rPr>
                      <m:t>.</m:t>
                    </m:r>
                  </m:oMath>
                </a14:m>
                <a:endParaRPr lang="en-US" dirty="0"/>
              </a:p>
            </p:txBody>
          </p:sp>
        </mc:Choice>
        <mc:Fallback>
          <p:sp>
            <p:nvSpPr>
              <p:cNvPr id="11" name="TextBox 10">
                <a:extLst>
                  <a:ext uri="{FF2B5EF4-FFF2-40B4-BE49-F238E27FC236}">
                    <a16:creationId xmlns:a16="http://schemas.microsoft.com/office/drawing/2014/main" id="{937B1D32-7ABF-FA87-CA38-C9CDC924B817}"/>
                  </a:ext>
                </a:extLst>
              </p:cNvPr>
              <p:cNvSpPr txBox="1">
                <a:spLocks noRot="1" noChangeAspect="1" noMove="1" noResize="1" noEditPoints="1" noAdjustHandles="1" noChangeArrowheads="1" noChangeShapeType="1" noTextEdit="1"/>
              </p:cNvSpPr>
              <p:nvPr/>
            </p:nvSpPr>
            <p:spPr>
              <a:xfrm>
                <a:off x="8962552" y="4082991"/>
                <a:ext cx="3085421" cy="976165"/>
              </a:xfrm>
              <a:prstGeom prst="rect">
                <a:avLst/>
              </a:prstGeom>
              <a:blipFill>
                <a:blip r:embed="rId6"/>
                <a:stretch>
                  <a:fillRect l="-410" t="-1282" b="-256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61ADE82F-7407-33DE-00A6-0A8D31830161}"/>
                  </a:ext>
                </a:extLst>
              </p:cNvPr>
              <p:cNvSpPr txBox="1"/>
              <p:nvPr/>
            </p:nvSpPr>
            <p:spPr>
              <a:xfrm>
                <a:off x="1351111" y="5466843"/>
                <a:ext cx="5778570"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0.51</m:t>
                      </m:r>
                      <m:r>
                        <a:rPr lang="en-US" b="0" i="1" smtClean="0">
                          <a:latin typeface="Cambria Math" panose="02040503050406030204" pitchFamily="18" charset="0"/>
                        </a:rPr>
                        <m:t>𝑠</m:t>
                      </m:r>
                      <m:r>
                        <a:rPr lang="en-US" b="0" i="1" smtClean="0">
                          <a:latin typeface="Cambria Math" panose="02040503050406030204" pitchFamily="18" charset="0"/>
                        </a:rPr>
                        <m:t>=−5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p:sp>
            <p:nvSpPr>
              <p:cNvPr id="12" name="TextBox 11">
                <a:extLst>
                  <a:ext uri="{FF2B5EF4-FFF2-40B4-BE49-F238E27FC236}">
                    <a16:creationId xmlns:a16="http://schemas.microsoft.com/office/drawing/2014/main" id="{61ADE82F-7407-33DE-00A6-0A8D31830161}"/>
                  </a:ext>
                </a:extLst>
              </p:cNvPr>
              <p:cNvSpPr txBox="1">
                <a:spLocks noRot="1" noChangeAspect="1" noMove="1" noResize="1" noEditPoints="1" noAdjustHandles="1" noChangeArrowheads="1" noChangeShapeType="1" noTextEdit="1"/>
              </p:cNvSpPr>
              <p:nvPr/>
            </p:nvSpPr>
            <p:spPr>
              <a:xfrm>
                <a:off x="1351111" y="5466843"/>
                <a:ext cx="5778570" cy="474425"/>
              </a:xfrm>
              <a:prstGeom prst="rect">
                <a:avLst/>
              </a:prstGeom>
              <a:blipFill>
                <a:blip r:embed="rId7"/>
                <a:stretch>
                  <a:fillRect b="-10256"/>
                </a:stretch>
              </a:blipFill>
            </p:spPr>
            <p:txBody>
              <a:bodyPr/>
              <a:lstStyle/>
              <a:p>
                <a:r>
                  <a:rPr lang="en-US">
                    <a:noFill/>
                  </a:rPr>
                  <a:t> </a:t>
                </a:r>
              </a:p>
            </p:txBody>
          </p:sp>
        </mc:Fallback>
      </mc:AlternateContent>
    </p:spTree>
    <p:extLst>
      <p:ext uri="{BB962C8B-B14F-4D97-AF65-F5344CB8AC3E}">
        <p14:creationId xmlns:p14="http://schemas.microsoft.com/office/powerpoint/2010/main" val="901442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B0181-3B6F-E371-B3F5-7EB15E7AD4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DFB7C0-CBC1-47AB-2906-34CEAE196C43}"/>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F01CA976-721C-D61C-6E30-60C3DB599B59}"/>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Solution:</a:t>
            </a:r>
            <a:endParaRPr lang="en-US" dirty="0"/>
          </a:p>
        </p:txBody>
      </p:sp>
      <p:sp>
        <p:nvSpPr>
          <p:cNvPr id="5" name="TextBox 4">
            <a:extLst>
              <a:ext uri="{FF2B5EF4-FFF2-40B4-BE49-F238E27FC236}">
                <a16:creationId xmlns:a16="http://schemas.microsoft.com/office/drawing/2014/main" id="{F0F0F287-030F-1D97-1D4E-23978B233909}"/>
              </a:ext>
            </a:extLst>
          </p:cNvPr>
          <p:cNvSpPr txBox="1"/>
          <p:nvPr/>
        </p:nvSpPr>
        <p:spPr>
          <a:xfrm>
            <a:off x="364253" y="1513743"/>
            <a:ext cx="11221496" cy="707886"/>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e.     Suppose that the ball misses the roof and continues to falls to the ground, how long does it take to reach  	the ground from the roof?</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E37404EE-D69D-25CC-3B8D-83E85B38D750}"/>
                  </a:ext>
                </a:extLst>
              </p:cNvPr>
              <p:cNvSpPr txBox="1"/>
              <p:nvPr/>
            </p:nvSpPr>
            <p:spPr>
              <a:xfrm>
                <a:off x="1141455" y="2439864"/>
                <a:ext cx="8947090" cy="329834"/>
              </a:xfrm>
              <a:prstGeom prst="rect">
                <a:avLst/>
              </a:prstGeom>
              <a:noFill/>
            </p:spPr>
            <p:txBody>
              <a:bodyPr wrap="square">
                <a:spAutoFit/>
              </a:bodyPr>
              <a:lstStyle/>
              <a:p>
                <a:pPr algn="just"/>
                <a:r>
                  <a:rPr lang="en-US" sz="1400" dirty="0">
                    <a:latin typeface="Times New Roman" panose="02020603050405020304" pitchFamily="18" charset="0"/>
                    <a:cs typeface="Times New Roman" panose="02020603050405020304" pitchFamily="18" charset="0"/>
                  </a:rPr>
                  <a:t>Here we’ll pretend that the ball is thrown down from the roof with an initial velocity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𝑓</m:t>
                        </m:r>
                      </m:sub>
                    </m:sSub>
                    <m:r>
                      <a:rPr lang="en-US" sz="1400" b="0" i="1" smtClean="0">
                        <a:latin typeface="Cambria Math" panose="02040503050406030204" pitchFamily="18" charset="0"/>
                        <a:cs typeface="Times New Roman" panose="02020603050405020304" pitchFamily="18" charset="0"/>
                      </a:rPr>
                      <m:t>=−5</m:t>
                    </m:r>
                    <m:box>
                      <m:boxPr>
                        <m:ctrlPr>
                          <a:rPr lang="en-US" sz="1400" b="0" i="1" smtClean="0">
                            <a:latin typeface="Cambria Math" panose="02040503050406030204" pitchFamily="18" charset="0"/>
                            <a:cs typeface="Times New Roman" panose="02020603050405020304" pitchFamily="18" charset="0"/>
                          </a:rPr>
                        </m:ctrlPr>
                      </m:boxPr>
                      <m:e>
                        <m:f>
                          <m:fPr>
                            <m:ctrlPr>
                              <a:rPr lang="en-US" sz="1400" b="0" i="1" smtClean="0">
                                <a:latin typeface="Cambria Math" panose="02040503050406030204" pitchFamily="18" charset="0"/>
                                <a:cs typeface="Times New Roman" panose="02020603050405020304" pitchFamily="18" charset="0"/>
                              </a:rPr>
                            </m:ctrlPr>
                          </m:fPr>
                          <m:num>
                            <m:r>
                              <a:rPr lang="en-US" sz="1400" b="0" i="1" smtClean="0">
                                <a:latin typeface="Cambria Math" panose="02040503050406030204" pitchFamily="18" charset="0"/>
                                <a:cs typeface="Times New Roman" panose="02020603050405020304" pitchFamily="18" charset="0"/>
                              </a:rPr>
                              <m:t>𝑚</m:t>
                            </m:r>
                          </m:num>
                          <m:den>
                            <m:r>
                              <a:rPr lang="en-US" sz="1400" b="0" i="1" smtClean="0">
                                <a:latin typeface="Cambria Math" panose="02040503050406030204" pitchFamily="18" charset="0"/>
                                <a:cs typeface="Times New Roman" panose="02020603050405020304" pitchFamily="18" charset="0"/>
                              </a:rPr>
                              <m:t>𝑠</m:t>
                            </m:r>
                          </m:den>
                        </m:f>
                      </m:e>
                    </m:box>
                  </m:oMath>
                </a14:m>
                <a:r>
                  <a:rPr lang="en-US" sz="1400" dirty="0">
                    <a:latin typeface="Times New Roman" panose="02020603050405020304" pitchFamily="18" charset="0"/>
                    <a:cs typeface="Times New Roman" panose="02020603050405020304" pitchFamily="18" charset="0"/>
                  </a:rPr>
                  <a:t>.</a:t>
                </a:r>
              </a:p>
            </p:txBody>
          </p:sp>
        </mc:Choice>
        <mc:Fallback>
          <p:sp>
            <p:nvSpPr>
              <p:cNvPr id="6" name="TextBox 5">
                <a:extLst>
                  <a:ext uri="{FF2B5EF4-FFF2-40B4-BE49-F238E27FC236}">
                    <a16:creationId xmlns:a16="http://schemas.microsoft.com/office/drawing/2014/main" id="{E37404EE-D69D-25CC-3B8D-83E85B38D750}"/>
                  </a:ext>
                </a:extLst>
              </p:cNvPr>
              <p:cNvSpPr txBox="1">
                <a:spLocks noRot="1" noChangeAspect="1" noMove="1" noResize="1" noEditPoints="1" noAdjustHandles="1" noChangeArrowheads="1" noChangeShapeType="1" noTextEdit="1"/>
              </p:cNvSpPr>
              <p:nvPr/>
            </p:nvSpPr>
            <p:spPr>
              <a:xfrm>
                <a:off x="1141455" y="2439864"/>
                <a:ext cx="8947090" cy="329834"/>
              </a:xfrm>
              <a:prstGeom prst="rect">
                <a:avLst/>
              </a:prstGeom>
              <a:blipFill>
                <a:blip r:embed="rId2"/>
                <a:stretch>
                  <a:fillRect l="-142" t="-7692" b="-115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891FA8D-BCBB-1CA8-2EC8-C0E3679577A1}"/>
                  </a:ext>
                </a:extLst>
              </p:cNvPr>
              <p:cNvSpPr txBox="1"/>
              <p:nvPr/>
            </p:nvSpPr>
            <p:spPr>
              <a:xfrm>
                <a:off x="1177003" y="3143742"/>
                <a:ext cx="8911542" cy="322717"/>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i="1">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−45=−5</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−4.9</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4.9</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+5</m:t>
                      </m:r>
                      <m:r>
                        <a:rPr lang="en-US" b="0" i="1" smtClean="0">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45=0</m:t>
                      </m:r>
                    </m:oMath>
                  </m:oMathPara>
                </a14:m>
                <a:endParaRPr lang="en-US" dirty="0"/>
              </a:p>
            </p:txBody>
          </p:sp>
        </mc:Choice>
        <mc:Fallback>
          <p:sp>
            <p:nvSpPr>
              <p:cNvPr id="8" name="TextBox 7">
                <a:extLst>
                  <a:ext uri="{FF2B5EF4-FFF2-40B4-BE49-F238E27FC236}">
                    <a16:creationId xmlns:a16="http://schemas.microsoft.com/office/drawing/2014/main" id="{8891FA8D-BCBB-1CA8-2EC8-C0E3679577A1}"/>
                  </a:ext>
                </a:extLst>
              </p:cNvPr>
              <p:cNvSpPr txBox="1">
                <a:spLocks noRot="1" noChangeAspect="1" noMove="1" noResize="1" noEditPoints="1" noAdjustHandles="1" noChangeArrowheads="1" noChangeShapeType="1" noTextEdit="1"/>
              </p:cNvSpPr>
              <p:nvPr/>
            </p:nvSpPr>
            <p:spPr>
              <a:xfrm>
                <a:off x="1177003" y="3143742"/>
                <a:ext cx="8911542" cy="322717"/>
              </a:xfrm>
              <a:prstGeom prst="rect">
                <a:avLst/>
              </a:prstGeom>
              <a:blipFill>
                <a:blip r:embed="rId3"/>
                <a:stretch>
                  <a:fillRect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377C1D7E-501A-3299-DCA3-EC4B8DDA2958}"/>
                  </a:ext>
                </a:extLst>
              </p:cNvPr>
              <p:cNvSpPr txBox="1"/>
              <p:nvPr/>
            </p:nvSpPr>
            <p:spPr>
              <a:xfrm>
                <a:off x="1141455" y="4251834"/>
                <a:ext cx="5829416" cy="884281"/>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𝑔𝑟𝑜𝑢𝑛𝑑</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−4∙4.9∙</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−45</m:t>
                                  </m:r>
                                </m:e>
                              </m:d>
                            </m:e>
                          </m:rad>
                        </m:num>
                        <m:den>
                          <m:r>
                            <a:rPr lang="en-US" b="0" i="1" smtClean="0">
                              <a:latin typeface="Cambria Math" panose="02040503050406030204" pitchFamily="18" charset="0"/>
                            </a:rPr>
                            <m:t>9.8</m:t>
                          </m:r>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𝑔𝑟𝑜𝑢𝑑</m:t>
                          </m:r>
                        </m:sub>
                      </m:sSub>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2</m:t>
                                </m:r>
                                <m:r>
                                  <m:rPr>
                                    <m:brk m:alnAt="7"/>
                                  </m:rPr>
                                  <a:rPr lang="en-US" b="0" i="1" smtClean="0">
                                    <a:latin typeface="Cambria Math" panose="02040503050406030204" pitchFamily="18" charset="0"/>
                                    <a:ea typeface="Cambria Math" panose="02040503050406030204" pitchFamily="18" charset="0"/>
                                  </a:rPr>
                                  <m:t>.</m:t>
                                </m:r>
                                <m:r>
                                  <m:rPr>
                                    <m:brk m:alnAt="7"/>
                                  </m:rPr>
                                  <a:rPr lang="en-US" b="0" i="1" smtClean="0">
                                    <a:latin typeface="Cambria Math" panose="02040503050406030204" pitchFamily="18" charset="0"/>
                                    <a:ea typeface="Cambria Math" panose="02040503050406030204" pitchFamily="18" charset="0"/>
                                  </a:rPr>
                                  <m:t>5</m:t>
                                </m:r>
                                <m:r>
                                  <m:rPr>
                                    <m:brk m:alnAt="7"/>
                                  </m:rPr>
                                  <a:rPr lang="en-US" b="0" i="1" smtClean="0">
                                    <a:latin typeface="Cambria Math" panose="02040503050406030204" pitchFamily="18" charset="0"/>
                                    <a:ea typeface="Cambria Math" panose="02040503050406030204" pitchFamily="18" charset="0"/>
                                  </a:rPr>
                                  <m:t>6</m:t>
                                </m:r>
                                <m:r>
                                  <m:rPr>
                                    <m:brk m:alnAt="7"/>
                                  </m:rPr>
                                  <a:rPr lang="en-US" b="0" i="1" smtClean="0">
                                    <a:latin typeface="Cambria Math" panose="02040503050406030204" pitchFamily="18" charset="0"/>
                                    <a:ea typeface="Cambria Math" panose="02040503050406030204" pitchFamily="18" charset="0"/>
                                  </a:rPr>
                                  <m:t>𝑠</m:t>
                                </m:r>
                              </m:e>
                            </m:mr>
                            <m:mr>
                              <m:e>
                                <m:r>
                                  <a:rPr lang="en-US" b="0" i="1" smtClean="0">
                                    <a:latin typeface="Cambria Math" panose="02040503050406030204" pitchFamily="18" charset="0"/>
                                    <a:ea typeface="Cambria Math" panose="02040503050406030204" pitchFamily="18" charset="0"/>
                                  </a:rPr>
                                  <m:t> </m:t>
                                </m:r>
                              </m:e>
                            </m:mr>
                            <m:mr>
                              <m:e>
                                <m:r>
                                  <a:rPr lang="en-US" b="0" i="1" smtClean="0">
                                    <a:latin typeface="Cambria Math" panose="02040503050406030204" pitchFamily="18" charset="0"/>
                                    <a:ea typeface="Cambria Math" panose="02040503050406030204" pitchFamily="18" charset="0"/>
                                  </a:rPr>
                                  <m:t>−3.58</m:t>
                                </m:r>
                                <m:r>
                                  <a:rPr lang="en-US" b="0" i="1" smtClean="0">
                                    <a:latin typeface="Cambria Math" panose="02040503050406030204" pitchFamily="18" charset="0"/>
                                    <a:ea typeface="Cambria Math" panose="02040503050406030204" pitchFamily="18" charset="0"/>
                                  </a:rPr>
                                  <m:t>𝑠</m:t>
                                </m:r>
                              </m:e>
                            </m:mr>
                          </m:m>
                        </m:e>
                      </m:d>
                    </m:oMath>
                  </m:oMathPara>
                </a14:m>
                <a:endParaRPr lang="en-US" dirty="0"/>
              </a:p>
            </p:txBody>
          </p:sp>
        </mc:Choice>
        <mc:Fallback>
          <p:sp>
            <p:nvSpPr>
              <p:cNvPr id="9" name="TextBox 8">
                <a:extLst>
                  <a:ext uri="{FF2B5EF4-FFF2-40B4-BE49-F238E27FC236}">
                    <a16:creationId xmlns:a16="http://schemas.microsoft.com/office/drawing/2014/main" id="{377C1D7E-501A-3299-DCA3-EC4B8DDA2958}"/>
                  </a:ext>
                </a:extLst>
              </p:cNvPr>
              <p:cNvSpPr txBox="1">
                <a:spLocks noRot="1" noChangeAspect="1" noMove="1" noResize="1" noEditPoints="1" noAdjustHandles="1" noChangeArrowheads="1" noChangeShapeType="1" noTextEdit="1"/>
              </p:cNvSpPr>
              <p:nvPr/>
            </p:nvSpPr>
            <p:spPr>
              <a:xfrm>
                <a:off x="1141455" y="4251834"/>
                <a:ext cx="5829416" cy="884281"/>
              </a:xfrm>
              <a:prstGeom prst="rect">
                <a:avLst/>
              </a:prstGeom>
              <a:blipFill>
                <a:blip r:embed="rId4"/>
                <a:stretch>
                  <a:fillRect l="-217" t="-228169" r="-13232" b="-32535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9842A688-32DC-814B-961F-040D2C4F2A84}"/>
                  </a:ext>
                </a:extLst>
              </p:cNvPr>
              <p:cNvSpPr txBox="1"/>
              <p:nvPr/>
            </p:nvSpPr>
            <p:spPr>
              <a:xfrm>
                <a:off x="6791921" y="4374762"/>
                <a:ext cx="3758084"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Here we choose the positive time.  The time to the ground for the ball is </a:t>
                </a:r>
                <a14:m>
                  <m:oMath xmlns:m="http://schemas.openxmlformats.org/officeDocument/2006/math">
                    <m:r>
                      <a:rPr lang="en-US" sz="1400" b="0" i="1" smtClean="0">
                        <a:latin typeface="Cambria Math" panose="02040503050406030204" pitchFamily="18" charset="0"/>
                        <a:cs typeface="Times New Roman" panose="02020603050405020304" pitchFamily="18" charset="0"/>
                      </a:rPr>
                      <m:t>2.56</m:t>
                    </m:r>
                    <m:r>
                      <a:rPr lang="en-US" sz="1400" b="0" i="1" smtClean="0">
                        <a:latin typeface="Cambria Math" panose="02040503050406030204" pitchFamily="18" charset="0"/>
                        <a:cs typeface="Times New Roman" panose="02020603050405020304" pitchFamily="18" charset="0"/>
                      </a:rPr>
                      <m:t>𝑠</m:t>
                    </m:r>
                    <m:r>
                      <a:rPr lang="en-US" sz="1400" b="0" i="1" smtClean="0">
                        <a:latin typeface="Cambria Math" panose="02040503050406030204" pitchFamily="18" charset="0"/>
                        <a:cs typeface="Times New Roman" panose="02020603050405020304" pitchFamily="18" charset="0"/>
                      </a:rPr>
                      <m:t>.</m:t>
                    </m:r>
                  </m:oMath>
                </a14:m>
                <a:r>
                  <a:rPr lang="en-US" sz="1400" dirty="0">
                    <a:latin typeface="Times New Roman" panose="02020603050405020304" pitchFamily="18" charset="0"/>
                    <a:cs typeface="Times New Roman" panose="02020603050405020304" pitchFamily="18" charset="0"/>
                  </a:rPr>
                  <a:t> </a:t>
                </a:r>
                <a:endParaRPr lang="en-US" dirty="0"/>
              </a:p>
            </p:txBody>
          </p:sp>
        </mc:Choice>
        <mc:Fallback>
          <p:sp>
            <p:nvSpPr>
              <p:cNvPr id="10" name="TextBox 9">
                <a:extLst>
                  <a:ext uri="{FF2B5EF4-FFF2-40B4-BE49-F238E27FC236}">
                    <a16:creationId xmlns:a16="http://schemas.microsoft.com/office/drawing/2014/main" id="{9842A688-32DC-814B-961F-040D2C4F2A84}"/>
                  </a:ext>
                </a:extLst>
              </p:cNvPr>
              <p:cNvSpPr txBox="1">
                <a:spLocks noRot="1" noChangeAspect="1" noMove="1" noResize="1" noEditPoints="1" noAdjustHandles="1" noChangeArrowheads="1" noChangeShapeType="1" noTextEdit="1"/>
              </p:cNvSpPr>
              <p:nvPr/>
            </p:nvSpPr>
            <p:spPr>
              <a:xfrm>
                <a:off x="6791921" y="4374762"/>
                <a:ext cx="3758084" cy="523220"/>
              </a:xfrm>
              <a:prstGeom prst="rect">
                <a:avLst/>
              </a:prstGeom>
              <a:blipFill>
                <a:blip r:embed="rId5"/>
                <a:stretch>
                  <a:fillRect l="-337" t="-2381" b="-9524"/>
                </a:stretch>
              </a:blipFill>
            </p:spPr>
            <p:txBody>
              <a:bodyPr/>
              <a:lstStyle/>
              <a:p>
                <a:r>
                  <a:rPr lang="en-US">
                    <a:noFill/>
                  </a:rPr>
                  <a:t> </a:t>
                </a:r>
              </a:p>
            </p:txBody>
          </p:sp>
        </mc:Fallback>
      </mc:AlternateContent>
    </p:spTree>
    <p:extLst>
      <p:ext uri="{BB962C8B-B14F-4D97-AF65-F5344CB8AC3E}">
        <p14:creationId xmlns:p14="http://schemas.microsoft.com/office/powerpoint/2010/main" val="63815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96B1F-28BD-F519-CADD-70B25EFB69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506AAB-439D-4DED-3482-78AE9D325E13}"/>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A57C6A60-DEDA-1079-BA9F-7D3EFB35881B}"/>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Solution:</a:t>
            </a:r>
            <a:endParaRPr lang="en-US" dirty="0"/>
          </a:p>
        </p:txBody>
      </p:sp>
      <p:sp>
        <p:nvSpPr>
          <p:cNvPr id="5" name="TextBox 4">
            <a:extLst>
              <a:ext uri="{FF2B5EF4-FFF2-40B4-BE49-F238E27FC236}">
                <a16:creationId xmlns:a16="http://schemas.microsoft.com/office/drawing/2014/main" id="{EFF8A58E-8309-FD70-693A-26BCBC828B20}"/>
              </a:ext>
            </a:extLst>
          </p:cNvPr>
          <p:cNvSpPr txBox="1"/>
          <p:nvPr/>
        </p:nvSpPr>
        <p:spPr>
          <a:xfrm>
            <a:off x="605413" y="1513743"/>
            <a:ext cx="10688934" cy="707886"/>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f.     What is the total time of flight of the ball to the ground and how does this compare to the sum of 	the times for each part of the motion?</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190189E-2E5B-FF0A-A470-5A7174A498A4}"/>
                  </a:ext>
                </a:extLst>
              </p:cNvPr>
              <p:cNvSpPr txBox="1"/>
              <p:nvPr/>
            </p:nvSpPr>
            <p:spPr>
              <a:xfrm>
                <a:off x="1338782" y="4969849"/>
                <a:ext cx="6173550" cy="299569"/>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𝑡𝑜𝑓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𝑟𝑖𝑠𝑒</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𝑔𝑟𝑜𝑢𝑛𝑑</m:t>
                          </m:r>
                        </m:sub>
                      </m:sSub>
                      <m:r>
                        <a:rPr lang="en-US" b="0" i="1" smtClean="0">
                          <a:latin typeface="Cambria Math" panose="02040503050406030204" pitchFamily="18" charset="0"/>
                        </a:rPr>
                        <m:t>=0.51</m:t>
                      </m:r>
                      <m:r>
                        <a:rPr lang="en-US" b="0" i="1" smtClean="0">
                          <a:latin typeface="Cambria Math" panose="02040503050406030204" pitchFamily="18" charset="0"/>
                        </a:rPr>
                        <m:t>𝑠</m:t>
                      </m:r>
                      <m:r>
                        <a:rPr lang="en-US" b="0" i="1" smtClean="0">
                          <a:latin typeface="Cambria Math" panose="02040503050406030204" pitchFamily="18" charset="0"/>
                        </a:rPr>
                        <m:t>+0.51</m:t>
                      </m:r>
                      <m:r>
                        <a:rPr lang="en-US" b="0" i="1" smtClean="0">
                          <a:latin typeface="Cambria Math" panose="02040503050406030204" pitchFamily="18" charset="0"/>
                        </a:rPr>
                        <m:t>𝑠</m:t>
                      </m:r>
                      <m:r>
                        <a:rPr lang="en-US" b="0" i="1" smtClean="0">
                          <a:latin typeface="Cambria Math" panose="02040503050406030204" pitchFamily="18" charset="0"/>
                        </a:rPr>
                        <m:t>+2.56</m:t>
                      </m:r>
                      <m:r>
                        <a:rPr lang="en-US" b="0" i="1" smtClean="0">
                          <a:latin typeface="Cambria Math" panose="02040503050406030204" pitchFamily="18" charset="0"/>
                        </a:rPr>
                        <m:t>𝑠</m:t>
                      </m:r>
                      <m:r>
                        <a:rPr lang="en-US" b="0" i="1" smtClean="0">
                          <a:latin typeface="Cambria Math" panose="02040503050406030204" pitchFamily="18" charset="0"/>
                        </a:rPr>
                        <m:t>=3.58</m:t>
                      </m:r>
                      <m:r>
                        <a:rPr lang="en-US" b="0" i="1" smtClean="0">
                          <a:latin typeface="Cambria Math" panose="02040503050406030204" pitchFamily="18" charset="0"/>
                        </a:rPr>
                        <m:t>𝑠</m:t>
                      </m:r>
                    </m:oMath>
                  </m:oMathPara>
                </a14:m>
                <a:endParaRPr lang="en-US" dirty="0"/>
              </a:p>
            </p:txBody>
          </p:sp>
        </mc:Choice>
        <mc:Fallback>
          <p:sp>
            <p:nvSpPr>
              <p:cNvPr id="6" name="TextBox 5">
                <a:extLst>
                  <a:ext uri="{FF2B5EF4-FFF2-40B4-BE49-F238E27FC236}">
                    <a16:creationId xmlns:a16="http://schemas.microsoft.com/office/drawing/2014/main" id="{0190189E-2E5B-FF0A-A470-5A7174A498A4}"/>
                  </a:ext>
                </a:extLst>
              </p:cNvPr>
              <p:cNvSpPr txBox="1">
                <a:spLocks noRot="1" noChangeAspect="1" noMove="1" noResize="1" noEditPoints="1" noAdjustHandles="1" noChangeArrowheads="1" noChangeShapeType="1" noTextEdit="1"/>
              </p:cNvSpPr>
              <p:nvPr/>
            </p:nvSpPr>
            <p:spPr>
              <a:xfrm>
                <a:off x="1338782" y="4969849"/>
                <a:ext cx="6173550" cy="299569"/>
              </a:xfrm>
              <a:prstGeom prst="rect">
                <a:avLst/>
              </a:prstGeom>
              <a:blipFill>
                <a:blip r:embed="rId2"/>
                <a:stretch>
                  <a:fillRect l="-205" r="-411" b="-29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D614950-EE9D-3DEF-9A93-145AA59DC408}"/>
                  </a:ext>
                </a:extLst>
              </p:cNvPr>
              <p:cNvSpPr txBox="1"/>
              <p:nvPr/>
            </p:nvSpPr>
            <p:spPr>
              <a:xfrm>
                <a:off x="7960647" y="4858024"/>
                <a:ext cx="3758084"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The time of flight is the same as the sum of the individual times of the motion</a:t>
                </a:r>
                <a14:m>
                  <m:oMath xmlns:m="http://schemas.openxmlformats.org/officeDocument/2006/math">
                    <m:r>
                      <a:rPr lang="en-US" sz="1400" b="0" i="1" smtClean="0">
                        <a:latin typeface="Cambria Math" panose="02040503050406030204" pitchFamily="18" charset="0"/>
                        <a:cs typeface="Times New Roman" panose="02020603050405020304" pitchFamily="18" charset="0"/>
                      </a:rPr>
                      <m:t>.</m:t>
                    </m:r>
                  </m:oMath>
                </a14:m>
                <a:endParaRPr lang="en-US" dirty="0"/>
              </a:p>
            </p:txBody>
          </p:sp>
        </mc:Choice>
        <mc:Fallback>
          <p:sp>
            <p:nvSpPr>
              <p:cNvPr id="7" name="TextBox 6">
                <a:extLst>
                  <a:ext uri="{FF2B5EF4-FFF2-40B4-BE49-F238E27FC236}">
                    <a16:creationId xmlns:a16="http://schemas.microsoft.com/office/drawing/2014/main" id="{5D614950-EE9D-3DEF-9A93-145AA59DC408}"/>
                  </a:ext>
                </a:extLst>
              </p:cNvPr>
              <p:cNvSpPr txBox="1">
                <a:spLocks noRot="1" noChangeAspect="1" noMove="1" noResize="1" noEditPoints="1" noAdjustHandles="1" noChangeArrowheads="1" noChangeShapeType="1" noTextEdit="1"/>
              </p:cNvSpPr>
              <p:nvPr/>
            </p:nvSpPr>
            <p:spPr>
              <a:xfrm>
                <a:off x="7960647" y="4858024"/>
                <a:ext cx="3758084" cy="523220"/>
              </a:xfrm>
              <a:prstGeom prst="rect">
                <a:avLst/>
              </a:prstGeom>
              <a:blipFill>
                <a:blip r:embed="rId3"/>
                <a:stretch>
                  <a:fillRect l="-337" t="-2381" b="-95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F0EBCEF8-609B-33E0-B5E7-FB1AF8774DC3}"/>
                  </a:ext>
                </a:extLst>
              </p:cNvPr>
              <p:cNvSpPr txBox="1"/>
              <p:nvPr/>
            </p:nvSpPr>
            <p:spPr>
              <a:xfrm>
                <a:off x="1338782" y="2418751"/>
                <a:ext cx="8911542" cy="322717"/>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i="1">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−45=5</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−4.9</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4.9</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−5</m:t>
                      </m:r>
                      <m:r>
                        <a:rPr lang="en-US" b="0" i="1" smtClean="0">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45=0</m:t>
                      </m:r>
                    </m:oMath>
                  </m:oMathPara>
                </a14:m>
                <a:endParaRPr lang="en-US" dirty="0"/>
              </a:p>
            </p:txBody>
          </p:sp>
        </mc:Choice>
        <mc:Fallback>
          <p:sp>
            <p:nvSpPr>
              <p:cNvPr id="8" name="TextBox 7">
                <a:extLst>
                  <a:ext uri="{FF2B5EF4-FFF2-40B4-BE49-F238E27FC236}">
                    <a16:creationId xmlns:a16="http://schemas.microsoft.com/office/drawing/2014/main" id="{F0EBCEF8-609B-33E0-B5E7-FB1AF8774DC3}"/>
                  </a:ext>
                </a:extLst>
              </p:cNvPr>
              <p:cNvSpPr txBox="1">
                <a:spLocks noRot="1" noChangeAspect="1" noMove="1" noResize="1" noEditPoints="1" noAdjustHandles="1" noChangeArrowheads="1" noChangeShapeType="1" noTextEdit="1"/>
              </p:cNvSpPr>
              <p:nvPr/>
            </p:nvSpPr>
            <p:spPr>
              <a:xfrm>
                <a:off x="1338782" y="2418751"/>
                <a:ext cx="8911542" cy="322717"/>
              </a:xfrm>
              <a:prstGeom prst="rect">
                <a:avLst/>
              </a:prstGeom>
              <a:blipFill>
                <a:blip r:embed="rId4"/>
                <a:stretch>
                  <a:fillRect b="-222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33D75617-FFA3-A163-30EA-9B8148002EFE}"/>
                  </a:ext>
                </a:extLst>
              </p:cNvPr>
              <p:cNvSpPr txBox="1"/>
              <p:nvPr/>
            </p:nvSpPr>
            <p:spPr>
              <a:xfrm>
                <a:off x="1391725" y="3241919"/>
                <a:ext cx="5254900" cy="884281"/>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𝑡𝑜𝑓</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−4∙4.9∙</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−45</m:t>
                                  </m:r>
                                </m:e>
                              </m:d>
                            </m:e>
                          </m:rad>
                        </m:num>
                        <m:den>
                          <m:r>
                            <a:rPr lang="en-US" b="0" i="1" smtClean="0">
                              <a:latin typeface="Cambria Math" panose="02040503050406030204" pitchFamily="18" charset="0"/>
                            </a:rPr>
                            <m:t>9.8</m:t>
                          </m:r>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𝑡𝑜𝑓</m:t>
                          </m:r>
                        </m:sub>
                      </m:sSub>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m:t>
                                </m:r>
                                <m:r>
                                  <m:rPr>
                                    <m:brk m:alnAt="7"/>
                                  </m:rPr>
                                  <a:rPr lang="en-US" b="0" i="1" smtClean="0">
                                    <a:latin typeface="Cambria Math" panose="02040503050406030204" pitchFamily="18" charset="0"/>
                                    <a:ea typeface="Cambria Math" panose="02040503050406030204" pitchFamily="18" charset="0"/>
                                  </a:rPr>
                                  <m:t>2</m:t>
                                </m:r>
                                <m:r>
                                  <m:rPr>
                                    <m:brk m:alnAt="7"/>
                                  </m:rPr>
                                  <a:rPr lang="en-US" b="0" i="1" smtClean="0">
                                    <a:latin typeface="Cambria Math" panose="02040503050406030204" pitchFamily="18" charset="0"/>
                                    <a:ea typeface="Cambria Math" panose="02040503050406030204" pitchFamily="18" charset="0"/>
                                  </a:rPr>
                                  <m:t>.</m:t>
                                </m:r>
                                <m:r>
                                  <m:rPr>
                                    <m:brk m:alnAt="7"/>
                                  </m:rPr>
                                  <a:rPr lang="en-US" b="0" i="1" smtClean="0">
                                    <a:latin typeface="Cambria Math" panose="02040503050406030204" pitchFamily="18" charset="0"/>
                                    <a:ea typeface="Cambria Math" panose="02040503050406030204" pitchFamily="18" charset="0"/>
                                  </a:rPr>
                                  <m:t>5</m:t>
                                </m:r>
                                <m:r>
                                  <m:rPr>
                                    <m:brk m:alnAt="7"/>
                                  </m:rPr>
                                  <a:rPr lang="en-US" b="0" i="1" smtClean="0">
                                    <a:latin typeface="Cambria Math" panose="02040503050406030204" pitchFamily="18" charset="0"/>
                                    <a:ea typeface="Cambria Math" panose="02040503050406030204" pitchFamily="18" charset="0"/>
                                  </a:rPr>
                                  <m:t>6</m:t>
                                </m:r>
                                <m:r>
                                  <m:rPr>
                                    <m:brk m:alnAt="7"/>
                                  </m:rPr>
                                  <a:rPr lang="en-US" b="0" i="1" smtClean="0">
                                    <a:latin typeface="Cambria Math" panose="02040503050406030204" pitchFamily="18" charset="0"/>
                                    <a:ea typeface="Cambria Math" panose="02040503050406030204" pitchFamily="18" charset="0"/>
                                  </a:rPr>
                                  <m:t>𝑠</m:t>
                                </m:r>
                              </m:e>
                            </m:mr>
                            <m:mr>
                              <m:e>
                                <m:r>
                                  <a:rPr lang="en-US" b="0" i="1" smtClean="0">
                                    <a:latin typeface="Cambria Math" panose="02040503050406030204" pitchFamily="18" charset="0"/>
                                    <a:ea typeface="Cambria Math" panose="02040503050406030204" pitchFamily="18" charset="0"/>
                                  </a:rPr>
                                  <m:t> </m:t>
                                </m:r>
                              </m:e>
                            </m:mr>
                            <m:mr>
                              <m:e>
                                <m:r>
                                  <a:rPr lang="en-US" b="0" i="1" smtClean="0">
                                    <a:latin typeface="Cambria Math" panose="02040503050406030204" pitchFamily="18" charset="0"/>
                                    <a:ea typeface="Cambria Math" panose="02040503050406030204" pitchFamily="18" charset="0"/>
                                  </a:rPr>
                                  <m:t>3.58</m:t>
                                </m:r>
                                <m:r>
                                  <a:rPr lang="en-US" b="0" i="1" smtClean="0">
                                    <a:latin typeface="Cambria Math" panose="02040503050406030204" pitchFamily="18" charset="0"/>
                                    <a:ea typeface="Cambria Math" panose="02040503050406030204" pitchFamily="18" charset="0"/>
                                  </a:rPr>
                                  <m:t>𝑠</m:t>
                                </m:r>
                              </m:e>
                            </m:mr>
                          </m:m>
                        </m:e>
                      </m:d>
                    </m:oMath>
                  </m:oMathPara>
                </a14:m>
                <a:endParaRPr lang="en-US" dirty="0"/>
              </a:p>
            </p:txBody>
          </p:sp>
        </mc:Choice>
        <mc:Fallback>
          <p:sp>
            <p:nvSpPr>
              <p:cNvPr id="9" name="TextBox 8">
                <a:extLst>
                  <a:ext uri="{FF2B5EF4-FFF2-40B4-BE49-F238E27FC236}">
                    <a16:creationId xmlns:a16="http://schemas.microsoft.com/office/drawing/2014/main" id="{33D75617-FFA3-A163-30EA-9B8148002EFE}"/>
                  </a:ext>
                </a:extLst>
              </p:cNvPr>
              <p:cNvSpPr txBox="1">
                <a:spLocks noRot="1" noChangeAspect="1" noMove="1" noResize="1" noEditPoints="1" noAdjustHandles="1" noChangeArrowheads="1" noChangeShapeType="1" noTextEdit="1"/>
              </p:cNvSpPr>
              <p:nvPr/>
            </p:nvSpPr>
            <p:spPr>
              <a:xfrm>
                <a:off x="1391725" y="3241919"/>
                <a:ext cx="5254900" cy="884281"/>
              </a:xfrm>
              <a:prstGeom prst="rect">
                <a:avLst/>
              </a:prstGeom>
              <a:blipFill>
                <a:blip r:embed="rId5"/>
                <a:stretch>
                  <a:fillRect l="-241" t="-231429" r="-14940" b="-33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3E841FB-EA52-66BA-F9AE-625EA88FAE44}"/>
                  </a:ext>
                </a:extLst>
              </p:cNvPr>
              <p:cNvSpPr txBox="1"/>
              <p:nvPr/>
            </p:nvSpPr>
            <p:spPr>
              <a:xfrm>
                <a:off x="7042191" y="3364847"/>
                <a:ext cx="3758084"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Here we choose the positive time.  The time-of-flight of the ball is </a:t>
                </a:r>
                <a14:m>
                  <m:oMath xmlns:m="http://schemas.openxmlformats.org/officeDocument/2006/math">
                    <m:r>
                      <a:rPr lang="en-US" sz="1400" b="0" i="1" smtClean="0">
                        <a:latin typeface="Cambria Math" panose="02040503050406030204" pitchFamily="18" charset="0"/>
                        <a:cs typeface="Times New Roman" panose="02020603050405020304" pitchFamily="18" charset="0"/>
                      </a:rPr>
                      <m:t>3.58</m:t>
                    </m:r>
                    <m:r>
                      <a:rPr lang="en-US" sz="1400" b="0" i="1" smtClean="0">
                        <a:latin typeface="Cambria Math" panose="02040503050406030204" pitchFamily="18" charset="0"/>
                        <a:cs typeface="Times New Roman" panose="02020603050405020304" pitchFamily="18" charset="0"/>
                      </a:rPr>
                      <m:t>𝑠</m:t>
                    </m:r>
                    <m:r>
                      <a:rPr lang="en-US" sz="1400" b="0" i="1" smtClean="0">
                        <a:latin typeface="Cambria Math" panose="02040503050406030204" pitchFamily="18" charset="0"/>
                        <a:cs typeface="Times New Roman" panose="02020603050405020304" pitchFamily="18" charset="0"/>
                      </a:rPr>
                      <m:t>.</m:t>
                    </m:r>
                  </m:oMath>
                </a14:m>
                <a:r>
                  <a:rPr lang="en-US" sz="1400" dirty="0">
                    <a:latin typeface="Times New Roman" panose="02020603050405020304" pitchFamily="18" charset="0"/>
                    <a:cs typeface="Times New Roman" panose="02020603050405020304" pitchFamily="18" charset="0"/>
                  </a:rPr>
                  <a:t> </a:t>
                </a:r>
                <a:endParaRPr lang="en-US" dirty="0"/>
              </a:p>
            </p:txBody>
          </p:sp>
        </mc:Choice>
        <mc:Fallback>
          <p:sp>
            <p:nvSpPr>
              <p:cNvPr id="10" name="TextBox 9">
                <a:extLst>
                  <a:ext uri="{FF2B5EF4-FFF2-40B4-BE49-F238E27FC236}">
                    <a16:creationId xmlns:a16="http://schemas.microsoft.com/office/drawing/2014/main" id="{53E841FB-EA52-66BA-F9AE-625EA88FAE44}"/>
                  </a:ext>
                </a:extLst>
              </p:cNvPr>
              <p:cNvSpPr txBox="1">
                <a:spLocks noRot="1" noChangeAspect="1" noMove="1" noResize="1" noEditPoints="1" noAdjustHandles="1" noChangeArrowheads="1" noChangeShapeType="1" noTextEdit="1"/>
              </p:cNvSpPr>
              <p:nvPr/>
            </p:nvSpPr>
            <p:spPr>
              <a:xfrm>
                <a:off x="7042191" y="3364847"/>
                <a:ext cx="3758084" cy="523220"/>
              </a:xfrm>
              <a:prstGeom prst="rect">
                <a:avLst/>
              </a:prstGeom>
              <a:blipFill>
                <a:blip r:embed="rId6"/>
                <a:stretch>
                  <a:fillRect l="-673" b="-9302"/>
                </a:stretch>
              </a:blipFill>
            </p:spPr>
            <p:txBody>
              <a:bodyPr/>
              <a:lstStyle/>
              <a:p>
                <a:r>
                  <a:rPr lang="en-US">
                    <a:noFill/>
                  </a:rPr>
                  <a:t> </a:t>
                </a:r>
              </a:p>
            </p:txBody>
          </p:sp>
        </mc:Fallback>
      </mc:AlternateContent>
    </p:spTree>
    <p:extLst>
      <p:ext uri="{BB962C8B-B14F-4D97-AF65-F5344CB8AC3E}">
        <p14:creationId xmlns:p14="http://schemas.microsoft.com/office/powerpoint/2010/main" val="185341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09537-3CB8-CE64-229A-66A0C04E54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1AEC05-0D58-CB32-957E-C44C06C28D05}"/>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1BE5CCF4-CCB6-0C6C-5921-3B9B8FB06387}"/>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2 Solution:</a:t>
            </a:r>
            <a:endParaRPr lang="en-US" dirty="0"/>
          </a:p>
        </p:txBody>
      </p:sp>
      <p:sp>
        <p:nvSpPr>
          <p:cNvPr id="5" name="TextBox 4">
            <a:extLst>
              <a:ext uri="{FF2B5EF4-FFF2-40B4-BE49-F238E27FC236}">
                <a16:creationId xmlns:a16="http://schemas.microsoft.com/office/drawing/2014/main" id="{093699C6-CB27-8B9D-6AC4-587EE9D722ED}"/>
              </a:ext>
            </a:extLst>
          </p:cNvPr>
          <p:cNvSpPr txBox="1"/>
          <p:nvPr/>
        </p:nvSpPr>
        <p:spPr>
          <a:xfrm>
            <a:off x="253720" y="1486272"/>
            <a:ext cx="11583237" cy="707886"/>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g.     What is the speed of the ball just before it hits the ground?  Do this in two ways using both the time-	dependent and time-independent equations of motion.</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E88383F-1295-B298-81AF-1B1EEC701B42}"/>
                  </a:ext>
                </a:extLst>
              </p:cNvPr>
              <p:cNvSpPr txBox="1"/>
              <p:nvPr/>
            </p:nvSpPr>
            <p:spPr>
              <a:xfrm>
                <a:off x="969274" y="2400508"/>
                <a:ext cx="8655318" cy="581313"/>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𝑖𝑦</m:t>
                              </m:r>
                            </m:sub>
                            <m:sup>
                              <m:r>
                                <a:rPr lang="en-US" i="1">
                                  <a:latin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−45</m:t>
                              </m:r>
                              <m:r>
                                <a:rPr lang="en-US" b="0" i="1" smtClean="0">
                                  <a:latin typeface="Cambria Math" panose="02040503050406030204" pitchFamily="18" charset="0"/>
                                  <a:ea typeface="Cambria Math" panose="02040503050406030204" pitchFamily="18" charset="0"/>
                                </a:rPr>
                                <m:t>𝑚</m:t>
                              </m:r>
                            </m:e>
                          </m:d>
                        </m:e>
                      </m:rad>
                      <m:r>
                        <a:rPr lang="en-US" b="0" i="1" smtClean="0">
                          <a:latin typeface="Cambria Math" panose="02040503050406030204" pitchFamily="18" charset="0"/>
                          <a:ea typeface="Cambria Math" panose="02040503050406030204" pitchFamily="18" charset="0"/>
                        </a:rPr>
                        <m:t>=30.1</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6" name="TextBox 5">
                <a:extLst>
                  <a:ext uri="{FF2B5EF4-FFF2-40B4-BE49-F238E27FC236}">
                    <a16:creationId xmlns:a16="http://schemas.microsoft.com/office/drawing/2014/main" id="{AE88383F-1295-B298-81AF-1B1EEC701B42}"/>
                  </a:ext>
                </a:extLst>
              </p:cNvPr>
              <p:cNvSpPr txBox="1">
                <a:spLocks noRot="1" noChangeAspect="1" noMove="1" noResize="1" noEditPoints="1" noAdjustHandles="1" noChangeArrowheads="1" noChangeShapeType="1" noTextEdit="1"/>
              </p:cNvSpPr>
              <p:nvPr/>
            </p:nvSpPr>
            <p:spPr>
              <a:xfrm>
                <a:off x="969274" y="2400508"/>
                <a:ext cx="8655318" cy="581313"/>
              </a:xfrm>
              <a:prstGeom prst="rect">
                <a:avLst/>
              </a:prstGeom>
              <a:blipFill>
                <a:blip r:embed="rId2"/>
                <a:stretch>
                  <a:fillRect b="-217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1D58A7F-8DCD-D08E-2278-7BFC6C25BAB2}"/>
                  </a:ext>
                </a:extLst>
              </p:cNvPr>
              <p:cNvSpPr txBox="1"/>
              <p:nvPr/>
            </p:nvSpPr>
            <p:spPr>
              <a:xfrm>
                <a:off x="1059709" y="4422483"/>
                <a:ext cx="6879704"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b="0"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sub>
                      </m:sSub>
                      <m:r>
                        <a:rPr lang="en-US" b="0" i="1" smtClean="0">
                          <a:latin typeface="Cambria Math" panose="02040503050406030204" pitchFamily="18" charset="0"/>
                        </a:rPr>
                        <m:t>=5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3.58</m:t>
                      </m:r>
                      <m:r>
                        <a:rPr lang="en-US" b="0" i="1" smtClean="0">
                          <a:latin typeface="Cambria Math" panose="02040503050406030204" pitchFamily="18" charset="0"/>
                        </a:rPr>
                        <m:t>𝑠</m:t>
                      </m:r>
                      <m:r>
                        <a:rPr lang="en-US" b="0" i="1" smtClean="0">
                          <a:latin typeface="Cambria Math" panose="02040503050406030204" pitchFamily="18" charset="0"/>
                        </a:rPr>
                        <m:t>=−30.1</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p:sp>
            <p:nvSpPr>
              <p:cNvPr id="7" name="TextBox 6">
                <a:extLst>
                  <a:ext uri="{FF2B5EF4-FFF2-40B4-BE49-F238E27FC236}">
                    <a16:creationId xmlns:a16="http://schemas.microsoft.com/office/drawing/2014/main" id="{61D58A7F-8DCD-D08E-2278-7BFC6C25BAB2}"/>
                  </a:ext>
                </a:extLst>
              </p:cNvPr>
              <p:cNvSpPr txBox="1">
                <a:spLocks noRot="1" noChangeAspect="1" noMove="1" noResize="1" noEditPoints="1" noAdjustHandles="1" noChangeArrowheads="1" noChangeShapeType="1" noTextEdit="1"/>
              </p:cNvSpPr>
              <p:nvPr/>
            </p:nvSpPr>
            <p:spPr>
              <a:xfrm>
                <a:off x="1059709" y="4422483"/>
                <a:ext cx="6879704" cy="474425"/>
              </a:xfrm>
              <a:prstGeom prst="rect">
                <a:avLst/>
              </a:prstGeom>
              <a:blipFill>
                <a:blip r:embed="rId3"/>
                <a:stretch>
                  <a:fillRect b="-1315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E161AB61-5154-5E78-9C00-242EB49A6DA2}"/>
                  </a:ext>
                </a:extLst>
              </p:cNvPr>
              <p:cNvSpPr txBox="1"/>
              <p:nvPr/>
            </p:nvSpPr>
            <p:spPr>
              <a:xfrm>
                <a:off x="2189964" y="3188171"/>
                <a:ext cx="6552102" cy="5452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The velocity is a vector, so we need a direction with this.  Since we’ve taken down as the negative y-direction, the velocity is down and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𝑓𝑦</m:t>
                        </m:r>
                      </m:sub>
                    </m:sSub>
                    <m:r>
                      <a:rPr lang="en-US" sz="1400" b="0" i="1" smtClean="0">
                        <a:latin typeface="Cambria Math" panose="02040503050406030204" pitchFamily="18" charset="0"/>
                        <a:cs typeface="Times New Roman" panose="02020603050405020304" pitchFamily="18" charset="0"/>
                      </a:rPr>
                      <m:t>=−30.1</m:t>
                    </m:r>
                    <m:box>
                      <m:boxPr>
                        <m:ctrlPr>
                          <a:rPr lang="en-US" sz="1400" b="0" i="1" smtClean="0">
                            <a:latin typeface="Cambria Math" panose="02040503050406030204" pitchFamily="18" charset="0"/>
                            <a:cs typeface="Times New Roman" panose="02020603050405020304" pitchFamily="18" charset="0"/>
                          </a:rPr>
                        </m:ctrlPr>
                      </m:boxPr>
                      <m:e>
                        <m:f>
                          <m:fPr>
                            <m:ctrlPr>
                              <a:rPr lang="en-US" sz="1400" b="0" i="1" smtClean="0">
                                <a:latin typeface="Cambria Math" panose="02040503050406030204" pitchFamily="18" charset="0"/>
                                <a:cs typeface="Times New Roman" panose="02020603050405020304" pitchFamily="18" charset="0"/>
                              </a:rPr>
                            </m:ctrlPr>
                          </m:fPr>
                          <m:num>
                            <m:r>
                              <a:rPr lang="en-US" sz="1400" b="0" i="1" smtClean="0">
                                <a:latin typeface="Cambria Math" panose="02040503050406030204" pitchFamily="18" charset="0"/>
                                <a:cs typeface="Times New Roman" panose="02020603050405020304" pitchFamily="18" charset="0"/>
                              </a:rPr>
                              <m:t>𝑚</m:t>
                            </m:r>
                          </m:num>
                          <m:den>
                            <m:r>
                              <a:rPr lang="en-US" sz="1400" b="0" i="1" smtClean="0">
                                <a:latin typeface="Cambria Math" panose="02040503050406030204" pitchFamily="18" charset="0"/>
                                <a:cs typeface="Times New Roman" panose="02020603050405020304" pitchFamily="18" charset="0"/>
                              </a:rPr>
                              <m:t>𝑠</m:t>
                            </m:r>
                          </m:den>
                        </m:f>
                      </m:e>
                    </m:box>
                    <m:r>
                      <a:rPr lang="en-US" sz="1400" b="0" i="1" smtClean="0">
                        <a:latin typeface="Cambria Math" panose="02040503050406030204" pitchFamily="18" charset="0"/>
                        <a:cs typeface="Times New Roman" panose="02020603050405020304" pitchFamily="18" charset="0"/>
                      </a:rPr>
                      <m:t>.</m:t>
                    </m:r>
                  </m:oMath>
                </a14:m>
                <a:endParaRPr lang="en-US" dirty="0"/>
              </a:p>
            </p:txBody>
          </p:sp>
        </mc:Choice>
        <mc:Fallback>
          <p:sp>
            <p:nvSpPr>
              <p:cNvPr id="8" name="TextBox 7">
                <a:extLst>
                  <a:ext uri="{FF2B5EF4-FFF2-40B4-BE49-F238E27FC236}">
                    <a16:creationId xmlns:a16="http://schemas.microsoft.com/office/drawing/2014/main" id="{E161AB61-5154-5E78-9C00-242EB49A6DA2}"/>
                  </a:ext>
                </a:extLst>
              </p:cNvPr>
              <p:cNvSpPr txBox="1">
                <a:spLocks noRot="1" noChangeAspect="1" noMove="1" noResize="1" noEditPoints="1" noAdjustHandles="1" noChangeArrowheads="1" noChangeShapeType="1" noTextEdit="1"/>
              </p:cNvSpPr>
              <p:nvPr/>
            </p:nvSpPr>
            <p:spPr>
              <a:xfrm>
                <a:off x="2189964" y="3188171"/>
                <a:ext cx="6552102" cy="545277"/>
              </a:xfrm>
              <a:prstGeom prst="rect">
                <a:avLst/>
              </a:prstGeom>
              <a:blipFill>
                <a:blip r:embed="rId4"/>
                <a:stretch>
                  <a:fillRect l="-387" t="-2326" b="-6977"/>
                </a:stretch>
              </a:blipFill>
            </p:spPr>
            <p:txBody>
              <a:bodyPr/>
              <a:lstStyle/>
              <a:p>
                <a:r>
                  <a:rPr lang="en-US">
                    <a:noFill/>
                  </a:rPr>
                  <a:t> </a:t>
                </a:r>
              </a:p>
            </p:txBody>
          </p:sp>
        </mc:Fallback>
      </mc:AlternateContent>
    </p:spTree>
    <p:extLst>
      <p:ext uri="{BB962C8B-B14F-4D97-AF65-F5344CB8AC3E}">
        <p14:creationId xmlns:p14="http://schemas.microsoft.com/office/powerpoint/2010/main" val="3417032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0CDDF02-9EF7-4AF8-B758-504F952B8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240" y="1888687"/>
            <a:ext cx="3245708" cy="263713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5991EACD-F2E2-24B3-F46F-2B5955F409D0}"/>
                  </a:ext>
                </a:extLst>
              </p:cNvPr>
              <p:cNvSpPr txBox="1"/>
              <p:nvPr/>
            </p:nvSpPr>
            <p:spPr>
              <a:xfrm>
                <a:off x="229240" y="1119246"/>
                <a:ext cx="11290098" cy="769441"/>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Example 3:  A falling stone takes </a:t>
                </a:r>
                <a14:m>
                  <m:oMath xmlns:m="http://schemas.openxmlformats.org/officeDocument/2006/math">
                    <m:r>
                      <a:rPr lang="en-US" sz="2200" b="0" i="1" smtClean="0">
                        <a:latin typeface="Cambria Math" panose="02040503050406030204" pitchFamily="18" charset="0"/>
                        <a:cs typeface="Times New Roman" panose="02020603050405020304" pitchFamily="18" charset="0"/>
                      </a:rPr>
                      <m:t>0.3</m:t>
                    </m:r>
                    <m:r>
                      <a:rPr lang="en-US" sz="2200" b="0" i="1" smtClean="0">
                        <a:latin typeface="Cambria Math" panose="02040503050406030204" pitchFamily="18" charset="0"/>
                        <a:cs typeface="Times New Roman" panose="02020603050405020304" pitchFamily="18" charset="0"/>
                      </a:rPr>
                      <m:t>𝑠</m:t>
                    </m:r>
                  </m:oMath>
                </a14:m>
                <a:r>
                  <a:rPr lang="en-US" sz="2200" dirty="0">
                    <a:latin typeface="Times New Roman" panose="02020603050405020304" pitchFamily="18" charset="0"/>
                    <a:cs typeface="Times New Roman" panose="02020603050405020304" pitchFamily="18" charset="0"/>
                  </a:rPr>
                  <a:t> to travel past a </a:t>
                </a:r>
                <a14:m>
                  <m:oMath xmlns:m="http://schemas.openxmlformats.org/officeDocument/2006/math">
                    <m:r>
                      <a:rPr lang="en-US" sz="2200" b="0" i="1" smtClean="0">
                        <a:latin typeface="Cambria Math" panose="02040503050406030204" pitchFamily="18" charset="0"/>
                        <a:cs typeface="Times New Roman" panose="02020603050405020304" pitchFamily="18" charset="0"/>
                      </a:rPr>
                      <m:t>2.2</m:t>
                    </m:r>
                    <m:r>
                      <a:rPr lang="en-US" sz="2200" b="0" i="1" smtClean="0">
                        <a:latin typeface="Cambria Math" panose="02040503050406030204" pitchFamily="18" charset="0"/>
                        <a:cs typeface="Times New Roman" panose="02020603050405020304" pitchFamily="18" charset="0"/>
                      </a:rPr>
                      <m:t>𝑚</m:t>
                    </m:r>
                  </m:oMath>
                </a14:m>
                <a:r>
                  <a:rPr lang="en-US" sz="2200" dirty="0">
                    <a:latin typeface="Times New Roman" panose="02020603050405020304" pitchFamily="18" charset="0"/>
                    <a:cs typeface="Times New Roman" panose="02020603050405020304" pitchFamily="18" charset="0"/>
                  </a:rPr>
                  <a:t> tall window.  From what height above the top of the window did the stone fall?  Assume that the stone was dropped from rest.</a:t>
                </a:r>
              </a:p>
            </p:txBody>
          </p:sp>
        </mc:Choice>
        <mc:Fallback>
          <p:sp>
            <p:nvSpPr>
              <p:cNvPr id="5" name="TextBox 4">
                <a:extLst>
                  <a:ext uri="{FF2B5EF4-FFF2-40B4-BE49-F238E27FC236}">
                    <a16:creationId xmlns:a16="http://schemas.microsoft.com/office/drawing/2014/main" id="{5991EACD-F2E2-24B3-F46F-2B5955F409D0}"/>
                  </a:ext>
                </a:extLst>
              </p:cNvPr>
              <p:cNvSpPr txBox="1">
                <a:spLocks noRot="1" noChangeAspect="1" noMove="1" noResize="1" noEditPoints="1" noAdjustHandles="1" noChangeArrowheads="1" noChangeShapeType="1" noTextEdit="1"/>
              </p:cNvSpPr>
              <p:nvPr/>
            </p:nvSpPr>
            <p:spPr>
              <a:xfrm>
                <a:off x="229240" y="1119246"/>
                <a:ext cx="11290098" cy="769441"/>
              </a:xfrm>
              <a:prstGeom prst="rect">
                <a:avLst/>
              </a:prstGeom>
              <a:blipFill>
                <a:blip r:embed="rId3"/>
                <a:stretch>
                  <a:fillRect l="-674" t="-6557" b="-14754"/>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E8BD5314-98D1-0CEC-4CCF-0F48D798CEF6}"/>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48CCEBCE-1F9C-2435-F4FE-B3B24A24A787}"/>
              </a:ext>
            </a:extLst>
          </p:cNvPr>
          <p:cNvSpPr txBox="1"/>
          <p:nvPr/>
        </p:nvSpPr>
        <p:spPr>
          <a:xfrm>
            <a:off x="3318077" y="2241379"/>
            <a:ext cx="2630156"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Example 3 Solution: </a:t>
            </a:r>
            <a:endParaRPr lang="en-US" dirty="0"/>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80A56BC-4A07-E310-4E1E-4549B219FFD2}"/>
                  </a:ext>
                </a:extLst>
              </p:cNvPr>
              <p:cNvSpPr txBox="1"/>
              <p:nvPr/>
            </p:nvSpPr>
            <p:spPr>
              <a:xfrm>
                <a:off x="3350029" y="3300862"/>
                <a:ext cx="8169309" cy="772904"/>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stone passes the top of the window with a speed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𝑣</m:t>
                        </m:r>
                      </m:e>
                      <m:sub>
                        <m:r>
                          <a:rPr lang="en-US" sz="1400" b="0" i="1" smtClean="0">
                            <a:latin typeface="Cambria Math" panose="02040503050406030204" pitchFamily="18" charset="0"/>
                          </a:rPr>
                          <m:t>𝑖𝑦</m:t>
                        </m:r>
                      </m:sub>
                    </m:sSub>
                  </m:oMath>
                </a14:m>
                <a:r>
                  <a:rPr lang="en-US" sz="1400" dirty="0">
                    <a:latin typeface="Times New Roman" panose="02020603050405020304" pitchFamily="18" charset="0"/>
                    <a:cs typeface="Times New Roman" panose="02020603050405020304" pitchFamily="18" charset="0"/>
                  </a:rPr>
                  <a:t>.  From this, we can use the trajectory in the vertical direction to determine the speed of the stone at the top of the window.  Here we’ll take at the top of the window </a:t>
                </a:r>
                <a14:m>
                  <m:oMath xmlns:m="http://schemas.openxmlformats.org/officeDocument/2006/math">
                    <m:sSub>
                      <m:sSubPr>
                        <m:ctrlPr>
                          <a:rPr lang="en-US" sz="1400" i="1">
                            <a:latin typeface="Cambria Math" panose="02040503050406030204" pitchFamily="18" charset="0"/>
                            <a:cs typeface="Times New Roman" panose="02020603050405020304" pitchFamily="18" charset="0"/>
                          </a:rPr>
                        </m:ctrlPr>
                      </m:sSubPr>
                      <m:e>
                        <m:r>
                          <a:rPr lang="en-US" sz="1400" i="1">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𝑖</m:t>
                        </m:r>
                      </m:sub>
                    </m:sSub>
                    <m:r>
                      <a:rPr lang="en-US" sz="1400" i="1">
                        <a:latin typeface="Cambria Math" panose="02040503050406030204" pitchFamily="18" charset="0"/>
                        <a:cs typeface="Times New Roman" panose="02020603050405020304" pitchFamily="18" charset="0"/>
                      </a:rPr>
                      <m:t>=</m:t>
                    </m:r>
                    <m:r>
                      <a:rPr lang="en-US" sz="1400" b="0" i="1" smtClean="0">
                        <a:latin typeface="Cambria Math" panose="02040503050406030204" pitchFamily="18" charset="0"/>
                        <a:cs typeface="Times New Roman" panose="02020603050405020304" pitchFamily="18" charset="0"/>
                      </a:rPr>
                      <m:t>0</m:t>
                    </m:r>
                    <m:r>
                      <a:rPr lang="en-US" sz="1400" i="1">
                        <a:latin typeface="Cambria Math" panose="02040503050406030204" pitchFamily="18" charset="0"/>
                        <a:cs typeface="Times New Roman" panose="02020603050405020304" pitchFamily="18" charset="0"/>
                      </a:rPr>
                      <m:t> </m:t>
                    </m:r>
                  </m:oMath>
                </a14:m>
                <a:r>
                  <a:rPr lang="en-US" sz="1400" dirty="0">
                    <a:latin typeface="Times New Roman" panose="02020603050405020304" pitchFamily="18" charset="0"/>
                    <a:cs typeface="Times New Roman" panose="02020603050405020304" pitchFamily="18" charset="0"/>
                  </a:rPr>
                  <a:t>and at the bottom of the window a distance </a:t>
                </a:r>
                <a14:m>
                  <m:oMath xmlns:m="http://schemas.openxmlformats.org/officeDocument/2006/math">
                    <m:r>
                      <a:rPr lang="en-US" sz="1400" b="0" i="1" smtClean="0">
                        <a:latin typeface="Cambria Math" panose="02040503050406030204" pitchFamily="18" charset="0"/>
                        <a:cs typeface="Times New Roman" panose="02020603050405020304" pitchFamily="18" charset="0"/>
                      </a:rPr>
                      <m:t>𝑑</m:t>
                    </m:r>
                  </m:oMath>
                </a14:m>
                <a:r>
                  <a:rPr lang="en-US" sz="1400" dirty="0">
                    <a:latin typeface="Times New Roman" panose="02020603050405020304" pitchFamily="18" charset="0"/>
                    <a:cs typeface="Times New Roman" panose="02020603050405020304" pitchFamily="18" charset="0"/>
                  </a:rPr>
                  <a:t> below the top of the window,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𝑦</m:t>
                        </m:r>
                      </m:e>
                      <m:sub>
                        <m:r>
                          <a:rPr lang="en-US" sz="1400" b="0" i="1" smtClean="0">
                            <a:latin typeface="Cambria Math" panose="02040503050406030204" pitchFamily="18" charset="0"/>
                            <a:cs typeface="Times New Roman" panose="02020603050405020304" pitchFamily="18" charset="0"/>
                          </a:rPr>
                          <m:t>𝑓</m:t>
                        </m:r>
                      </m:sub>
                    </m:sSub>
                    <m:r>
                      <a:rPr lang="en-US" sz="1400" b="0" i="1" smtClean="0">
                        <a:latin typeface="Cambria Math" panose="02040503050406030204" pitchFamily="18" charset="0"/>
                        <a:cs typeface="Times New Roman" panose="02020603050405020304" pitchFamily="18" charset="0"/>
                      </a:rPr>
                      <m:t>=−</m:t>
                    </m:r>
                    <m:r>
                      <a:rPr lang="en-US" sz="1400" b="0" i="1" smtClean="0">
                        <a:latin typeface="Cambria Math" panose="02040503050406030204" pitchFamily="18" charset="0"/>
                        <a:cs typeface="Times New Roman" panose="02020603050405020304" pitchFamily="18" charset="0"/>
                      </a:rPr>
                      <m:t>𝑑</m:t>
                    </m:r>
                  </m:oMath>
                </a14:m>
                <a:r>
                  <a:rPr lang="en-US" sz="1400" dirty="0">
                    <a:latin typeface="Times New Roman" panose="02020603050405020304" pitchFamily="18" charset="0"/>
                    <a:cs typeface="Times New Roman" panose="02020603050405020304" pitchFamily="18" charset="0"/>
                  </a:rPr>
                  <a:t>.</a:t>
                </a:r>
              </a:p>
            </p:txBody>
          </p:sp>
        </mc:Choice>
        <mc:Fallback>
          <p:sp>
            <p:nvSpPr>
              <p:cNvPr id="7" name="TextBox 6">
                <a:extLst>
                  <a:ext uri="{FF2B5EF4-FFF2-40B4-BE49-F238E27FC236}">
                    <a16:creationId xmlns:a16="http://schemas.microsoft.com/office/drawing/2014/main" id="{E80A56BC-4A07-E310-4E1E-4549B219FFD2}"/>
                  </a:ext>
                </a:extLst>
              </p:cNvPr>
              <p:cNvSpPr txBox="1">
                <a:spLocks noRot="1" noChangeAspect="1" noMove="1" noResize="1" noEditPoints="1" noAdjustHandles="1" noChangeArrowheads="1" noChangeShapeType="1" noTextEdit="1"/>
              </p:cNvSpPr>
              <p:nvPr/>
            </p:nvSpPr>
            <p:spPr>
              <a:xfrm>
                <a:off x="3350029" y="3300862"/>
                <a:ext cx="8169309" cy="772904"/>
              </a:xfrm>
              <a:prstGeom prst="rect">
                <a:avLst/>
              </a:prstGeom>
              <a:blipFill>
                <a:blip r:embed="rId4"/>
                <a:stretch>
                  <a:fillRect l="-311" t="-1613" r="-155" b="-483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37B3520-8767-E0C5-EEC0-E279935F1C8E}"/>
                  </a:ext>
                </a:extLst>
              </p:cNvPr>
              <p:cNvSpPr txBox="1"/>
              <p:nvPr/>
            </p:nvSpPr>
            <p:spPr>
              <a:xfrm>
                <a:off x="803869" y="4269571"/>
                <a:ext cx="9842438" cy="699743"/>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𝑡𝑜𝑝</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𝑔</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𝑖𝑦</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r>
                                    <a:rPr lang="en-US" i="1">
                                      <a:latin typeface="Cambria Math" panose="02040503050406030204" pitchFamily="18" charset="0"/>
                                      <a:ea typeface="Cambria Math" panose="02040503050406030204" pitchFamily="18" charset="0"/>
                                    </a:rPr>
                                    <m:t>2</m:t>
                                  </m:r>
                                </m:den>
                              </m:f>
                            </m:e>
                          </m:box>
                          <m:r>
                            <a:rPr lang="en-US" i="1">
                              <a:latin typeface="Cambria Math" panose="02040503050406030204" pitchFamily="18" charset="0"/>
                              <a:ea typeface="Cambria Math" panose="02040503050406030204" pitchFamily="18" charset="0"/>
                            </a:rPr>
                            <m:t>𝑔</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num>
                        <m:den>
                          <m:r>
                            <a:rPr lang="en-US" b="0" i="1" smtClean="0">
                              <a:latin typeface="Cambria Math" panose="02040503050406030204" pitchFamily="18" charset="0"/>
                              <a:ea typeface="Cambria Math" panose="02040503050406030204" pitchFamily="18" charset="0"/>
                            </a:rPr>
                            <m:t>𝑡</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sSup>
                            <m:sSupPr>
                              <m:ctrlPr>
                                <a:rPr lang="en-US"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0.3</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−2.2</m:t>
                          </m:r>
                        </m:num>
                        <m:den>
                          <m:r>
                            <a:rPr lang="en-US" b="0" i="1" smtClean="0">
                              <a:latin typeface="Cambria Math" panose="02040503050406030204" pitchFamily="18" charset="0"/>
                              <a:ea typeface="Cambria Math" panose="02040503050406030204" pitchFamily="18" charset="0"/>
                            </a:rPr>
                            <m:t>0.3</m:t>
                          </m:r>
                        </m:den>
                      </m:f>
                      <m:r>
                        <a:rPr lang="en-US" b="0" i="1" smtClean="0">
                          <a:latin typeface="Cambria Math" panose="02040503050406030204" pitchFamily="18" charset="0"/>
                          <a:ea typeface="Cambria Math" panose="02040503050406030204" pitchFamily="18" charset="0"/>
                        </a:rPr>
                        <m:t>=−5.86</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8" name="TextBox 7">
                <a:extLst>
                  <a:ext uri="{FF2B5EF4-FFF2-40B4-BE49-F238E27FC236}">
                    <a16:creationId xmlns:a16="http://schemas.microsoft.com/office/drawing/2014/main" id="{737B3520-8767-E0C5-EEC0-E279935F1C8E}"/>
                  </a:ext>
                </a:extLst>
              </p:cNvPr>
              <p:cNvSpPr txBox="1">
                <a:spLocks noRot="1" noChangeAspect="1" noMove="1" noResize="1" noEditPoints="1" noAdjustHandles="1" noChangeArrowheads="1" noChangeShapeType="1" noTextEdit="1"/>
              </p:cNvSpPr>
              <p:nvPr/>
            </p:nvSpPr>
            <p:spPr>
              <a:xfrm>
                <a:off x="803869" y="4269571"/>
                <a:ext cx="9842438" cy="699743"/>
              </a:xfrm>
              <a:prstGeom prst="rect">
                <a:avLst/>
              </a:prstGeom>
              <a:blipFill>
                <a:blip r:embed="rId5"/>
                <a:stretch>
                  <a:fillRect l="-258" t="-3571" b="-8929"/>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FF5AFAA6-F838-E105-98BF-473C6B697AD7}"/>
              </a:ext>
            </a:extLst>
          </p:cNvPr>
          <p:cNvSpPr txBox="1"/>
          <p:nvPr/>
        </p:nvSpPr>
        <p:spPr>
          <a:xfrm>
            <a:off x="548500" y="5165119"/>
            <a:ext cx="10970838" cy="523220"/>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To determine how far above the top of the window, we can use the time-independent equation of motion and see over what distance we need to accelerate the stone to achieve this downward velocity. </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AF77AEF-2810-5BA8-9FBC-A0AD6241954F}"/>
                  </a:ext>
                </a:extLst>
              </p:cNvPr>
              <p:cNvSpPr txBox="1"/>
              <p:nvPr/>
            </p:nvSpPr>
            <p:spPr>
              <a:xfrm>
                <a:off x="1426866" y="5681633"/>
                <a:ext cx="7067640" cy="946541"/>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up>
                              <m:r>
                                <a:rPr lang="en-US" b="0" i="1" smtClean="0">
                                  <a:latin typeface="Cambria Math" panose="02040503050406030204" pitchFamily="18" charset="0"/>
                                  <a:ea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−5.86</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=1.75</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10" name="TextBox 9">
                <a:extLst>
                  <a:ext uri="{FF2B5EF4-FFF2-40B4-BE49-F238E27FC236}">
                    <a16:creationId xmlns:a16="http://schemas.microsoft.com/office/drawing/2014/main" id="{EAF77AEF-2810-5BA8-9FBC-A0AD6241954F}"/>
                  </a:ext>
                </a:extLst>
              </p:cNvPr>
              <p:cNvSpPr txBox="1">
                <a:spLocks noRot="1" noChangeAspect="1" noMove="1" noResize="1" noEditPoints="1" noAdjustHandles="1" noChangeArrowheads="1" noChangeShapeType="1" noTextEdit="1"/>
              </p:cNvSpPr>
              <p:nvPr/>
            </p:nvSpPr>
            <p:spPr>
              <a:xfrm>
                <a:off x="1426866" y="5681633"/>
                <a:ext cx="7067640" cy="946541"/>
              </a:xfrm>
              <a:prstGeom prst="rect">
                <a:avLst/>
              </a:prstGeom>
              <a:blipFill>
                <a:blip r:embed="rId6"/>
                <a:stretch>
                  <a:fillRect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0AFC9962-3974-789C-5512-2BA96D98C3E0}"/>
                  </a:ext>
                </a:extLst>
              </p:cNvPr>
              <p:cNvSpPr txBox="1"/>
              <p:nvPr/>
            </p:nvSpPr>
            <p:spPr>
              <a:xfrm>
                <a:off x="8678029" y="5785571"/>
                <a:ext cx="2841309"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Thus, the stone starts </a:t>
                </a:r>
                <a14:m>
                  <m:oMath xmlns:m="http://schemas.openxmlformats.org/officeDocument/2006/math">
                    <m:r>
                      <a:rPr lang="en-US" sz="1400" b="0" i="1" smtClean="0">
                        <a:latin typeface="Cambria Math" panose="02040503050406030204" pitchFamily="18" charset="0"/>
                        <a:cs typeface="Times New Roman" panose="02020603050405020304" pitchFamily="18" charset="0"/>
                      </a:rPr>
                      <m:t>1.75</m:t>
                    </m:r>
                    <m:r>
                      <a:rPr lang="en-US" sz="1400" b="0" i="1" smtClean="0">
                        <a:latin typeface="Cambria Math" panose="02040503050406030204" pitchFamily="18" charset="0"/>
                        <a:cs typeface="Times New Roman" panose="02020603050405020304" pitchFamily="18" charset="0"/>
                      </a:rPr>
                      <m:t>𝑚</m:t>
                    </m:r>
                  </m:oMath>
                </a14:m>
                <a:r>
                  <a:rPr lang="en-US" sz="1400" dirty="0">
                    <a:latin typeface="Times New Roman" panose="02020603050405020304" pitchFamily="18" charset="0"/>
                    <a:cs typeface="Times New Roman" panose="02020603050405020304" pitchFamily="18" charset="0"/>
                  </a:rPr>
                  <a:t> above the top of the window.</a:t>
                </a:r>
                <a:endParaRPr lang="en-US" dirty="0"/>
              </a:p>
            </p:txBody>
          </p:sp>
        </mc:Choice>
        <mc:Fallback>
          <p:sp>
            <p:nvSpPr>
              <p:cNvPr id="13" name="TextBox 12">
                <a:extLst>
                  <a:ext uri="{FF2B5EF4-FFF2-40B4-BE49-F238E27FC236}">
                    <a16:creationId xmlns:a16="http://schemas.microsoft.com/office/drawing/2014/main" id="{0AFC9962-3974-789C-5512-2BA96D98C3E0}"/>
                  </a:ext>
                </a:extLst>
              </p:cNvPr>
              <p:cNvSpPr txBox="1">
                <a:spLocks noRot="1" noChangeAspect="1" noMove="1" noResize="1" noEditPoints="1" noAdjustHandles="1" noChangeArrowheads="1" noChangeShapeType="1" noTextEdit="1"/>
              </p:cNvSpPr>
              <p:nvPr/>
            </p:nvSpPr>
            <p:spPr>
              <a:xfrm>
                <a:off x="8678029" y="5785571"/>
                <a:ext cx="2841309" cy="523220"/>
              </a:xfrm>
              <a:prstGeom prst="rect">
                <a:avLst/>
              </a:prstGeom>
              <a:blipFill>
                <a:blip r:embed="rId7"/>
                <a:stretch>
                  <a:fillRect l="-889" t="-2381" b="-11905"/>
                </a:stretch>
              </a:blipFill>
            </p:spPr>
            <p:txBody>
              <a:bodyPr/>
              <a:lstStyle/>
              <a:p>
                <a:r>
                  <a:rPr lang="en-US">
                    <a:noFill/>
                  </a:rPr>
                  <a:t> </a:t>
                </a:r>
              </a:p>
            </p:txBody>
          </p:sp>
        </mc:Fallback>
      </mc:AlternateContent>
    </p:spTree>
    <p:extLst>
      <p:ext uri="{BB962C8B-B14F-4D97-AF65-F5344CB8AC3E}">
        <p14:creationId xmlns:p14="http://schemas.microsoft.com/office/powerpoint/2010/main" val="50550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5C9963A-CBF4-2649-97F4-6BD84AA612EE}"/>
                  </a:ext>
                </a:extLst>
              </p:cNvPr>
              <p:cNvSpPr txBox="1"/>
              <p:nvPr/>
            </p:nvSpPr>
            <p:spPr>
              <a:xfrm>
                <a:off x="229240" y="1497990"/>
                <a:ext cx="10972800" cy="3862019"/>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Example 4:  A rocket rises vertically, from rest, with an acceleration of </a:t>
                </a:r>
                <a14:m>
                  <m:oMath xmlns:m="http://schemas.openxmlformats.org/officeDocument/2006/math">
                    <m:r>
                      <a:rPr lang="en-US" sz="2200" b="0" i="1" smtClean="0">
                        <a:latin typeface="Cambria Math" panose="02040503050406030204" pitchFamily="18" charset="0"/>
                      </a:rPr>
                      <m:t>3.2</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𝑠</m:t>
                                </m:r>
                              </m:e>
                              <m:sup>
                                <m:r>
                                  <a:rPr lang="en-US" sz="2200" b="0" i="1" smtClean="0">
                                    <a:latin typeface="Cambria Math" panose="02040503050406030204" pitchFamily="18" charset="0"/>
                                  </a:rPr>
                                  <m:t>2</m:t>
                                </m:r>
                              </m:sup>
                            </m:sSup>
                          </m:den>
                        </m:f>
                      </m:e>
                    </m:box>
                  </m:oMath>
                </a14:m>
                <a:r>
                  <a:rPr lang="en-US" sz="2200" dirty="0">
                    <a:latin typeface="Times New Roman" panose="02020603050405020304" pitchFamily="18" charset="0"/>
                    <a:cs typeface="Times New Roman" panose="02020603050405020304" pitchFamily="18" charset="0"/>
                  </a:rPr>
                  <a:t> until it runs out of fuel at an altitude of </a:t>
                </a:r>
                <a14:m>
                  <m:oMath xmlns:m="http://schemas.openxmlformats.org/officeDocument/2006/math">
                    <m:r>
                      <a:rPr lang="en-US" sz="2200" b="0" i="1" smtClean="0">
                        <a:latin typeface="Cambria Math" panose="02040503050406030204" pitchFamily="18" charset="0"/>
                      </a:rPr>
                      <m:t>775</m:t>
                    </m:r>
                    <m:r>
                      <a:rPr lang="en-US" sz="2200" b="0" i="1" smtClean="0">
                        <a:latin typeface="Cambria Math" panose="02040503050406030204" pitchFamily="18" charset="0"/>
                      </a:rPr>
                      <m:t>𝑚</m:t>
                    </m:r>
                  </m:oMath>
                </a14:m>
                <a:r>
                  <a:rPr lang="en-US" sz="2200" dirty="0">
                    <a:latin typeface="Times New Roman" panose="02020603050405020304" pitchFamily="18" charset="0"/>
                    <a:cs typeface="Times New Roman" panose="02020603050405020304" pitchFamily="18" charset="0"/>
                  </a:rPr>
                  <a:t>.   Assume air resistance is negligible and that the mass of the rocket does not change appreciably as it consumes fuel. </a:t>
                </a:r>
              </a:p>
              <a:p>
                <a:endParaRPr lang="en-US" sz="2200" dirty="0">
                  <a:latin typeface="Times New Roman" panose="02020603050405020304" pitchFamily="18" charset="0"/>
                  <a:cs typeface="Times New Roman" panose="02020603050405020304" pitchFamily="18" charset="0"/>
                </a:endParaRPr>
              </a:p>
              <a:p>
                <a:pPr marL="342900" indent="-342900">
                  <a:buAutoNum type="alphaLcPeriod"/>
                </a:pPr>
                <a:r>
                  <a:rPr lang="en-US" sz="2200" dirty="0">
                    <a:latin typeface="Times New Roman" panose="02020603050405020304" pitchFamily="18" charset="0"/>
                    <a:cs typeface="Times New Roman" panose="02020603050405020304" pitchFamily="18" charset="0"/>
                  </a:rPr>
                  <a:t>What is the velocity of the rocket when it runs out of fuel?</a:t>
                </a:r>
              </a:p>
              <a:p>
                <a:pPr marL="342900" indent="-342900">
                  <a:buAutoNum type="alphaLcPeriod"/>
                </a:pPr>
                <a:r>
                  <a:rPr lang="en-US" sz="2200" dirty="0">
                    <a:latin typeface="Times New Roman" panose="02020603050405020304" pitchFamily="18" charset="0"/>
                    <a:cs typeface="Times New Roman" panose="02020603050405020304" pitchFamily="18" charset="0"/>
                  </a:rPr>
                  <a:t>How long did it take the rocket to run out of fuel?</a:t>
                </a:r>
              </a:p>
              <a:p>
                <a:pPr marL="342900" indent="-342900">
                  <a:buAutoNum type="alphaLcPeriod"/>
                </a:pPr>
                <a:r>
                  <a:rPr lang="en-US" sz="2200" dirty="0">
                    <a:latin typeface="Times New Roman" panose="02020603050405020304" pitchFamily="18" charset="0"/>
                    <a:cs typeface="Times New Roman" panose="02020603050405020304" pitchFamily="18" charset="0"/>
                  </a:rPr>
                  <a:t>How high above the ground does the rocket reach?</a:t>
                </a:r>
              </a:p>
              <a:p>
                <a:pPr marL="342900" indent="-342900">
                  <a:buAutoNum type="alphaLcPeriod"/>
                </a:pPr>
                <a:r>
                  <a:rPr lang="en-US" sz="2200" dirty="0">
                    <a:latin typeface="Times New Roman" panose="02020603050405020304" pitchFamily="18" charset="0"/>
                    <a:cs typeface="Times New Roman" panose="02020603050405020304" pitchFamily="18" charset="0"/>
                  </a:rPr>
                  <a:t>How long does it take to reach this maximum height above the ground?</a:t>
                </a:r>
              </a:p>
              <a:p>
                <a:pPr marL="342900" indent="-342900">
                  <a:buAutoNum type="alphaLcPeriod"/>
                </a:pPr>
                <a:r>
                  <a:rPr lang="en-US" sz="2200" dirty="0">
                    <a:latin typeface="Times New Roman" panose="02020603050405020304" pitchFamily="18" charset="0"/>
                    <a:cs typeface="Times New Roman" panose="02020603050405020304" pitchFamily="18" charset="0"/>
                  </a:rPr>
                  <a:t>From maximum height, how long does it take the rocket to return to the earth?</a:t>
                </a:r>
              </a:p>
              <a:p>
                <a:pPr marL="342900" indent="-342900">
                  <a:buAutoNum type="alphaLcPeriod"/>
                </a:pPr>
                <a:r>
                  <a:rPr lang="en-US" sz="2200" dirty="0">
                    <a:latin typeface="Times New Roman" panose="02020603050405020304" pitchFamily="18" charset="0"/>
                    <a:cs typeface="Times New Roman" panose="02020603050405020304" pitchFamily="18" charset="0"/>
                  </a:rPr>
                  <a:t>What is the impact velocity of the rocket with the earth?</a:t>
                </a:r>
              </a:p>
              <a:p>
                <a:pPr marL="342900" indent="-342900">
                  <a:buAutoNum type="alphaLcPeriod"/>
                </a:pPr>
                <a:r>
                  <a:rPr lang="en-US" sz="2200" dirty="0">
                    <a:latin typeface="Times New Roman" panose="02020603050405020304" pitchFamily="18" charset="0"/>
                    <a:cs typeface="Times New Roman" panose="02020603050405020304" pitchFamily="18" charset="0"/>
                  </a:rPr>
                  <a:t>What is the total time of flight of the rocket?</a:t>
                </a:r>
              </a:p>
            </p:txBody>
          </p:sp>
        </mc:Choice>
        <mc:Fallback xmlns="">
          <p:sp>
            <p:nvSpPr>
              <p:cNvPr id="4" name="TextBox 3">
                <a:extLst>
                  <a:ext uri="{FF2B5EF4-FFF2-40B4-BE49-F238E27FC236}">
                    <a16:creationId xmlns:a16="http://schemas.microsoft.com/office/drawing/2014/main" id="{25C9963A-CBF4-2649-97F4-6BD84AA612EE}"/>
                  </a:ext>
                </a:extLst>
              </p:cNvPr>
              <p:cNvSpPr txBox="1">
                <a:spLocks noRot="1" noChangeAspect="1" noMove="1" noResize="1" noEditPoints="1" noAdjustHandles="1" noChangeArrowheads="1" noChangeShapeType="1" noTextEdit="1"/>
              </p:cNvSpPr>
              <p:nvPr/>
            </p:nvSpPr>
            <p:spPr>
              <a:xfrm>
                <a:off x="229240" y="1497990"/>
                <a:ext cx="10972800" cy="3862019"/>
              </a:xfrm>
              <a:prstGeom prst="rect">
                <a:avLst/>
              </a:prstGeom>
              <a:blipFill>
                <a:blip r:embed="rId2"/>
                <a:stretch>
                  <a:fillRect l="-694" t="-1316" b="-230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AC1EF243-B5FA-F3AD-AB44-29E1E49CE22F}"/>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Tree>
    <p:extLst>
      <p:ext uri="{BB962C8B-B14F-4D97-AF65-F5344CB8AC3E}">
        <p14:creationId xmlns:p14="http://schemas.microsoft.com/office/powerpoint/2010/main" val="235642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339FC-7527-B947-AB0B-A3AF3FD83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46F1175-DE2B-C71A-D856-ECC4564B5204}"/>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166338D8-BAC4-DABC-C60C-738D5D42D5BC}"/>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4 Solution:</a:t>
            </a:r>
            <a:endParaRPr lang="en-US" dirty="0"/>
          </a:p>
        </p:txBody>
      </p:sp>
      <p:sp>
        <p:nvSpPr>
          <p:cNvPr id="6" name="TextBox 5">
            <a:extLst>
              <a:ext uri="{FF2B5EF4-FFF2-40B4-BE49-F238E27FC236}">
                <a16:creationId xmlns:a16="http://schemas.microsoft.com/office/drawing/2014/main" id="{641D079F-7848-10B1-E6BC-91C19AFC642B}"/>
              </a:ext>
            </a:extLst>
          </p:cNvPr>
          <p:cNvSpPr txBox="1"/>
          <p:nvPr/>
        </p:nvSpPr>
        <p:spPr>
          <a:xfrm>
            <a:off x="312364" y="1513743"/>
            <a:ext cx="11271738" cy="2800767"/>
          </a:xfrm>
          <a:prstGeom prst="rect">
            <a:avLst/>
          </a:prstGeom>
          <a:noFill/>
        </p:spPr>
        <p:txBody>
          <a:bodyPr wrap="square">
            <a:spAutoFit/>
          </a:bodyPr>
          <a:lstStyle/>
          <a:p>
            <a:pPr marL="342900" indent="-342900">
              <a:buAutoNum type="alphaLcPeriod"/>
            </a:pPr>
            <a:r>
              <a:rPr lang="en-US" sz="2200" dirty="0">
                <a:latin typeface="Times New Roman" panose="02020603050405020304" pitchFamily="18" charset="0"/>
                <a:cs typeface="Times New Roman" panose="02020603050405020304" pitchFamily="18" charset="0"/>
              </a:rPr>
              <a:t>What is the velocity of the rocket when it runs out of fuel?</a:t>
            </a: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r>
              <a:rPr lang="en-US" sz="2200" dirty="0">
                <a:latin typeface="Times New Roman" panose="02020603050405020304" pitchFamily="18" charset="0"/>
                <a:cs typeface="Times New Roman" panose="02020603050405020304" pitchFamily="18" charset="0"/>
              </a:rPr>
              <a:t>How long did it take the rocket to run out of fuel?</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80997CDD-2444-AB1F-1AB9-70E998E3C3C5}"/>
                  </a:ext>
                </a:extLst>
              </p:cNvPr>
              <p:cNvSpPr txBox="1"/>
              <p:nvPr/>
            </p:nvSpPr>
            <p:spPr>
              <a:xfrm>
                <a:off x="1047379" y="4466709"/>
                <a:ext cx="6970691" cy="877548"/>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2∙775</m:t>
                              </m:r>
                              <m:r>
                                <a:rPr lang="en-US" b="0" i="1" smtClean="0">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rPr>
                                <m:t>3.2</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=22</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7" name="TextBox 6">
                <a:extLst>
                  <a:ext uri="{FF2B5EF4-FFF2-40B4-BE49-F238E27FC236}">
                    <a16:creationId xmlns:a16="http://schemas.microsoft.com/office/drawing/2014/main" id="{80997CDD-2444-AB1F-1AB9-70E998E3C3C5}"/>
                  </a:ext>
                </a:extLst>
              </p:cNvPr>
              <p:cNvSpPr txBox="1">
                <a:spLocks noRot="1" noChangeAspect="1" noMove="1" noResize="1" noEditPoints="1" noAdjustHandles="1" noChangeArrowheads="1" noChangeShapeType="1" noTextEdit="1"/>
              </p:cNvSpPr>
              <p:nvPr/>
            </p:nvSpPr>
            <p:spPr>
              <a:xfrm>
                <a:off x="1047379" y="4466709"/>
                <a:ext cx="6970691" cy="877548"/>
              </a:xfrm>
              <a:prstGeom prst="rect">
                <a:avLst/>
              </a:prstGeom>
              <a:blipFill>
                <a:blip r:embed="rId2"/>
                <a:stretch>
                  <a:fillRect l="-364" r="-182" b="-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42CED0C0-6DDC-6A73-97C1-7855E51BC6D5}"/>
                  </a:ext>
                </a:extLst>
              </p:cNvPr>
              <p:cNvSpPr txBox="1"/>
              <p:nvPr/>
            </p:nvSpPr>
            <p:spPr>
              <a:xfrm>
                <a:off x="3810676" y="5835644"/>
                <a:ext cx="5464316" cy="738151"/>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𝑦</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70.4</m:t>
                          </m:r>
                        </m:num>
                        <m:den>
                          <m:r>
                            <a:rPr lang="en-US" i="1">
                              <a:latin typeface="Cambria Math" panose="02040503050406030204" pitchFamily="18" charset="0"/>
                            </a:rPr>
                            <m:t>3.2</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=22</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8" name="TextBox 7">
                <a:extLst>
                  <a:ext uri="{FF2B5EF4-FFF2-40B4-BE49-F238E27FC236}">
                    <a16:creationId xmlns:a16="http://schemas.microsoft.com/office/drawing/2014/main" id="{42CED0C0-6DDC-6A73-97C1-7855E51BC6D5}"/>
                  </a:ext>
                </a:extLst>
              </p:cNvPr>
              <p:cNvSpPr txBox="1">
                <a:spLocks noRot="1" noChangeAspect="1" noMove="1" noResize="1" noEditPoints="1" noAdjustHandles="1" noChangeArrowheads="1" noChangeShapeType="1" noTextEdit="1"/>
              </p:cNvSpPr>
              <p:nvPr/>
            </p:nvSpPr>
            <p:spPr>
              <a:xfrm>
                <a:off x="3810676" y="5835644"/>
                <a:ext cx="5464316" cy="738151"/>
              </a:xfrm>
              <a:prstGeom prst="rect">
                <a:avLst/>
              </a:prstGeom>
              <a:blipFill>
                <a:blip r:embed="rId3"/>
                <a:stretch>
                  <a:fillRect l="-232" t="-3390" r="-232" b="-3390"/>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617DD24-0BA1-E4A8-8829-84F1075AFF10}"/>
              </a:ext>
            </a:extLst>
          </p:cNvPr>
          <p:cNvSpPr txBox="1"/>
          <p:nvPr/>
        </p:nvSpPr>
        <p:spPr>
          <a:xfrm>
            <a:off x="974690" y="5619688"/>
            <a:ext cx="2391508" cy="954107"/>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Or we can use the time-dependent velocity equation and see how long it takes to get to this velocity from rest.</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94C98A31-934B-ADFB-1AE1-105BB9544679}"/>
                  </a:ext>
                </a:extLst>
              </p:cNvPr>
              <p:cNvSpPr txBox="1"/>
              <p:nvPr/>
            </p:nvSpPr>
            <p:spPr>
              <a:xfrm>
                <a:off x="1141455" y="2228214"/>
                <a:ext cx="8240525" cy="591444"/>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3.2</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∙775</m:t>
                          </m:r>
                          <m:r>
                            <a:rPr lang="en-US" b="0" i="1" smtClean="0">
                              <a:latin typeface="Cambria Math" panose="02040503050406030204" pitchFamily="18" charset="0"/>
                              <a:ea typeface="Cambria Math" panose="02040503050406030204" pitchFamily="18" charset="0"/>
                            </a:rPr>
                            <m:t>𝑚</m:t>
                          </m:r>
                        </m:e>
                      </m:rad>
                      <m:r>
                        <a:rPr lang="en-US" b="0" i="1" smtClean="0">
                          <a:latin typeface="Cambria Math" panose="02040503050406030204" pitchFamily="18" charset="0"/>
                          <a:ea typeface="Cambria Math" panose="02040503050406030204" pitchFamily="18" charset="0"/>
                        </a:rPr>
                        <m:t>=70.4</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10" name="TextBox 9">
                <a:extLst>
                  <a:ext uri="{FF2B5EF4-FFF2-40B4-BE49-F238E27FC236}">
                    <a16:creationId xmlns:a16="http://schemas.microsoft.com/office/drawing/2014/main" id="{94C98A31-934B-ADFB-1AE1-105BB9544679}"/>
                  </a:ext>
                </a:extLst>
              </p:cNvPr>
              <p:cNvSpPr txBox="1">
                <a:spLocks noRot="1" noChangeAspect="1" noMove="1" noResize="1" noEditPoints="1" noAdjustHandles="1" noChangeArrowheads="1" noChangeShapeType="1" noTextEdit="1"/>
              </p:cNvSpPr>
              <p:nvPr/>
            </p:nvSpPr>
            <p:spPr>
              <a:xfrm>
                <a:off x="1141455" y="2228214"/>
                <a:ext cx="8240525" cy="591444"/>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60182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C4E49-AE4A-A900-051D-3863B882AD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50DC39-03A4-0914-1030-DAC881CCDFB5}"/>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73004713-8234-FAEB-BF61-0ED28D733BF7}"/>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4 Solution:</a:t>
            </a:r>
            <a:endParaRPr lang="en-US" dirty="0"/>
          </a:p>
        </p:txBody>
      </p:sp>
      <p:sp>
        <p:nvSpPr>
          <p:cNvPr id="5" name="TextBox 4">
            <a:extLst>
              <a:ext uri="{FF2B5EF4-FFF2-40B4-BE49-F238E27FC236}">
                <a16:creationId xmlns:a16="http://schemas.microsoft.com/office/drawing/2014/main" id="{467D4639-EB16-5735-2A87-220CE3B6DEA2}"/>
              </a:ext>
            </a:extLst>
          </p:cNvPr>
          <p:cNvSpPr txBox="1"/>
          <p:nvPr/>
        </p:nvSpPr>
        <p:spPr>
          <a:xfrm>
            <a:off x="314011" y="1513743"/>
            <a:ext cx="11191352" cy="3477875"/>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c.     How high above the ground does the rocket reach?</a:t>
            </a: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pPr marL="342900" indent="-342900">
              <a:buAutoNum type="alphaLcPeriod"/>
            </a:pPr>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d.     How long does it take to reach this maximum height above the ground?</a:t>
            </a:r>
          </a:p>
        </p:txBody>
      </p:sp>
      <p:sp>
        <p:nvSpPr>
          <p:cNvPr id="6" name="TextBox 5">
            <a:extLst>
              <a:ext uri="{FF2B5EF4-FFF2-40B4-BE49-F238E27FC236}">
                <a16:creationId xmlns:a16="http://schemas.microsoft.com/office/drawing/2014/main" id="{7A574426-FF26-0CE0-4306-DED983E793DB}"/>
              </a:ext>
            </a:extLst>
          </p:cNvPr>
          <p:cNvSpPr txBox="1"/>
          <p:nvPr/>
        </p:nvSpPr>
        <p:spPr>
          <a:xfrm>
            <a:off x="9390947" y="1946076"/>
            <a:ext cx="2728129"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When the rocket uses its fuel, it continues to rise vertically under gravity.  It slows from the velocity it had when it ran out of fuel until it stops rising.</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A01D572-7489-BE10-2928-346A232ED6C0}"/>
                  </a:ext>
                </a:extLst>
              </p:cNvPr>
              <p:cNvSpPr txBox="1"/>
              <p:nvPr/>
            </p:nvSpPr>
            <p:spPr>
              <a:xfrm>
                <a:off x="808890" y="1945094"/>
                <a:ext cx="8735468" cy="922047"/>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→0=</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𝑖𝑦</m:t>
                          </m:r>
                        </m:sub>
                        <m:sup>
                          <m:r>
                            <a:rPr lang="en-US" i="1">
                              <a:latin typeface="Cambria Math" panose="02040503050406030204" pitchFamily="18" charset="0"/>
                            </a:rPr>
                            <m:t>2</m:t>
                          </m:r>
                        </m:sup>
                      </m:sSub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𝑛𝑜</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𝑓𝑢𝑒𝑙</m:t>
                          </m:r>
                        </m:sub>
                      </m:sSub>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𝑦</m:t>
                          </m:r>
                        </m:e>
                        <m:sub>
                          <m:r>
                            <a:rPr lang="en-US" i="1">
                              <a:latin typeface="Cambria Math" panose="02040503050406030204" pitchFamily="18" charset="0"/>
                              <a:ea typeface="Cambria Math" panose="02040503050406030204" pitchFamily="18" charset="0"/>
                            </a:rPr>
                            <m:t>𝑛𝑜</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𝑓𝑢𝑒𝑙</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𝑖𝑦</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70.4</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i="1">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=252.9</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7" name="TextBox 6">
                <a:extLst>
                  <a:ext uri="{FF2B5EF4-FFF2-40B4-BE49-F238E27FC236}">
                    <a16:creationId xmlns:a16="http://schemas.microsoft.com/office/drawing/2014/main" id="{AA01D572-7489-BE10-2928-346A232ED6C0}"/>
                  </a:ext>
                </a:extLst>
              </p:cNvPr>
              <p:cNvSpPr txBox="1">
                <a:spLocks noRot="1" noChangeAspect="1" noMove="1" noResize="1" noEditPoints="1" noAdjustHandles="1" noChangeArrowheads="1" noChangeShapeType="1" noTextEdit="1"/>
              </p:cNvSpPr>
              <p:nvPr/>
            </p:nvSpPr>
            <p:spPr>
              <a:xfrm>
                <a:off x="808890" y="1945094"/>
                <a:ext cx="8735468" cy="922047"/>
              </a:xfrm>
              <a:prstGeom prst="rect">
                <a:avLst/>
              </a:prstGeom>
              <a:blipFill>
                <a:blip r:embed="rId2"/>
                <a:stretch>
                  <a:fillRect b="-547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E6BB61FA-DE35-6AD7-ABBB-A3ADA5BAB4B5}"/>
                  </a:ext>
                </a:extLst>
              </p:cNvPr>
              <p:cNvSpPr txBox="1"/>
              <p:nvPr/>
            </p:nvSpPr>
            <p:spPr>
              <a:xfrm>
                <a:off x="1767917" y="2897439"/>
                <a:ext cx="6664004" cy="299569"/>
              </a:xfrm>
              <a:prstGeom prst="rect">
                <a:avLst/>
              </a:prstGeom>
              <a:noFill/>
            </p:spPr>
            <p:txBody>
              <a:bodyPr wrap="none" lIns="0" tIns="0" rIns="0" bIns="0" rtlCol="0">
                <a:spAutoFit/>
              </a:bodyPr>
              <a:lstStyle/>
              <a:p>
                <a14:m>
                  <m:oMathPara xmlns:m="http://schemas.openxmlformats.org/officeDocument/2006/math">
                    <m:o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𝑎𝑏𝑜𝑣𝑒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𝑡ℎ𝑒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𝑔𝑜𝑢𝑛𝑑</m:t>
                          </m:r>
                        </m:sub>
                      </m:sSub>
                      <m:r>
                        <a:rPr lang="en-US" b="0" i="1" smtClean="0">
                          <a:latin typeface="Cambria Math" panose="02040503050406030204" pitchFamily="18" charset="0"/>
                          <a:ea typeface="Cambria Math" panose="02040503050406030204" pitchFamily="18" charset="0"/>
                        </a:rPr>
                        <m:t>=775+∆</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𝑛𝑜</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𝑓𝑢𝑒𝑙</m:t>
                          </m:r>
                        </m:sub>
                      </m:sSub>
                      <m:r>
                        <a:rPr lang="en-US" b="0" i="1" smtClean="0">
                          <a:latin typeface="Cambria Math" panose="02040503050406030204" pitchFamily="18" charset="0"/>
                          <a:ea typeface="Cambria Math" panose="02040503050406030204" pitchFamily="18" charset="0"/>
                        </a:rPr>
                        <m:t>=775</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+252.9</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=1027.9</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8" name="TextBox 7">
                <a:extLst>
                  <a:ext uri="{FF2B5EF4-FFF2-40B4-BE49-F238E27FC236}">
                    <a16:creationId xmlns:a16="http://schemas.microsoft.com/office/drawing/2014/main" id="{E6BB61FA-DE35-6AD7-ABBB-A3ADA5BAB4B5}"/>
                  </a:ext>
                </a:extLst>
              </p:cNvPr>
              <p:cNvSpPr txBox="1">
                <a:spLocks noRot="1" noChangeAspect="1" noMove="1" noResize="1" noEditPoints="1" noAdjustHandles="1" noChangeArrowheads="1" noChangeShapeType="1" noTextEdit="1"/>
              </p:cNvSpPr>
              <p:nvPr/>
            </p:nvSpPr>
            <p:spPr>
              <a:xfrm>
                <a:off x="1767917" y="2897439"/>
                <a:ext cx="6664004" cy="299569"/>
              </a:xfrm>
              <a:prstGeom prst="rect">
                <a:avLst/>
              </a:prstGeom>
              <a:blipFill>
                <a:blip r:embed="rId3"/>
                <a:stretch>
                  <a:fillRect l="-381" r="-381" b="-29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8431ED66-C7F8-DF44-DF67-46B4B8DC75D8}"/>
                  </a:ext>
                </a:extLst>
              </p:cNvPr>
              <p:cNvSpPr txBox="1"/>
              <p:nvPr/>
            </p:nvSpPr>
            <p:spPr>
              <a:xfrm>
                <a:off x="979322" y="5103372"/>
                <a:ext cx="7813998" cy="849463"/>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→0=</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b="0"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𝑟𝑖𝑠𝑒</m:t>
                          </m:r>
                          <m:r>
                            <a:rPr lang="en-US" b="0" i="1" smtClean="0">
                              <a:latin typeface="Cambria Math" panose="02040503050406030204" pitchFamily="18" charset="0"/>
                            </a:rPr>
                            <m:t>,</m:t>
                          </m:r>
                          <m:r>
                            <a:rPr lang="en-US" b="0" i="1" smtClean="0">
                              <a:latin typeface="Cambria Math" panose="02040503050406030204" pitchFamily="18" charset="0"/>
                            </a:rPr>
                            <m:t>𝑛𝑜</m:t>
                          </m:r>
                          <m:r>
                            <a:rPr lang="en-US" b="0" i="1" smtClean="0">
                              <a:latin typeface="Cambria Math" panose="02040503050406030204" pitchFamily="18" charset="0"/>
                            </a:rPr>
                            <m:t> </m:t>
                          </m:r>
                          <m:r>
                            <a:rPr lang="en-US" b="0" i="1" smtClean="0">
                              <a:latin typeface="Cambria Math" panose="02040503050406030204" pitchFamily="18" charset="0"/>
                            </a:rPr>
                            <m:t>𝑓𝑢𝑒𝑙</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𝑟𝑖𝑠𝑒</m:t>
                          </m:r>
                          <m:r>
                            <a:rPr lang="en-US" i="1">
                              <a:latin typeface="Cambria Math" panose="02040503050406030204" pitchFamily="18" charset="0"/>
                            </a:rPr>
                            <m:t>,</m:t>
                          </m:r>
                          <m:r>
                            <a:rPr lang="en-US" i="1">
                              <a:latin typeface="Cambria Math" panose="02040503050406030204" pitchFamily="18" charset="0"/>
                            </a:rPr>
                            <m:t>𝑛𝑜</m:t>
                          </m:r>
                          <m:r>
                            <a:rPr lang="en-US" i="1">
                              <a:latin typeface="Cambria Math" panose="02040503050406030204" pitchFamily="18" charset="0"/>
                            </a:rPr>
                            <m:t> </m:t>
                          </m:r>
                          <m:r>
                            <a:rPr lang="en-US" i="1">
                              <a:latin typeface="Cambria Math" panose="02040503050406030204" pitchFamily="18" charset="0"/>
                            </a:rPr>
                            <m:t>𝑓𝑢𝑒𝑙</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num>
                        <m:den>
                          <m:r>
                            <a:rPr lang="en-US" b="0" i="1" smtClean="0">
                              <a:latin typeface="Cambria Math" panose="02040503050406030204" pitchFamily="18" charset="0"/>
                            </a:rPr>
                            <m:t>𝑔</m:t>
                          </m:r>
                        </m:den>
                      </m:f>
                      <m:r>
                        <a:rPr lang="en-US" b="0" i="1" smtClean="0">
                          <a:latin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70.4</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num>
                        <m:den>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rPr>
                        <m:t>=7.2</m:t>
                      </m:r>
                      <m:r>
                        <a:rPr lang="en-US" b="0" i="1" smtClean="0">
                          <a:latin typeface="Cambria Math" panose="02040503050406030204" pitchFamily="18" charset="0"/>
                        </a:rPr>
                        <m:t>𝑠</m:t>
                      </m:r>
                    </m:oMath>
                  </m:oMathPara>
                </a14:m>
                <a:endParaRPr lang="en-US" dirty="0"/>
              </a:p>
            </p:txBody>
          </p:sp>
        </mc:Choice>
        <mc:Fallback>
          <p:sp>
            <p:nvSpPr>
              <p:cNvPr id="9" name="TextBox 8">
                <a:extLst>
                  <a:ext uri="{FF2B5EF4-FFF2-40B4-BE49-F238E27FC236}">
                    <a16:creationId xmlns:a16="http://schemas.microsoft.com/office/drawing/2014/main" id="{8431ED66-C7F8-DF44-DF67-46B4B8DC75D8}"/>
                  </a:ext>
                </a:extLst>
              </p:cNvPr>
              <p:cNvSpPr txBox="1">
                <a:spLocks noRot="1" noChangeAspect="1" noMove="1" noResize="1" noEditPoints="1" noAdjustHandles="1" noChangeArrowheads="1" noChangeShapeType="1" noTextEdit="1"/>
              </p:cNvSpPr>
              <p:nvPr/>
            </p:nvSpPr>
            <p:spPr>
              <a:xfrm>
                <a:off x="979322" y="5103372"/>
                <a:ext cx="7813998" cy="849463"/>
              </a:xfrm>
              <a:prstGeom prst="rect">
                <a:avLst/>
              </a:prstGeom>
              <a:blipFill>
                <a:blip r:embed="rId4"/>
                <a:stretch>
                  <a:fillRect r="-162" b="-58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7BCD12A-1B2E-32DC-9C9D-5F1FE485B190}"/>
                  </a:ext>
                </a:extLst>
              </p:cNvPr>
              <p:cNvSpPr txBox="1"/>
              <p:nvPr/>
            </p:nvSpPr>
            <p:spPr>
              <a:xfrm>
                <a:off x="1005801" y="6242510"/>
                <a:ext cx="6200415" cy="299569"/>
              </a:xfrm>
              <a:prstGeom prst="rect">
                <a:avLst/>
              </a:prstGeom>
              <a:noFill/>
            </p:spPr>
            <p:txBody>
              <a:bodyPr wrap="none" lIns="0" tIns="0" rIns="0" bIns="0" rtlCol="0">
                <a:spAutoFit/>
              </a:bodyPr>
              <a:lstStyle/>
              <a:p>
                <a14:m>
                  <m:oMathPara xmlns:m="http://schemas.openxmlformats.org/officeDocument/2006/math">
                    <m:o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𝑓𝑟𝑜𝑚</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𝑡ℎ𝑒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𝑔𝑜𝑢𝑛𝑑</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𝑓𝑢𝑒𝑙</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𝑟𝑖𝑠𝑒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𝑛𝑜</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𝑓𝑢𝑒𝑙</m:t>
                          </m:r>
                        </m:sub>
                      </m:sSub>
                      <m:r>
                        <a:rPr lang="en-US" b="0" i="1" smtClean="0">
                          <a:latin typeface="Cambria Math" panose="02040503050406030204" pitchFamily="18" charset="0"/>
                          <a:ea typeface="Cambria Math" panose="02040503050406030204" pitchFamily="18" charset="0"/>
                        </a:rPr>
                        <m:t>=22</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+7.2</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=29.2</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10" name="TextBox 9">
                <a:extLst>
                  <a:ext uri="{FF2B5EF4-FFF2-40B4-BE49-F238E27FC236}">
                    <a16:creationId xmlns:a16="http://schemas.microsoft.com/office/drawing/2014/main" id="{E7BCD12A-1B2E-32DC-9C9D-5F1FE485B190}"/>
                  </a:ext>
                </a:extLst>
              </p:cNvPr>
              <p:cNvSpPr txBox="1">
                <a:spLocks noRot="1" noChangeAspect="1" noMove="1" noResize="1" noEditPoints="1" noAdjustHandles="1" noChangeArrowheads="1" noChangeShapeType="1" noTextEdit="1"/>
              </p:cNvSpPr>
              <p:nvPr/>
            </p:nvSpPr>
            <p:spPr>
              <a:xfrm>
                <a:off x="1005801" y="6242510"/>
                <a:ext cx="6200415" cy="299569"/>
              </a:xfrm>
              <a:prstGeom prst="rect">
                <a:avLst/>
              </a:prstGeom>
              <a:blipFill>
                <a:blip r:embed="rId5"/>
                <a:stretch>
                  <a:fillRect l="-409" r="-204" b="-24000"/>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797E6BD1-1DEC-C39B-6CFD-9DF973255BEE}"/>
              </a:ext>
            </a:extLst>
          </p:cNvPr>
          <p:cNvCxnSpPr/>
          <p:nvPr/>
        </p:nvCxnSpPr>
        <p:spPr>
          <a:xfrm>
            <a:off x="1221842" y="3047223"/>
            <a:ext cx="375846"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41A057EB-B6E5-C273-68E7-92EA3DAA3136}"/>
                  </a:ext>
                </a:extLst>
              </p:cNvPr>
              <p:cNvSpPr txBox="1"/>
              <p:nvPr/>
            </p:nvSpPr>
            <p:spPr>
              <a:xfrm>
                <a:off x="911611" y="3753647"/>
                <a:ext cx="7881709"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=775</m:t>
                      </m:r>
                      <m:r>
                        <a:rPr lang="en-US" b="0" i="1" smtClean="0">
                          <a:latin typeface="Cambria Math" panose="02040503050406030204" pitchFamily="18" charset="0"/>
                        </a:rPr>
                        <m:t>𝑚</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70.4</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∙7.2</m:t>
                          </m:r>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e>
                      </m:box>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7.2</m:t>
                              </m:r>
                              <m:r>
                                <a:rPr lang="en-US" b="0" i="1" smtClean="0">
                                  <a:latin typeface="Cambria Math" panose="02040503050406030204" pitchFamily="18" charset="0"/>
                                </a:rPr>
                                <m:t>𝑠</m:t>
                              </m:r>
                            </m:e>
                          </m:d>
                        </m:e>
                        <m:sup>
                          <m:r>
                            <a:rPr lang="en-US" b="0" i="1" smtClean="0">
                              <a:latin typeface="Cambria Math" panose="02040503050406030204" pitchFamily="18" charset="0"/>
                            </a:rPr>
                            <m:t>2</m:t>
                          </m:r>
                        </m:sup>
                      </m:sSup>
                      <m:r>
                        <a:rPr lang="en-US" b="0" i="1" smtClean="0">
                          <a:latin typeface="Cambria Math" panose="02040503050406030204" pitchFamily="18" charset="0"/>
                        </a:rPr>
                        <m:t>=1027.9</m:t>
                      </m:r>
                      <m:r>
                        <a:rPr lang="en-US" b="0" i="1" smtClean="0">
                          <a:latin typeface="Cambria Math" panose="02040503050406030204" pitchFamily="18" charset="0"/>
                        </a:rPr>
                        <m:t>𝑚</m:t>
                      </m:r>
                    </m:oMath>
                  </m:oMathPara>
                </a14:m>
                <a:endParaRPr lang="en-US" dirty="0"/>
              </a:p>
            </p:txBody>
          </p:sp>
        </mc:Choice>
        <mc:Fallback>
          <p:sp>
            <p:nvSpPr>
              <p:cNvPr id="13" name="TextBox 12">
                <a:extLst>
                  <a:ext uri="{FF2B5EF4-FFF2-40B4-BE49-F238E27FC236}">
                    <a16:creationId xmlns:a16="http://schemas.microsoft.com/office/drawing/2014/main" id="{41A057EB-B6E5-C273-68E7-92EA3DAA3136}"/>
                  </a:ext>
                </a:extLst>
              </p:cNvPr>
              <p:cNvSpPr txBox="1">
                <a:spLocks noRot="1" noChangeAspect="1" noMove="1" noResize="1" noEditPoints="1" noAdjustHandles="1" noChangeArrowheads="1" noChangeShapeType="1" noTextEdit="1"/>
              </p:cNvSpPr>
              <p:nvPr/>
            </p:nvSpPr>
            <p:spPr>
              <a:xfrm>
                <a:off x="911611" y="3753647"/>
                <a:ext cx="7881709" cy="474425"/>
              </a:xfrm>
              <a:prstGeom prst="rect">
                <a:avLst/>
              </a:prstGeom>
              <a:blipFill>
                <a:blip r:embed="rId6"/>
                <a:stretch>
                  <a:fillRect b="-10256"/>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3388D642-2005-201D-35E1-94F77F4849FF}"/>
              </a:ext>
            </a:extLst>
          </p:cNvPr>
          <p:cNvSpPr txBox="1"/>
          <p:nvPr/>
        </p:nvSpPr>
        <p:spPr>
          <a:xfrm>
            <a:off x="9149860" y="3704852"/>
            <a:ext cx="2728129" cy="523220"/>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We could also use the trajectory and the time from part d.</a:t>
            </a:r>
          </a:p>
        </p:txBody>
      </p:sp>
    </p:spTree>
    <p:extLst>
      <p:ext uri="{BB962C8B-B14F-4D97-AF65-F5344CB8AC3E}">
        <p14:creationId xmlns:p14="http://schemas.microsoft.com/office/powerpoint/2010/main" val="1944083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A0017-774A-5945-AD98-1291638500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D8F8E9-1895-4D6B-C647-90EFE017376C}"/>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6A1AFFB1-6B03-F701-DF30-71976C45EA77}"/>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4 Solution:</a:t>
            </a:r>
            <a:endParaRPr lang="en-US"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2108DAA4-F752-3B63-FD07-999544208BF2}"/>
                  </a:ext>
                </a:extLst>
              </p:cNvPr>
              <p:cNvSpPr txBox="1"/>
              <p:nvPr/>
            </p:nvSpPr>
            <p:spPr>
              <a:xfrm>
                <a:off x="969274" y="2400508"/>
                <a:ext cx="8103308" cy="563680"/>
              </a:xfrm>
              <a:prstGeom prst="rect">
                <a:avLst/>
              </a:prstGeom>
              <a:noFill/>
            </p:spPr>
            <p:txBody>
              <a:bodyPr wrap="none" lIns="0" tIns="0" rIns="0" bIns="0" rtlCol="0">
                <a:spAutoFit/>
              </a:bodyPr>
              <a:lstStyle/>
              <a:p>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−1027.9</m:t>
                              </m:r>
                              <m:r>
                                <a:rPr lang="en-US" b="0" i="1" smtClean="0">
                                  <a:latin typeface="Cambria Math" panose="02040503050406030204" pitchFamily="18" charset="0"/>
                                  <a:ea typeface="Cambria Math" panose="02040503050406030204" pitchFamily="18" charset="0"/>
                                </a:rPr>
                                <m:t>𝑚</m:t>
                              </m:r>
                            </m:e>
                          </m:d>
                        </m:e>
                      </m:rad>
                      <m:r>
                        <a:rPr lang="en-US" b="0" i="1" smtClean="0">
                          <a:latin typeface="Cambria Math" panose="02040503050406030204" pitchFamily="18" charset="0"/>
                          <a:ea typeface="Cambria Math" panose="02040503050406030204" pitchFamily="18" charset="0"/>
                        </a:rPr>
                        <m:t>=141.9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p:sp>
            <p:nvSpPr>
              <p:cNvPr id="4" name="TextBox 3">
                <a:extLst>
                  <a:ext uri="{FF2B5EF4-FFF2-40B4-BE49-F238E27FC236}">
                    <a16:creationId xmlns:a16="http://schemas.microsoft.com/office/drawing/2014/main" id="{2108DAA4-F752-3B63-FD07-999544208BF2}"/>
                  </a:ext>
                </a:extLst>
              </p:cNvPr>
              <p:cNvSpPr txBox="1">
                <a:spLocks noRot="1" noChangeAspect="1" noMove="1" noResize="1" noEditPoints="1" noAdjustHandles="1" noChangeArrowheads="1" noChangeShapeType="1" noTextEdit="1"/>
              </p:cNvSpPr>
              <p:nvPr/>
            </p:nvSpPr>
            <p:spPr>
              <a:xfrm>
                <a:off x="969274" y="2400508"/>
                <a:ext cx="8103308" cy="563680"/>
              </a:xfrm>
              <a:prstGeom prst="rect">
                <a:avLst/>
              </a:prstGeom>
              <a:blipFill>
                <a:blip r:embed="rId2"/>
                <a:stretch>
                  <a:fillRect b="-44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093B3E48-0782-CBA2-2115-5545FFD567F2}"/>
                  </a:ext>
                </a:extLst>
              </p:cNvPr>
              <p:cNvSpPr txBox="1"/>
              <p:nvPr/>
            </p:nvSpPr>
            <p:spPr>
              <a:xfrm>
                <a:off x="969274" y="6053120"/>
                <a:ext cx="7092454"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rPr>
                        <m:t>−</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𝑔𝑟𝑜𝑢𝑛𝑑</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14.5</m:t>
                      </m:r>
                      <m:r>
                        <a:rPr lang="en-US" b="0" i="1" smtClean="0">
                          <a:latin typeface="Cambria Math" panose="02040503050406030204" pitchFamily="18" charset="0"/>
                        </a:rPr>
                        <m:t>𝑠</m:t>
                      </m:r>
                      <m:r>
                        <a:rPr lang="en-US" b="0" i="1" smtClean="0">
                          <a:latin typeface="Cambria Math" panose="02040503050406030204" pitchFamily="18" charset="0"/>
                        </a:rPr>
                        <m:t>=−141.9</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p:sp>
            <p:nvSpPr>
              <p:cNvPr id="5" name="TextBox 4">
                <a:extLst>
                  <a:ext uri="{FF2B5EF4-FFF2-40B4-BE49-F238E27FC236}">
                    <a16:creationId xmlns:a16="http://schemas.microsoft.com/office/drawing/2014/main" id="{093B3E48-0782-CBA2-2115-5545FFD567F2}"/>
                  </a:ext>
                </a:extLst>
              </p:cNvPr>
              <p:cNvSpPr txBox="1">
                <a:spLocks noRot="1" noChangeAspect="1" noMove="1" noResize="1" noEditPoints="1" noAdjustHandles="1" noChangeArrowheads="1" noChangeShapeType="1" noTextEdit="1"/>
              </p:cNvSpPr>
              <p:nvPr/>
            </p:nvSpPr>
            <p:spPr>
              <a:xfrm>
                <a:off x="969274" y="6053120"/>
                <a:ext cx="7092454" cy="474425"/>
              </a:xfrm>
              <a:prstGeom prst="rect">
                <a:avLst/>
              </a:prstGeom>
              <a:blipFill>
                <a:blip r:embed="rId3"/>
                <a:stretch>
                  <a:fillRect b="-102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E9895BE-3319-25F3-62F7-6D0EF8291344}"/>
                  </a:ext>
                </a:extLst>
              </p:cNvPr>
              <p:cNvSpPr txBox="1"/>
              <p:nvPr/>
            </p:nvSpPr>
            <p:spPr>
              <a:xfrm>
                <a:off x="1178355" y="3065902"/>
                <a:ext cx="9834637" cy="5452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The velocity is a vector, so we need a direction with this.  Since we’ve taken down as the negative y-direction, the velocity is down and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𝑓𝑦</m:t>
                        </m:r>
                      </m:sub>
                    </m:sSub>
                    <m:r>
                      <a:rPr lang="en-US" sz="1400" b="0" i="1" smtClean="0">
                        <a:latin typeface="Cambria Math" panose="02040503050406030204" pitchFamily="18" charset="0"/>
                        <a:cs typeface="Times New Roman" panose="02020603050405020304" pitchFamily="18" charset="0"/>
                      </a:rPr>
                      <m:t>=−141.9</m:t>
                    </m:r>
                    <m:box>
                      <m:boxPr>
                        <m:ctrlPr>
                          <a:rPr lang="en-US" sz="1400" b="0" i="1" smtClean="0">
                            <a:latin typeface="Cambria Math" panose="02040503050406030204" pitchFamily="18" charset="0"/>
                            <a:cs typeface="Times New Roman" panose="02020603050405020304" pitchFamily="18" charset="0"/>
                          </a:rPr>
                        </m:ctrlPr>
                      </m:boxPr>
                      <m:e>
                        <m:f>
                          <m:fPr>
                            <m:ctrlPr>
                              <a:rPr lang="en-US" sz="1400" b="0" i="1" smtClean="0">
                                <a:latin typeface="Cambria Math" panose="02040503050406030204" pitchFamily="18" charset="0"/>
                                <a:cs typeface="Times New Roman" panose="02020603050405020304" pitchFamily="18" charset="0"/>
                              </a:rPr>
                            </m:ctrlPr>
                          </m:fPr>
                          <m:num>
                            <m:r>
                              <a:rPr lang="en-US" sz="1400" b="0" i="1" smtClean="0">
                                <a:latin typeface="Cambria Math" panose="02040503050406030204" pitchFamily="18" charset="0"/>
                                <a:cs typeface="Times New Roman" panose="02020603050405020304" pitchFamily="18" charset="0"/>
                              </a:rPr>
                              <m:t>𝑚</m:t>
                            </m:r>
                          </m:num>
                          <m:den>
                            <m:r>
                              <a:rPr lang="en-US" sz="1400" b="0" i="1" smtClean="0">
                                <a:latin typeface="Cambria Math" panose="02040503050406030204" pitchFamily="18" charset="0"/>
                                <a:cs typeface="Times New Roman" panose="02020603050405020304" pitchFamily="18" charset="0"/>
                              </a:rPr>
                              <m:t>𝑠</m:t>
                            </m:r>
                          </m:den>
                        </m:f>
                      </m:e>
                    </m:box>
                    <m:r>
                      <a:rPr lang="en-US" sz="1400" b="0" i="1" smtClean="0">
                        <a:latin typeface="Cambria Math" panose="02040503050406030204" pitchFamily="18" charset="0"/>
                        <a:cs typeface="Times New Roman" panose="02020603050405020304" pitchFamily="18" charset="0"/>
                      </a:rPr>
                      <m:t>.</m:t>
                    </m:r>
                  </m:oMath>
                </a14:m>
                <a:endParaRPr lang="en-US" dirty="0"/>
              </a:p>
            </p:txBody>
          </p:sp>
        </mc:Choice>
        <mc:Fallback>
          <p:sp>
            <p:nvSpPr>
              <p:cNvPr id="6" name="TextBox 5">
                <a:extLst>
                  <a:ext uri="{FF2B5EF4-FFF2-40B4-BE49-F238E27FC236}">
                    <a16:creationId xmlns:a16="http://schemas.microsoft.com/office/drawing/2014/main" id="{AE9895BE-3319-25F3-62F7-6D0EF8291344}"/>
                  </a:ext>
                </a:extLst>
              </p:cNvPr>
              <p:cNvSpPr txBox="1">
                <a:spLocks noRot="1" noChangeAspect="1" noMove="1" noResize="1" noEditPoints="1" noAdjustHandles="1" noChangeArrowheads="1" noChangeShapeType="1" noTextEdit="1"/>
              </p:cNvSpPr>
              <p:nvPr/>
            </p:nvSpPr>
            <p:spPr>
              <a:xfrm>
                <a:off x="1178355" y="3065902"/>
                <a:ext cx="9834637" cy="545277"/>
              </a:xfrm>
              <a:prstGeom prst="rect">
                <a:avLst/>
              </a:prstGeom>
              <a:blipFill>
                <a:blip r:embed="rId4"/>
                <a:stretch>
                  <a:fillRect l="-129" t="-2273" r="-515"/>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A5FFAEE4-59D2-49FD-36E9-218A314052B8}"/>
              </a:ext>
            </a:extLst>
          </p:cNvPr>
          <p:cNvSpPr txBox="1"/>
          <p:nvPr/>
        </p:nvSpPr>
        <p:spPr>
          <a:xfrm>
            <a:off x="163286" y="1631067"/>
            <a:ext cx="10698982"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f.     What is the impact velocity of the rocket with the earth?</a:t>
            </a:r>
          </a:p>
        </p:txBody>
      </p:sp>
      <p:sp>
        <p:nvSpPr>
          <p:cNvPr id="9" name="TextBox 8">
            <a:extLst>
              <a:ext uri="{FF2B5EF4-FFF2-40B4-BE49-F238E27FC236}">
                <a16:creationId xmlns:a16="http://schemas.microsoft.com/office/drawing/2014/main" id="{1A29BA5C-968F-509D-FDA8-66B9996381AE}"/>
              </a:ext>
            </a:extLst>
          </p:cNvPr>
          <p:cNvSpPr txBox="1"/>
          <p:nvPr/>
        </p:nvSpPr>
        <p:spPr>
          <a:xfrm>
            <a:off x="1178355" y="4144119"/>
            <a:ext cx="9229803" cy="52322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We could also see how long it takes the rocket to fall from rest from its maximum height to the ground and then use this time to determine the impact velocity.</a:t>
            </a:r>
            <a:endParaRPr lang="en-US" dirty="0"/>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7AF09401-310F-2EB7-51AF-EE3DF865CBA6}"/>
                  </a:ext>
                </a:extLst>
              </p:cNvPr>
              <p:cNvSpPr txBox="1"/>
              <p:nvPr/>
            </p:nvSpPr>
            <p:spPr>
              <a:xfrm>
                <a:off x="969274" y="4824394"/>
                <a:ext cx="9791848" cy="893771"/>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𝑔𝑟𝑜𝑢𝑛𝑑</m:t>
                          </m:r>
                        </m:sub>
                        <m:sup>
                          <m:r>
                            <a:rPr lang="en-US" b="0" i="1" smtClean="0">
                              <a:latin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𝑓𝑎𝑙𝑙</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𝑡𝑜</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𝑔𝑟𝑜𝑢𝑛𝑑</m:t>
                          </m:r>
                        </m:sub>
                      </m:sSub>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ℎ</m:t>
                              </m:r>
                            </m:num>
                            <m:den>
                              <m:r>
                                <a:rPr lang="en-US" b="0" i="1" smtClean="0">
                                  <a:latin typeface="Cambria Math" panose="02040503050406030204" pitchFamily="18" charset="0"/>
                                  <a:ea typeface="Cambria Math" panose="02040503050406030204" pitchFamily="18" charset="0"/>
                                </a:rPr>
                                <m:t>𝑔</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2∙1027.9</m:t>
                              </m:r>
                              <m:r>
                                <a:rPr lang="en-US" b="0" i="1" smtClean="0">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=14.5</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10" name="TextBox 9">
                <a:extLst>
                  <a:ext uri="{FF2B5EF4-FFF2-40B4-BE49-F238E27FC236}">
                    <a16:creationId xmlns:a16="http://schemas.microsoft.com/office/drawing/2014/main" id="{7AF09401-310F-2EB7-51AF-EE3DF865CBA6}"/>
                  </a:ext>
                </a:extLst>
              </p:cNvPr>
              <p:cNvSpPr txBox="1">
                <a:spLocks noRot="1" noChangeAspect="1" noMove="1" noResize="1" noEditPoints="1" noAdjustHandles="1" noChangeArrowheads="1" noChangeShapeType="1" noTextEdit="1"/>
              </p:cNvSpPr>
              <p:nvPr/>
            </p:nvSpPr>
            <p:spPr>
              <a:xfrm>
                <a:off x="969274" y="4824394"/>
                <a:ext cx="9791848" cy="893771"/>
              </a:xfrm>
              <a:prstGeom prst="rect">
                <a:avLst/>
              </a:prstGeom>
              <a:blipFill>
                <a:blip r:embed="rId5"/>
                <a:stretch>
                  <a:fillRect l="-130" b="-1389"/>
                </a:stretch>
              </a:blipFill>
            </p:spPr>
            <p:txBody>
              <a:bodyPr/>
              <a:lstStyle/>
              <a:p>
                <a:r>
                  <a:rPr lang="en-US">
                    <a:noFill/>
                  </a:rPr>
                  <a:t> </a:t>
                </a:r>
              </a:p>
            </p:txBody>
          </p:sp>
        </mc:Fallback>
      </mc:AlternateContent>
    </p:spTree>
    <p:extLst>
      <p:ext uri="{BB962C8B-B14F-4D97-AF65-F5344CB8AC3E}">
        <p14:creationId xmlns:p14="http://schemas.microsoft.com/office/powerpoint/2010/main" val="1027020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451A-D870-CB45-4B32-B524C69027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9C8C22-2EA7-6001-BF02-15B122EC33F0}"/>
              </a:ext>
            </a:extLst>
          </p:cNvPr>
          <p:cNvSpPr txBox="1"/>
          <p:nvPr/>
        </p:nvSpPr>
        <p:spPr>
          <a:xfrm>
            <a:off x="1141455" y="284205"/>
            <a:ext cx="9613557" cy="523220"/>
          </a:xfrm>
          <a:prstGeom prst="rect">
            <a:avLst/>
          </a:prstGeom>
          <a:noFill/>
        </p:spPr>
        <p:txBody>
          <a:bodyPr wrap="square" rtlCol="0">
            <a:spAutoFit/>
          </a:bodyPr>
          <a:lstStyle/>
          <a:p>
            <a:pPr algn="ctr"/>
            <a:r>
              <a:rPr lang="en-US" sz="2800" dirty="0">
                <a:latin typeface="Times New Roman" panose="02020603050405020304" pitchFamily="18" charset="0"/>
                <a:cs typeface="Times New Roman" panose="02020603050405020304" pitchFamily="18" charset="0"/>
              </a:rPr>
              <a:t>Vertical motion problems with constant acceleration</a:t>
            </a:r>
          </a:p>
        </p:txBody>
      </p:sp>
      <p:sp>
        <p:nvSpPr>
          <p:cNvPr id="3" name="TextBox 2">
            <a:extLst>
              <a:ext uri="{FF2B5EF4-FFF2-40B4-BE49-F238E27FC236}">
                <a16:creationId xmlns:a16="http://schemas.microsoft.com/office/drawing/2014/main" id="{8D70F765-E647-3D33-8F2C-94DB2006DCC4}"/>
              </a:ext>
            </a:extLst>
          </p:cNvPr>
          <p:cNvSpPr txBox="1"/>
          <p:nvPr/>
        </p:nvSpPr>
        <p:spPr>
          <a:xfrm>
            <a:off x="163286" y="960529"/>
            <a:ext cx="6094324"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Example 4 Solution:</a:t>
            </a:r>
            <a:endParaRPr lang="en-US" dirty="0"/>
          </a:p>
        </p:txBody>
      </p:sp>
      <p:sp>
        <p:nvSpPr>
          <p:cNvPr id="5" name="TextBox 4">
            <a:extLst>
              <a:ext uri="{FF2B5EF4-FFF2-40B4-BE49-F238E27FC236}">
                <a16:creationId xmlns:a16="http://schemas.microsoft.com/office/drawing/2014/main" id="{507E785C-985D-F996-4985-7581D714C19D}"/>
              </a:ext>
            </a:extLst>
          </p:cNvPr>
          <p:cNvSpPr txBox="1"/>
          <p:nvPr/>
        </p:nvSpPr>
        <p:spPr>
          <a:xfrm>
            <a:off x="555172" y="1513743"/>
            <a:ext cx="6094324"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g.     What is the total time of flight of the rocket?</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CB22771-422D-AD88-1486-E9F35F1233A2}"/>
                  </a:ext>
                </a:extLst>
              </p:cNvPr>
              <p:cNvSpPr txBox="1"/>
              <p:nvPr/>
            </p:nvSpPr>
            <p:spPr>
              <a:xfrm>
                <a:off x="1306286" y="2220686"/>
                <a:ext cx="7134261" cy="299569"/>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𝑡𝑜𝑓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𝑓𝑢𝑒𝑙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𝑟𝑖𝑠𝑒</m:t>
                          </m:r>
                          <m:r>
                            <a:rPr lang="en-US" b="0" i="1" smtClean="0">
                              <a:latin typeface="Cambria Math" panose="02040503050406030204" pitchFamily="18" charset="0"/>
                            </a:rPr>
                            <m:t> </m:t>
                          </m:r>
                          <m:r>
                            <a:rPr lang="en-US" b="0" i="1" smtClean="0">
                              <a:latin typeface="Cambria Math" panose="02040503050406030204" pitchFamily="18" charset="0"/>
                            </a:rPr>
                            <m:t>𝑛𝑜</m:t>
                          </m:r>
                          <m:r>
                            <a:rPr lang="en-US" b="0" i="1" smtClean="0">
                              <a:latin typeface="Cambria Math" panose="02040503050406030204" pitchFamily="18" charset="0"/>
                            </a:rPr>
                            <m:t> </m:t>
                          </m:r>
                          <m:r>
                            <a:rPr lang="en-US" b="0" i="1" smtClean="0">
                              <a:latin typeface="Cambria Math" panose="02040503050406030204" pitchFamily="18" charset="0"/>
                            </a:rPr>
                            <m:t>𝑓𝑢𝑒𝑙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𝑓𝑎𝑙𝑙</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𝑔𝑟𝑜𝑢𝑛𝑑</m:t>
                          </m:r>
                        </m:sub>
                      </m:sSub>
                      <m:r>
                        <a:rPr lang="en-US" b="0" i="1" smtClean="0">
                          <a:latin typeface="Cambria Math" panose="02040503050406030204" pitchFamily="18" charset="0"/>
                        </a:rPr>
                        <m:t>=22</m:t>
                      </m:r>
                      <m:r>
                        <a:rPr lang="en-US" b="0" i="1" smtClean="0">
                          <a:latin typeface="Cambria Math" panose="02040503050406030204" pitchFamily="18" charset="0"/>
                        </a:rPr>
                        <m:t>𝑠</m:t>
                      </m:r>
                      <m:r>
                        <a:rPr lang="en-US" b="0" i="1" smtClean="0">
                          <a:latin typeface="Cambria Math" panose="02040503050406030204" pitchFamily="18" charset="0"/>
                        </a:rPr>
                        <m:t>+7.2</m:t>
                      </m:r>
                      <m:r>
                        <a:rPr lang="en-US" b="0" i="1" smtClean="0">
                          <a:latin typeface="Cambria Math" panose="02040503050406030204" pitchFamily="18" charset="0"/>
                        </a:rPr>
                        <m:t>𝑠</m:t>
                      </m:r>
                      <m:r>
                        <a:rPr lang="en-US" b="0" i="1" smtClean="0">
                          <a:latin typeface="Cambria Math" panose="02040503050406030204" pitchFamily="18" charset="0"/>
                        </a:rPr>
                        <m:t>+14.5</m:t>
                      </m:r>
                      <m:r>
                        <a:rPr lang="en-US" b="0" i="1" smtClean="0">
                          <a:latin typeface="Cambria Math" panose="02040503050406030204" pitchFamily="18" charset="0"/>
                        </a:rPr>
                        <m:t>𝑠</m:t>
                      </m:r>
                      <m:r>
                        <a:rPr lang="en-US" b="0" i="1" smtClean="0">
                          <a:latin typeface="Cambria Math" panose="02040503050406030204" pitchFamily="18" charset="0"/>
                        </a:rPr>
                        <m:t>=23.7</m:t>
                      </m:r>
                      <m:r>
                        <a:rPr lang="en-US" b="0" i="1" smtClean="0">
                          <a:latin typeface="Cambria Math" panose="02040503050406030204" pitchFamily="18" charset="0"/>
                        </a:rPr>
                        <m:t>𝑠</m:t>
                      </m:r>
                    </m:oMath>
                  </m:oMathPara>
                </a14:m>
                <a:endParaRPr lang="en-US" dirty="0"/>
              </a:p>
            </p:txBody>
          </p:sp>
        </mc:Choice>
        <mc:Fallback>
          <p:sp>
            <p:nvSpPr>
              <p:cNvPr id="6" name="TextBox 5">
                <a:extLst>
                  <a:ext uri="{FF2B5EF4-FFF2-40B4-BE49-F238E27FC236}">
                    <a16:creationId xmlns:a16="http://schemas.microsoft.com/office/drawing/2014/main" id="{FCB22771-422D-AD88-1486-E9F35F1233A2}"/>
                  </a:ext>
                </a:extLst>
              </p:cNvPr>
              <p:cNvSpPr txBox="1">
                <a:spLocks noRot="1" noChangeAspect="1" noMove="1" noResize="1" noEditPoints="1" noAdjustHandles="1" noChangeArrowheads="1" noChangeShapeType="1" noTextEdit="1"/>
              </p:cNvSpPr>
              <p:nvPr/>
            </p:nvSpPr>
            <p:spPr>
              <a:xfrm>
                <a:off x="1306286" y="2220686"/>
                <a:ext cx="7134261" cy="299569"/>
              </a:xfrm>
              <a:prstGeom prst="rect">
                <a:avLst/>
              </a:prstGeom>
              <a:blipFill>
                <a:blip r:embed="rId2"/>
                <a:stretch>
                  <a:fillRect l="-178" r="-178" b="-24000"/>
                </a:stretch>
              </a:blipFill>
            </p:spPr>
            <p:txBody>
              <a:bodyPr/>
              <a:lstStyle/>
              <a:p>
                <a:r>
                  <a:rPr lang="en-US">
                    <a:noFill/>
                  </a:rPr>
                  <a:t> </a:t>
                </a:r>
              </a:p>
            </p:txBody>
          </p:sp>
        </mc:Fallback>
      </mc:AlternateContent>
    </p:spTree>
    <p:extLst>
      <p:ext uri="{BB962C8B-B14F-4D97-AF65-F5344CB8AC3E}">
        <p14:creationId xmlns:p14="http://schemas.microsoft.com/office/powerpoint/2010/main" val="2178046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2084</Words>
  <Application>Microsoft Macintosh PowerPoint</Application>
  <PresentationFormat>Widescreen</PresentationFormat>
  <Paragraphs>150</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25</cp:revision>
  <dcterms:created xsi:type="dcterms:W3CDTF">2022-04-05T15:59:46Z</dcterms:created>
  <dcterms:modified xsi:type="dcterms:W3CDTF">2026-09-21T18:48:52Z</dcterms:modified>
</cp:coreProperties>
</file>