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5" r:id="rId3"/>
    <p:sldId id="287" r:id="rId4"/>
    <p:sldId id="302" r:id="rId5"/>
    <p:sldId id="303" r:id="rId6"/>
    <p:sldId id="304" r:id="rId7"/>
    <p:sldId id="305" r:id="rId8"/>
    <p:sldId id="306" r:id="rId9"/>
    <p:sldId id="299" r:id="rId10"/>
    <p:sldId id="300" r:id="rId11"/>
    <p:sldId id="301" r:id="rId12"/>
    <p:sldId id="293" r:id="rId13"/>
    <p:sldId id="298" r:id="rId14"/>
    <p:sldId id="286" r:id="rId15"/>
    <p:sldId id="280" r:id="rId16"/>
    <p:sldId id="281" r:id="rId17"/>
    <p:sldId id="257" r:id="rId18"/>
    <p:sldId id="258" r:id="rId19"/>
    <p:sldId id="259" r:id="rId20"/>
    <p:sldId id="260" r:id="rId21"/>
    <p:sldId id="279" r:id="rId22"/>
    <p:sldId id="261" r:id="rId23"/>
    <p:sldId id="270" r:id="rId24"/>
    <p:sldId id="271" r:id="rId25"/>
    <p:sldId id="262" r:id="rId26"/>
    <p:sldId id="278" r:id="rId27"/>
    <p:sldId id="263" r:id="rId28"/>
    <p:sldId id="264" r:id="rId29"/>
    <p:sldId id="267" r:id="rId30"/>
    <p:sldId id="268" r:id="rId31"/>
    <p:sldId id="269" r:id="rId32"/>
    <p:sldId id="272" r:id="rId33"/>
    <p:sldId id="273" r:id="rId34"/>
    <p:sldId id="275" r:id="rId35"/>
    <p:sldId id="276" r:id="rId36"/>
    <p:sldId id="274" r:id="rId37"/>
    <p:sldId id="277" r:id="rId38"/>
    <p:sldId id="282" r:id="rId39"/>
    <p:sldId id="283" r:id="rId40"/>
    <p:sldId id="284" r:id="rId41"/>
    <p:sldId id="296" r:id="rId42"/>
    <p:sldId id="297" r:id="rId43"/>
    <p:sldId id="288" r:id="rId44"/>
    <p:sldId id="289" r:id="rId45"/>
    <p:sldId id="290" r:id="rId46"/>
    <p:sldId id="29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46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77B38-1331-496B-A146-7D1ECF6261D0}" type="datetimeFigureOut">
              <a:rPr lang="en-US" smtClean="0"/>
              <a:pPr/>
              <a:t>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287C0-12BC-49CB-8EC0-137BCBF59E71}" type="slidenum">
              <a:rPr lang="en-US" smtClean="0"/>
              <a:pPr/>
              <a:t>‹#›</a:t>
            </a:fld>
            <a:endParaRPr lang="en-US" dirty="0"/>
          </a:p>
        </p:txBody>
      </p:sp>
    </p:spTree>
    <p:extLst>
      <p:ext uri="{BB962C8B-B14F-4D97-AF65-F5344CB8AC3E}">
        <p14:creationId xmlns:p14="http://schemas.microsoft.com/office/powerpoint/2010/main" val="366374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http://econintersect.com/wordpress/?p=2648</a:t>
            </a:r>
          </a:p>
        </p:txBody>
      </p:sp>
      <p:sp>
        <p:nvSpPr>
          <p:cNvPr id="4" name="Slide Number Placeholder 3"/>
          <p:cNvSpPr>
            <a:spLocks noGrp="1"/>
          </p:cNvSpPr>
          <p:nvPr>
            <p:ph type="sldNum" sz="quarter" idx="10"/>
          </p:nvPr>
        </p:nvSpPr>
        <p:spPr/>
        <p:txBody>
          <a:bodyPr/>
          <a:lstStyle/>
          <a:p>
            <a:fld id="{5CD287C0-12BC-49CB-8EC0-137BCBF59E71}" type="slidenum">
              <a:rPr lang="en-US" smtClean="0"/>
              <a:pPr/>
              <a:t>24</a:t>
            </a:fld>
            <a:endParaRPr lang="en-US" dirty="0"/>
          </a:p>
        </p:txBody>
      </p:sp>
    </p:spTree>
    <p:extLst>
      <p:ext uri="{BB962C8B-B14F-4D97-AF65-F5344CB8AC3E}">
        <p14:creationId xmlns:p14="http://schemas.microsoft.com/office/powerpoint/2010/main" val="215058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238266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400553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88415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327136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876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383629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247937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87123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206314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113280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7EB88-FA58-413D-883F-253769E02B5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413601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7EB88-FA58-413D-883F-253769E02B57}" type="datetimeFigureOut">
              <a:rPr lang="en-US" smtClean="0"/>
              <a:pPr/>
              <a:t>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C9672-A343-4C50-80B2-FCCA26DDDFE5}" type="slidenum">
              <a:rPr lang="en-US" smtClean="0"/>
              <a:pPr/>
              <a:t>‹#›</a:t>
            </a:fld>
            <a:endParaRPr lang="en-US" dirty="0"/>
          </a:p>
        </p:txBody>
      </p:sp>
    </p:spTree>
    <p:extLst>
      <p:ext uri="{BB962C8B-B14F-4D97-AF65-F5344CB8AC3E}">
        <p14:creationId xmlns:p14="http://schemas.microsoft.com/office/powerpoint/2010/main" val="184608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billmoyers.com/segment/byron-dorgan-on-making-banks-play-by-the-ru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nline.wsj.com/public/resources/documents/crisisqa0210.pdf" TargetMode="External"/><Relationship Id="rId2" Type="http://schemas.openxmlformats.org/officeDocument/2006/relationships/hyperlink" Target="http://4closurefraud.org/2010/10/10/mandelman-the-signin-or-pardon-me-mr-banker-but-your-remic-is-showing/http:/4closurefraud.org/2010/10/10/mandelman-the-signin-or-pardon-me-mr-banker-but-your-remic-is-show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ionofchange.org/why-all-robo-signing-shedding-light-shadow-banking-system-1327846780" TargetMode="External"/><Relationship Id="rId2" Type="http://schemas.openxmlformats.org/officeDocument/2006/relationships/hyperlink" Target="http://4closurefraud.org/2010/10/10/mandelman-the-signin-or-pardon-me-mr-banker-but-your-remic-is-showing/" TargetMode="External"/><Relationship Id="rId1" Type="http://schemas.openxmlformats.org/officeDocument/2006/relationships/slideLayout" Target="../slideLayouts/slideLayout2.xml"/><Relationship Id="rId4" Type="http://schemas.openxmlformats.org/officeDocument/2006/relationships/hyperlink" Target="http://online.wsj.com/public/resources/documents/crisisqa0210.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Engineering</a:t>
            </a:r>
          </a:p>
        </p:txBody>
      </p:sp>
      <p:sp>
        <p:nvSpPr>
          <p:cNvPr id="3" name="Subtitle 2"/>
          <p:cNvSpPr>
            <a:spLocks noGrp="1"/>
          </p:cNvSpPr>
          <p:nvPr>
            <p:ph type="subTitle" idx="1"/>
          </p:nvPr>
        </p:nvSpPr>
        <p:spPr/>
        <p:txBody>
          <a:bodyPr>
            <a:normAutofit fontScale="92500" lnSpcReduction="10000"/>
          </a:bodyPr>
          <a:lstStyle/>
          <a:p>
            <a:r>
              <a:rPr lang="en-US" dirty="0"/>
              <a:t>Structured Investment Vehicles (SIVs), Mortgage Backed Securities (MBSs), Collateralized Debt Obligations (CDOs) and other devices</a:t>
            </a:r>
          </a:p>
        </p:txBody>
      </p:sp>
    </p:spTree>
    <p:extLst>
      <p:ext uri="{BB962C8B-B14F-4D97-AF65-F5344CB8AC3E}">
        <p14:creationId xmlns:p14="http://schemas.microsoft.com/office/powerpoint/2010/main" val="320845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0536B-C6A5-1367-82FC-F3930682C30D}"/>
              </a:ext>
            </a:extLst>
          </p:cNvPr>
          <p:cNvPicPr>
            <a:picLocks noChangeAspect="1"/>
          </p:cNvPicPr>
          <p:nvPr/>
        </p:nvPicPr>
        <p:blipFill>
          <a:blip r:embed="rId2"/>
          <a:stretch>
            <a:fillRect/>
          </a:stretch>
        </p:blipFill>
        <p:spPr>
          <a:xfrm>
            <a:off x="475133" y="667272"/>
            <a:ext cx="8193734" cy="5523455"/>
          </a:xfrm>
          <a:prstGeom prst="rect">
            <a:avLst/>
          </a:prstGeom>
        </p:spPr>
      </p:pic>
    </p:spTree>
    <p:extLst>
      <p:ext uri="{BB962C8B-B14F-4D97-AF65-F5344CB8AC3E}">
        <p14:creationId xmlns:p14="http://schemas.microsoft.com/office/powerpoint/2010/main" val="386347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9C390E-5918-B8ED-A51B-0750323A038B}"/>
              </a:ext>
            </a:extLst>
          </p:cNvPr>
          <p:cNvPicPr>
            <a:picLocks noChangeAspect="1"/>
          </p:cNvPicPr>
          <p:nvPr/>
        </p:nvPicPr>
        <p:blipFill>
          <a:blip r:embed="rId2"/>
          <a:stretch>
            <a:fillRect/>
          </a:stretch>
        </p:blipFill>
        <p:spPr>
          <a:xfrm>
            <a:off x="475133" y="667272"/>
            <a:ext cx="8193734" cy="5523455"/>
          </a:xfrm>
          <a:prstGeom prst="rect">
            <a:avLst/>
          </a:prstGeom>
        </p:spPr>
      </p:pic>
    </p:spTree>
    <p:extLst>
      <p:ext uri="{BB962C8B-B14F-4D97-AF65-F5344CB8AC3E}">
        <p14:creationId xmlns:p14="http://schemas.microsoft.com/office/powerpoint/2010/main" val="250110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FE8E3-B869-6BD2-47D3-BF43A3BF0DBC}"/>
              </a:ext>
            </a:extLst>
          </p:cNvPr>
          <p:cNvPicPr>
            <a:picLocks noChangeAspect="1"/>
          </p:cNvPicPr>
          <p:nvPr/>
        </p:nvPicPr>
        <p:blipFill>
          <a:blip r:embed="rId2"/>
          <a:stretch>
            <a:fillRect/>
          </a:stretch>
        </p:blipFill>
        <p:spPr>
          <a:xfrm>
            <a:off x="849834" y="685799"/>
            <a:ext cx="7455966" cy="5494973"/>
          </a:xfrm>
          <a:prstGeom prst="rect">
            <a:avLst/>
          </a:prstGeom>
        </p:spPr>
      </p:pic>
    </p:spTree>
    <p:extLst>
      <p:ext uri="{BB962C8B-B14F-4D97-AF65-F5344CB8AC3E}">
        <p14:creationId xmlns:p14="http://schemas.microsoft.com/office/powerpoint/2010/main" val="393139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EA40A-4401-360C-DBE9-3A189A9B05A7}"/>
              </a:ext>
            </a:extLst>
          </p:cNvPr>
          <p:cNvPicPr>
            <a:picLocks noChangeAspect="1"/>
          </p:cNvPicPr>
          <p:nvPr/>
        </p:nvPicPr>
        <p:blipFill>
          <a:blip r:embed="rId2"/>
          <a:stretch>
            <a:fillRect/>
          </a:stretch>
        </p:blipFill>
        <p:spPr>
          <a:xfrm>
            <a:off x="914400" y="539045"/>
            <a:ext cx="7391399" cy="5840118"/>
          </a:xfrm>
          <a:prstGeom prst="rect">
            <a:avLst/>
          </a:prstGeom>
        </p:spPr>
      </p:pic>
    </p:spTree>
    <p:extLst>
      <p:ext uri="{BB962C8B-B14F-4D97-AF65-F5344CB8AC3E}">
        <p14:creationId xmlns:p14="http://schemas.microsoft.com/office/powerpoint/2010/main" val="241645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a:t>
            </a:r>
          </a:p>
        </p:txBody>
      </p:sp>
      <p:sp>
        <p:nvSpPr>
          <p:cNvPr id="3" name="Text Placeholder 2"/>
          <p:cNvSpPr>
            <a:spLocks noGrp="1"/>
          </p:cNvSpPr>
          <p:nvPr>
            <p:ph type="body" idx="1"/>
          </p:nvPr>
        </p:nvSpPr>
        <p:spPr/>
        <p:txBody>
          <a:bodyPr/>
          <a:lstStyle/>
          <a:p>
            <a:r>
              <a:rPr lang="en-US" dirty="0"/>
              <a:t>Bank One</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r>
                  <a:rPr lang="en-US" dirty="0"/>
                  <a:t>Capital Ratio:  20/100 = 20%</a:t>
                </a:r>
              </a:p>
              <a:p>
                <a:r>
                  <a:rPr lang="en-US" dirty="0"/>
                  <a:t>Leverage Ratio:  100/20 = 5</a:t>
                </a:r>
              </a:p>
              <a:p>
                <a:r>
                  <a:rPr lang="en-US" dirty="0"/>
                  <a:t>One’s return on </a:t>
                </a:r>
                <a14:m>
                  <m:oMath xmlns:m="http://schemas.openxmlformats.org/officeDocument/2006/math">
                    <m:r>
                      <a:rPr lang="en-US" b="0" i="1" smtClean="0">
                        <a:latin typeface="Cambria Math"/>
                      </a:rPr>
                      <m:t>𝐾</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100</m:t>
                        </m:r>
                        <m:r>
                          <a:rPr lang="en-US" b="0" i="1" smtClean="0">
                            <a:latin typeface="Cambria Math"/>
                            <a:ea typeface="Cambria Math"/>
                          </a:rPr>
                          <m:t>×</m:t>
                        </m:r>
                        <m:r>
                          <a:rPr lang="en-US" b="0" i="1" smtClean="0">
                            <a:latin typeface="Cambria Math" panose="02040503050406030204" pitchFamily="18" charset="0"/>
                            <a:ea typeface="Cambria Math"/>
                          </a:rPr>
                          <m:t>0.0</m:t>
                        </m:r>
                        <m:r>
                          <a:rPr lang="en-US" b="0" i="1" smtClean="0">
                            <a:latin typeface="Cambria Math"/>
                            <a:ea typeface="Cambria Math"/>
                          </a:rPr>
                          <m:t>5−80×</m:t>
                        </m:r>
                        <m:r>
                          <a:rPr lang="en-US" b="0" i="1" smtClean="0">
                            <a:latin typeface="Cambria Math" panose="02040503050406030204" pitchFamily="18" charset="0"/>
                            <a:ea typeface="Cambria Math"/>
                          </a:rPr>
                          <m:t>0.0</m:t>
                        </m:r>
                        <m:r>
                          <a:rPr lang="en-US" b="0" i="1" smtClean="0">
                            <a:latin typeface="Cambria Math"/>
                            <a:ea typeface="Cambria Math"/>
                          </a:rPr>
                          <m:t>4</m:t>
                        </m:r>
                      </m:num>
                      <m:den>
                        <m:r>
                          <a:rPr lang="en-US" b="0" i="1" smtClean="0">
                            <a:latin typeface="Cambria Math"/>
                          </a:rPr>
                          <m:t>20</m:t>
                        </m:r>
                      </m:den>
                    </m:f>
                    <m:r>
                      <a:rPr lang="en-US" b="0" i="1" smtClean="0">
                        <a:latin typeface="Cambria Math"/>
                      </a:rPr>
                      <m:t>=9%</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2"/>
                <a:stretch>
                  <a:fillRect l="-1961" r="-1357"/>
                </a:stretch>
              </a:blipFill>
            </p:spPr>
            <p:txBody>
              <a:bodyPr/>
              <a:lstStyle/>
              <a:p>
                <a:r>
                  <a:rPr lang="en-US">
                    <a:noFill/>
                  </a:rPr>
                  <a:t> </a:t>
                </a:r>
              </a:p>
            </p:txBody>
          </p:sp>
        </mc:Fallback>
      </mc:AlternateContent>
      <p:sp>
        <p:nvSpPr>
          <p:cNvPr id="5" name="Text Placeholder 4"/>
          <p:cNvSpPr>
            <a:spLocks noGrp="1"/>
          </p:cNvSpPr>
          <p:nvPr>
            <p:ph type="body" sz="quarter" idx="3"/>
          </p:nvPr>
        </p:nvSpPr>
        <p:spPr/>
        <p:txBody>
          <a:bodyPr/>
          <a:lstStyle/>
          <a:p>
            <a:r>
              <a:rPr lang="en-US" dirty="0"/>
              <a:t>Bank Two</a:t>
            </a:r>
          </a:p>
        </p:txBody>
      </p:sp>
      <p:graphicFrame>
        <p:nvGraphicFramePr>
          <p:cNvPr id="8" name="Table 7"/>
          <p:cNvGraphicFramePr>
            <a:graphicFrameLocks noGrp="1"/>
          </p:cNvGraphicFramePr>
          <p:nvPr>
            <p:extLst>
              <p:ext uri="{D42A27DB-BD31-4B8C-83A1-F6EECF244321}">
                <p14:modId xmlns:p14="http://schemas.microsoft.com/office/powerpoint/2010/main" val="2161554069"/>
              </p:ext>
            </p:extLst>
          </p:nvPr>
        </p:nvGraphicFramePr>
        <p:xfrm>
          <a:off x="533400" y="2438400"/>
          <a:ext cx="3733800" cy="111252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370840">
                <a:tc>
                  <a:txBody>
                    <a:bodyPr/>
                    <a:lstStyle/>
                    <a:p>
                      <a:r>
                        <a:rPr lang="en-US" dirty="0"/>
                        <a:t>Assets</a:t>
                      </a:r>
                    </a:p>
                  </a:txBody>
                  <a:tcPr/>
                </a:tc>
                <a:tc>
                  <a:txBody>
                    <a:bodyPr/>
                    <a:lstStyle/>
                    <a:p>
                      <a:r>
                        <a:rPr lang="en-US" dirty="0"/>
                        <a:t>Liabilities</a:t>
                      </a:r>
                    </a:p>
                  </a:txBody>
                  <a:tcPr/>
                </a:tc>
                <a:extLst>
                  <a:ext uri="{0D108BD9-81ED-4DB2-BD59-A6C34878D82A}">
                    <a16:rowId xmlns:a16="http://schemas.microsoft.com/office/drawing/2014/main" val="10000"/>
                  </a:ext>
                </a:extLst>
              </a:tr>
              <a:tr h="370840">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20 NW</a:t>
                      </a:r>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9" name="Content Placeholder 8"/>
              <p:cNvSpPr>
                <a:spLocks noGrp="1"/>
              </p:cNvSpPr>
              <p:nvPr>
                <p:ph sz="quarter" idx="4"/>
              </p:nvPr>
            </p:nvSpPr>
            <p:spPr/>
            <p:txBody>
              <a:bodyPr>
                <a:normAutofit lnSpcReduction="10000"/>
              </a:bodyPr>
              <a:lstStyle/>
              <a:p>
                <a:endParaRPr lang="en-US" dirty="0"/>
              </a:p>
              <a:p>
                <a:endParaRPr lang="en-US" dirty="0"/>
              </a:p>
              <a:p>
                <a:endParaRPr lang="en-US" dirty="0"/>
              </a:p>
              <a:p>
                <a:endParaRPr lang="en-US" dirty="0"/>
              </a:p>
              <a:p>
                <a:endParaRPr lang="en-US" dirty="0"/>
              </a:p>
              <a:p>
                <a:r>
                  <a:rPr lang="en-US" dirty="0"/>
                  <a:t>Capital Ratio:  5/100 = 5%</a:t>
                </a:r>
              </a:p>
              <a:p>
                <a:r>
                  <a:rPr lang="en-US" dirty="0"/>
                  <a:t>Leverage Ratio:  100/5 = 20</a:t>
                </a:r>
              </a:p>
              <a:p>
                <a:r>
                  <a:rPr lang="en-US" dirty="0"/>
                  <a:t>Two’s return on </a:t>
                </a:r>
                <a14:m>
                  <m:oMath xmlns:m="http://schemas.openxmlformats.org/officeDocument/2006/math">
                    <m:r>
                      <a:rPr lang="en-US" b="0" i="1" smtClean="0">
                        <a:latin typeface="Cambria Math"/>
                      </a:rPr>
                      <m:t>𝐾</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100</m:t>
                        </m:r>
                        <m:r>
                          <a:rPr lang="en-US" b="0" i="1" smtClean="0">
                            <a:latin typeface="Cambria Math"/>
                            <a:ea typeface="Cambria Math"/>
                          </a:rPr>
                          <m:t>×</m:t>
                        </m:r>
                        <m:r>
                          <a:rPr lang="en-US" b="0" i="1" smtClean="0">
                            <a:latin typeface="Cambria Math" panose="02040503050406030204" pitchFamily="18" charset="0"/>
                            <a:ea typeface="Cambria Math"/>
                          </a:rPr>
                          <m:t>0.0</m:t>
                        </m:r>
                        <m:r>
                          <a:rPr lang="en-US" b="0" i="1" smtClean="0">
                            <a:latin typeface="Cambria Math"/>
                            <a:ea typeface="Cambria Math"/>
                          </a:rPr>
                          <m:t>5−95×</m:t>
                        </m:r>
                        <m:r>
                          <a:rPr lang="en-US" b="0" i="1" smtClean="0">
                            <a:latin typeface="Cambria Math" panose="02040503050406030204" pitchFamily="18" charset="0"/>
                            <a:ea typeface="Cambria Math"/>
                          </a:rPr>
                          <m:t>0.0</m:t>
                        </m:r>
                        <m:r>
                          <a:rPr lang="en-US" b="0" i="1" smtClean="0">
                            <a:latin typeface="Cambria Math"/>
                            <a:ea typeface="Cambria Math"/>
                          </a:rPr>
                          <m:t>4</m:t>
                        </m:r>
                      </m:num>
                      <m:den>
                        <m:r>
                          <a:rPr lang="en-US" b="0" i="1" smtClean="0">
                            <a:latin typeface="Cambria Math"/>
                          </a:rPr>
                          <m:t>5</m:t>
                        </m:r>
                      </m:den>
                    </m:f>
                    <m:r>
                      <a:rPr lang="en-US" b="0" i="1" smtClean="0">
                        <a:latin typeface="Cambria Math"/>
                      </a:rPr>
                      <m:t>=24%</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sz="quarter" idx="4"/>
              </p:nvPr>
            </p:nvSpPr>
            <p:spPr>
              <a:blipFill>
                <a:blip r:embed="rId3"/>
                <a:stretch>
                  <a:fillRect l="-2112"/>
                </a:stretch>
              </a:blipFill>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609474083"/>
              </p:ext>
            </p:extLst>
          </p:nvPr>
        </p:nvGraphicFramePr>
        <p:xfrm>
          <a:off x="4724400" y="2438400"/>
          <a:ext cx="3962400" cy="1112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70840">
                <a:tc>
                  <a:txBody>
                    <a:bodyPr/>
                    <a:lstStyle/>
                    <a:p>
                      <a:r>
                        <a:rPr lang="en-US" dirty="0"/>
                        <a:t>Assets</a:t>
                      </a:r>
                    </a:p>
                  </a:txBody>
                  <a:tcPr/>
                </a:tc>
                <a:tc>
                  <a:txBody>
                    <a:bodyPr/>
                    <a:lstStyle/>
                    <a:p>
                      <a:r>
                        <a:rPr lang="en-US" dirty="0"/>
                        <a:t>Liabilities</a:t>
                      </a:r>
                    </a:p>
                  </a:txBody>
                  <a:tcPr/>
                </a:tc>
                <a:extLst>
                  <a:ext uri="{0D108BD9-81ED-4DB2-BD59-A6C34878D82A}">
                    <a16:rowId xmlns:a16="http://schemas.microsoft.com/office/drawing/2014/main" val="10000"/>
                  </a:ext>
                </a:extLst>
              </a:tr>
              <a:tr h="370840">
                <a:tc>
                  <a:txBody>
                    <a:bodyPr/>
                    <a:lstStyle/>
                    <a:p>
                      <a:r>
                        <a:rPr lang="en-US" dirty="0"/>
                        <a:t>100</a:t>
                      </a:r>
                    </a:p>
                  </a:txBody>
                  <a:tcPr/>
                </a:tc>
                <a:tc>
                  <a:txBody>
                    <a:bodyPr/>
                    <a:lstStyle/>
                    <a:p>
                      <a:r>
                        <a:rPr lang="en-US" dirty="0"/>
                        <a:t>95</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5  NW</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843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Concepts</a:t>
            </a:r>
          </a:p>
        </p:txBody>
      </p:sp>
      <p:sp>
        <p:nvSpPr>
          <p:cNvPr id="3" name="Content Placeholder 2"/>
          <p:cNvSpPr>
            <a:spLocks noGrp="1"/>
          </p:cNvSpPr>
          <p:nvPr>
            <p:ph idx="1"/>
          </p:nvPr>
        </p:nvSpPr>
        <p:spPr/>
        <p:txBody>
          <a:bodyPr/>
          <a:lstStyle/>
          <a:p>
            <a:r>
              <a:rPr lang="en-US" dirty="0"/>
              <a:t>Probability</a:t>
            </a:r>
          </a:p>
          <a:p>
            <a:pPr lvl="1"/>
            <a:r>
              <a:rPr lang="en-US" dirty="0"/>
              <a:t>Two independent events, </a:t>
            </a:r>
            <a:r>
              <a:rPr lang="en-US" i="1" dirty="0"/>
              <a:t>A</a:t>
            </a:r>
            <a:r>
              <a:rPr lang="en-US" dirty="0"/>
              <a:t> and </a:t>
            </a:r>
            <a:r>
              <a:rPr lang="en-US" i="1" dirty="0"/>
              <a:t>B</a:t>
            </a:r>
          </a:p>
          <a:p>
            <a:pPr lvl="1"/>
            <a:endParaRPr lang="en-US" i="1" dirty="0"/>
          </a:p>
          <a:p>
            <a:pPr lvl="1"/>
            <a:endParaRPr lang="en-US" i="1" dirty="0"/>
          </a:p>
          <a:p>
            <a:pPr marL="457200" lvl="1" indent="0">
              <a:buNone/>
            </a:pPr>
            <a:endParaRPr lang="en-US" dirty="0"/>
          </a:p>
          <a:p>
            <a:pPr lvl="1"/>
            <a:r>
              <a:rPr lang="en-US" dirty="0"/>
              <a:t>Two non-independent events</a:t>
            </a:r>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75751271"/>
              </p:ext>
            </p:extLst>
          </p:nvPr>
        </p:nvGraphicFramePr>
        <p:xfrm>
          <a:off x="2209800" y="2971800"/>
          <a:ext cx="4233863" cy="533400"/>
        </p:xfrm>
        <a:graphic>
          <a:graphicData uri="http://schemas.openxmlformats.org/presentationml/2006/ole">
            <mc:AlternateContent xmlns:mc="http://schemas.openxmlformats.org/markup-compatibility/2006">
              <mc:Choice xmlns:v="urn:schemas-microsoft-com:vml" Requires="v">
                <p:oleObj name="Equation" r:id="rId2" imgW="1612800" imgH="203040" progId="Equation.DSMT4">
                  <p:embed/>
                </p:oleObj>
              </mc:Choice>
              <mc:Fallback>
                <p:oleObj name="Equation" r:id="rId2" imgW="1612800" imgH="203040" progId="Equation.DSMT4">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42338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90595424"/>
              </p:ext>
            </p:extLst>
          </p:nvPr>
        </p:nvGraphicFramePr>
        <p:xfrm>
          <a:off x="2057400" y="5105400"/>
          <a:ext cx="4767263" cy="540966"/>
        </p:xfrm>
        <a:graphic>
          <a:graphicData uri="http://schemas.openxmlformats.org/presentationml/2006/ole">
            <mc:AlternateContent xmlns:mc="http://schemas.openxmlformats.org/markup-compatibility/2006">
              <mc:Choice xmlns:v="urn:schemas-microsoft-com:vml" Requires="v">
                <p:oleObj name="Equation" r:id="rId4" imgW="1790640" imgH="203040" progId="Equation.DSMT4">
                  <p:embed/>
                </p:oleObj>
              </mc:Choice>
              <mc:Fallback>
                <p:oleObj name="Equation" r:id="rId4" imgW="1790640" imgH="203040"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105400"/>
                        <a:ext cx="4767263" cy="540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405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84488904"/>
              </p:ext>
            </p:extLst>
          </p:nvPr>
        </p:nvGraphicFramePr>
        <p:xfrm>
          <a:off x="1143000" y="3276600"/>
          <a:ext cx="6985000" cy="838200"/>
        </p:xfrm>
        <a:graphic>
          <a:graphicData uri="http://schemas.openxmlformats.org/presentationml/2006/ole">
            <mc:AlternateContent xmlns:mc="http://schemas.openxmlformats.org/markup-compatibility/2006">
              <mc:Choice xmlns:v="urn:schemas-microsoft-com:vml" Requires="v">
                <p:oleObj name="Equation" r:id="rId2" imgW="1904760" imgH="228600" progId="Equation.DSMT4">
                  <p:embed/>
                </p:oleObj>
              </mc:Choice>
              <mc:Fallback>
                <p:oleObj name="Equation" r:id="rId2" imgW="1904760" imgH="2286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76600"/>
                        <a:ext cx="6985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15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Case</a:t>
            </a:r>
          </a:p>
        </p:txBody>
      </p:sp>
      <p:sp>
        <p:nvSpPr>
          <p:cNvPr id="3" name="Text Placeholder 2"/>
          <p:cNvSpPr>
            <a:spLocks noGrp="1"/>
          </p:cNvSpPr>
          <p:nvPr>
            <p:ph type="body" idx="1"/>
          </p:nvPr>
        </p:nvSpPr>
        <p:spPr/>
        <p:txBody>
          <a:bodyPr/>
          <a:lstStyle/>
          <a:p>
            <a:r>
              <a:rPr lang="en-US" dirty="0"/>
              <a:t>Asset characteristics</a:t>
            </a:r>
          </a:p>
        </p:txBody>
      </p:sp>
      <p:sp>
        <p:nvSpPr>
          <p:cNvPr id="4" name="Content Placeholder 3"/>
          <p:cNvSpPr>
            <a:spLocks noGrp="1"/>
          </p:cNvSpPr>
          <p:nvPr>
            <p:ph sz="half" idx="2"/>
          </p:nvPr>
        </p:nvSpPr>
        <p:spPr/>
        <p:txBody>
          <a:bodyPr/>
          <a:lstStyle/>
          <a:p>
            <a:pPr marL="0" indent="0">
              <a:buNone/>
            </a:pPr>
            <a:r>
              <a:rPr lang="en-US" dirty="0"/>
              <a:t>Probability of default = 10%</a:t>
            </a:r>
          </a:p>
        </p:txBody>
      </p:sp>
      <p:sp>
        <p:nvSpPr>
          <p:cNvPr id="5" name="Text Placeholder 4"/>
          <p:cNvSpPr>
            <a:spLocks noGrp="1"/>
          </p:cNvSpPr>
          <p:nvPr>
            <p:ph type="body" sz="quarter" idx="3"/>
          </p:nvPr>
        </p:nvSpPr>
        <p:spPr/>
        <p:txBody>
          <a:bodyPr/>
          <a:lstStyle/>
          <a:p>
            <a:r>
              <a:rPr lang="en-US" dirty="0"/>
              <a:t>Price</a:t>
            </a:r>
          </a:p>
        </p:txBody>
      </p:sp>
      <p:sp>
        <p:nvSpPr>
          <p:cNvPr id="6" name="Content Placeholder 5"/>
          <p:cNvSpPr>
            <a:spLocks noGrp="1"/>
          </p:cNvSpPr>
          <p:nvPr>
            <p:ph sz="quarter" idx="4"/>
          </p:nvPr>
        </p:nvSpPr>
        <p:spPr/>
        <p:txBody>
          <a:bodyPr/>
          <a:lstStyle/>
          <a:p>
            <a:pPr marL="0" indent="0">
              <a:buNone/>
            </a:pPr>
            <a:r>
              <a:rPr lang="en-US" dirty="0"/>
              <a:t>≤$900</a:t>
            </a:r>
          </a:p>
          <a:p>
            <a:pPr marL="0" indent="0">
              <a:buNone/>
            </a:pPr>
            <a:endParaRPr lang="en-US" dirty="0"/>
          </a:p>
          <a:p>
            <a:pPr marL="0" indent="0">
              <a:buNone/>
            </a:pPr>
            <a:r>
              <a:rPr lang="en-US" b="1" dirty="0"/>
              <a:t>Rate of Return</a:t>
            </a:r>
          </a:p>
          <a:p>
            <a:pPr marL="0" indent="0">
              <a:buNone/>
            </a:pPr>
            <a:r>
              <a:rPr lang="en-US" dirty="0"/>
              <a:t>11.11%</a:t>
            </a:r>
          </a:p>
        </p:txBody>
      </p:sp>
      <p:sp>
        <p:nvSpPr>
          <p:cNvPr id="7" name="Rectangle 6"/>
          <p:cNvSpPr/>
          <p:nvPr/>
        </p:nvSpPr>
        <p:spPr>
          <a:xfrm>
            <a:off x="990600" y="3124200"/>
            <a:ext cx="914400" cy="914400"/>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IOU</a:t>
            </a:r>
          </a:p>
          <a:p>
            <a:pPr algn="ctr"/>
            <a:r>
              <a:rPr lang="en-US" dirty="0"/>
              <a:t>$1,000</a:t>
            </a:r>
          </a:p>
        </p:txBody>
      </p:sp>
    </p:spTree>
    <p:extLst>
      <p:ext uri="{BB962C8B-B14F-4D97-AF65-F5344CB8AC3E}">
        <p14:creationId xmlns:p14="http://schemas.microsoft.com/office/powerpoint/2010/main" val="309886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assumption:  statistical independence of assets</a:t>
            </a:r>
          </a:p>
        </p:txBody>
      </p:sp>
      <p:sp>
        <p:nvSpPr>
          <p:cNvPr id="3" name="Text Placeholder 2"/>
          <p:cNvSpPr>
            <a:spLocks noGrp="1"/>
          </p:cNvSpPr>
          <p:nvPr>
            <p:ph type="body" idx="1"/>
          </p:nvPr>
        </p:nvSpPr>
        <p:spPr/>
        <p:txBody>
          <a:bodyPr/>
          <a:lstStyle/>
          <a:p>
            <a:r>
              <a:rPr lang="en-US" dirty="0"/>
              <a:t>A Portfolio of Assets</a:t>
            </a:r>
          </a:p>
        </p:txBody>
      </p:sp>
      <p:sp>
        <p:nvSpPr>
          <p:cNvPr id="4" name="Content Placeholder 3"/>
          <p:cNvSpPr>
            <a:spLocks noGrp="1"/>
          </p:cNvSpPr>
          <p:nvPr>
            <p:ph sz="half" idx="2"/>
          </p:nvPr>
        </p:nvSpPr>
        <p:spPr/>
        <p:txBody>
          <a:bodyPr/>
          <a:lstStyle/>
          <a:p>
            <a:pPr marL="0" indent="0">
              <a:buNone/>
            </a:pPr>
            <a:r>
              <a:rPr lang="en-US" dirty="0"/>
              <a:t>Probability of default for each asset = 10%</a:t>
            </a:r>
          </a:p>
        </p:txBody>
      </p:sp>
      <p:sp>
        <p:nvSpPr>
          <p:cNvPr id="5" name="Text Placeholder 4"/>
          <p:cNvSpPr>
            <a:spLocks noGrp="1"/>
          </p:cNvSpPr>
          <p:nvPr>
            <p:ph type="body" sz="quarter" idx="3"/>
          </p:nvPr>
        </p:nvSpPr>
        <p:spPr/>
        <p:txBody>
          <a:bodyPr/>
          <a:lstStyle/>
          <a:p>
            <a:r>
              <a:rPr lang="en-US" dirty="0"/>
              <a:t>Possible outcomes</a:t>
            </a: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1197691082"/>
              </p:ext>
            </p:extLst>
          </p:nvPr>
        </p:nvGraphicFramePr>
        <p:xfrm>
          <a:off x="4572000" y="3892203"/>
          <a:ext cx="2694516" cy="1483360"/>
        </p:xfrm>
        <a:graphic>
          <a:graphicData uri="http://schemas.openxmlformats.org/drawingml/2006/table">
            <a:tbl>
              <a:tblPr firstRow="1" bandRow="1">
                <a:tableStyleId>{5C22544A-7EE6-4342-B048-85BDC9FD1C3A}</a:tableStyleId>
              </a:tblPr>
              <a:tblGrid>
                <a:gridCol w="1347258">
                  <a:extLst>
                    <a:ext uri="{9D8B030D-6E8A-4147-A177-3AD203B41FA5}">
                      <a16:colId xmlns:a16="http://schemas.microsoft.com/office/drawing/2014/main" val="20000"/>
                    </a:ext>
                  </a:extLst>
                </a:gridCol>
                <a:gridCol w="1347258">
                  <a:extLst>
                    <a:ext uri="{9D8B030D-6E8A-4147-A177-3AD203B41FA5}">
                      <a16:colId xmlns:a16="http://schemas.microsoft.com/office/drawing/2014/main" val="20001"/>
                    </a:ext>
                  </a:extLst>
                </a:gridCol>
              </a:tblGrid>
              <a:tr h="370840">
                <a:tc>
                  <a:txBody>
                    <a:bodyPr/>
                    <a:lstStyle/>
                    <a:p>
                      <a:pPr algn="l"/>
                      <a:r>
                        <a:rPr lang="en-US" dirty="0"/>
                        <a:t>Outcome</a:t>
                      </a:r>
                    </a:p>
                  </a:txBody>
                  <a:tcPr/>
                </a:tc>
                <a:tc>
                  <a:txBody>
                    <a:bodyPr/>
                    <a:lstStyle/>
                    <a:p>
                      <a:pPr algn="l"/>
                      <a:r>
                        <a:rPr lang="en-US" dirty="0"/>
                        <a:t>Probability</a:t>
                      </a:r>
                    </a:p>
                  </a:txBody>
                  <a:tcPr/>
                </a:tc>
                <a:extLst>
                  <a:ext uri="{0D108BD9-81ED-4DB2-BD59-A6C34878D82A}">
                    <a16:rowId xmlns:a16="http://schemas.microsoft.com/office/drawing/2014/main" val="10000"/>
                  </a:ext>
                </a:extLst>
              </a:tr>
              <a:tr h="370840">
                <a:tc>
                  <a:txBody>
                    <a:bodyPr/>
                    <a:lstStyle/>
                    <a:p>
                      <a:pPr algn="l"/>
                      <a:r>
                        <a:rPr lang="en-US" dirty="0"/>
                        <a:t>$2,000</a:t>
                      </a:r>
                    </a:p>
                  </a:txBody>
                  <a:tcPr/>
                </a:tc>
                <a:tc>
                  <a:txBody>
                    <a:bodyPr/>
                    <a:lstStyle/>
                    <a:p>
                      <a:pPr algn="l"/>
                      <a:r>
                        <a:rPr lang="en-US" dirty="0"/>
                        <a:t>81%</a:t>
                      </a:r>
                    </a:p>
                  </a:txBody>
                  <a:tcPr/>
                </a:tc>
                <a:extLst>
                  <a:ext uri="{0D108BD9-81ED-4DB2-BD59-A6C34878D82A}">
                    <a16:rowId xmlns:a16="http://schemas.microsoft.com/office/drawing/2014/main" val="10001"/>
                  </a:ext>
                </a:extLst>
              </a:tr>
              <a:tr h="370840">
                <a:tc>
                  <a:txBody>
                    <a:bodyPr/>
                    <a:lstStyle/>
                    <a:p>
                      <a:pPr algn="l"/>
                      <a:r>
                        <a:rPr lang="en-US" dirty="0"/>
                        <a:t>$1,000</a:t>
                      </a:r>
                    </a:p>
                  </a:txBody>
                  <a:tcPr/>
                </a:tc>
                <a:tc>
                  <a:txBody>
                    <a:bodyPr/>
                    <a:lstStyle/>
                    <a:p>
                      <a:pPr algn="l"/>
                      <a:r>
                        <a:rPr lang="en-US" dirty="0"/>
                        <a:t>18%</a:t>
                      </a:r>
                    </a:p>
                  </a:txBody>
                  <a:tcPr/>
                </a:tc>
                <a:extLst>
                  <a:ext uri="{0D108BD9-81ED-4DB2-BD59-A6C34878D82A}">
                    <a16:rowId xmlns:a16="http://schemas.microsoft.com/office/drawing/2014/main" val="10002"/>
                  </a:ext>
                </a:extLst>
              </a:tr>
              <a:tr h="370840">
                <a:tc>
                  <a:txBody>
                    <a:bodyPr/>
                    <a:lstStyle/>
                    <a:p>
                      <a:pPr algn="l"/>
                      <a:r>
                        <a:rPr lang="en-US" dirty="0"/>
                        <a:t>$0</a:t>
                      </a:r>
                    </a:p>
                  </a:txBody>
                  <a:tcPr/>
                </a:tc>
                <a:tc>
                  <a:txBody>
                    <a:bodyPr/>
                    <a:lstStyle/>
                    <a:p>
                      <a:pPr algn="l"/>
                      <a:r>
                        <a:rPr lang="en-US" dirty="0"/>
                        <a:t>1%</a:t>
                      </a:r>
                    </a:p>
                  </a:txBody>
                  <a:tcPr/>
                </a:tc>
                <a:extLst>
                  <a:ext uri="{0D108BD9-81ED-4DB2-BD59-A6C34878D82A}">
                    <a16:rowId xmlns:a16="http://schemas.microsoft.com/office/drawing/2014/main" val="10003"/>
                  </a:ext>
                </a:extLst>
              </a:tr>
            </a:tbl>
          </a:graphicData>
        </a:graphic>
      </p:graphicFrame>
      <p:sp>
        <p:nvSpPr>
          <p:cNvPr id="7" name="Oval 6"/>
          <p:cNvSpPr/>
          <p:nvPr/>
        </p:nvSpPr>
        <p:spPr>
          <a:xfrm>
            <a:off x="661555" y="3276600"/>
            <a:ext cx="2133600" cy="297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45755" y="3657600"/>
            <a:ext cx="914400" cy="914400"/>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IOU</a:t>
            </a:r>
          </a:p>
          <a:p>
            <a:pPr algn="ctr"/>
            <a:r>
              <a:rPr lang="en-US" dirty="0"/>
              <a:t>$1,000</a:t>
            </a:r>
          </a:p>
        </p:txBody>
      </p:sp>
      <p:sp>
        <p:nvSpPr>
          <p:cNvPr id="10" name="Rectangle 9"/>
          <p:cNvSpPr/>
          <p:nvPr/>
        </p:nvSpPr>
        <p:spPr>
          <a:xfrm>
            <a:off x="1250373" y="4881418"/>
            <a:ext cx="914400" cy="914400"/>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IOU</a:t>
            </a:r>
          </a:p>
          <a:p>
            <a:pPr algn="ctr"/>
            <a:r>
              <a:rPr lang="en-US" dirty="0"/>
              <a:t>$1,000</a:t>
            </a:r>
          </a:p>
        </p:txBody>
      </p:sp>
      <p:sp>
        <p:nvSpPr>
          <p:cNvPr id="12" name="Right Arrow 11"/>
          <p:cNvSpPr/>
          <p:nvPr/>
        </p:nvSpPr>
        <p:spPr>
          <a:xfrm>
            <a:off x="3124200" y="4572000"/>
            <a:ext cx="978408" cy="309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633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two new assets (</a:t>
            </a:r>
            <a:r>
              <a:rPr lang="en-US" i="1" dirty="0"/>
              <a:t>e.g., </a:t>
            </a:r>
            <a:r>
              <a:rPr lang="en-US" dirty="0"/>
              <a:t>MBSs) based on the portfolio</a:t>
            </a:r>
          </a:p>
        </p:txBody>
      </p:sp>
      <p:sp>
        <p:nvSpPr>
          <p:cNvPr id="3" name="Content Placeholder 2"/>
          <p:cNvSpPr>
            <a:spLocks noGrp="1"/>
          </p:cNvSpPr>
          <p:nvPr>
            <p:ph sz="half" idx="1"/>
          </p:nvPr>
        </p:nvSpPr>
        <p:spPr/>
        <p:txBody>
          <a:bodyPr/>
          <a:lstStyle/>
          <a:p>
            <a:r>
              <a:rPr lang="en-US" dirty="0"/>
              <a:t>Senior tranche</a:t>
            </a:r>
          </a:p>
          <a:p>
            <a:endParaRPr lang="en-US" dirty="0"/>
          </a:p>
          <a:p>
            <a:endParaRPr lang="en-US" dirty="0"/>
          </a:p>
          <a:p>
            <a:endParaRPr lang="en-US" dirty="0"/>
          </a:p>
          <a:p>
            <a:pPr marL="0" indent="0">
              <a:buNone/>
            </a:pPr>
            <a:endParaRPr lang="en-US" dirty="0"/>
          </a:p>
          <a:p>
            <a:r>
              <a:rPr lang="en-US" dirty="0"/>
              <a:t>Junior tranche</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796349132"/>
              </p:ext>
            </p:extLst>
          </p:nvPr>
        </p:nvGraphicFramePr>
        <p:xfrm>
          <a:off x="4572000" y="1676400"/>
          <a:ext cx="4038600" cy="4018280"/>
        </p:xfrm>
        <a:graphic>
          <a:graphicData uri="http://schemas.openxmlformats.org/drawingml/2006/table">
            <a:tbl>
              <a:tblPr firstRow="1" bandRow="1">
                <a:tableStyleId>{21E4AEA4-8DFA-4A89-87EB-49C32662AFE0}</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685800">
                <a:tc>
                  <a:txBody>
                    <a:bodyPr/>
                    <a:lstStyle/>
                    <a:p>
                      <a:r>
                        <a:rPr lang="en-US" dirty="0"/>
                        <a:t>Probability of default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dirty="0"/>
                        <a:t>Price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r>
                        <a:rPr lang="en-US" dirty="0"/>
                        <a:t>Rate of return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304800">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baseline="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baseline="0" dirty="0">
                          <a:solidFill>
                            <a:schemeClr val="bg1"/>
                          </a:solidFill>
                        </a:rPr>
                        <a:t>$990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baseline="0" dirty="0">
                          <a:solidFill>
                            <a:schemeClr val="bg1"/>
                          </a:solidFill>
                        </a:rPr>
                        <a:t>1.01%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70840">
                <a:tc>
                  <a:txBody>
                    <a:bodyPr/>
                    <a:lstStyle/>
                    <a:p>
                      <a:r>
                        <a:rPr lang="en-US" baseline="0" dirty="0">
                          <a:solidFill>
                            <a:schemeClr val="bg1"/>
                          </a:solidFill>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n-US" baseline="0" dirty="0">
                          <a:solidFill>
                            <a:schemeClr val="bg1"/>
                          </a:solidFill>
                        </a:rPr>
                        <a:t>$810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n-US" baseline="0" dirty="0">
                          <a:solidFill>
                            <a:schemeClr val="bg1"/>
                          </a:solidFill>
                        </a:rPr>
                        <a:t>23.46%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1512455" y="2438400"/>
            <a:ext cx="9144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IOU</a:t>
            </a:r>
          </a:p>
          <a:p>
            <a:pPr algn="ctr"/>
            <a:r>
              <a:rPr lang="en-US" dirty="0"/>
              <a:t>$1,000</a:t>
            </a:r>
          </a:p>
        </p:txBody>
      </p:sp>
      <p:sp>
        <p:nvSpPr>
          <p:cNvPr id="7" name="Rectangle 6"/>
          <p:cNvSpPr/>
          <p:nvPr/>
        </p:nvSpPr>
        <p:spPr>
          <a:xfrm>
            <a:off x="1524000" y="4953000"/>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IOU</a:t>
            </a:r>
          </a:p>
          <a:p>
            <a:pPr algn="ctr"/>
            <a:r>
              <a:rPr lang="en-US" dirty="0"/>
              <a:t>$1,000</a:t>
            </a:r>
          </a:p>
        </p:txBody>
      </p:sp>
    </p:spTree>
    <p:extLst>
      <p:ext uri="{BB962C8B-B14F-4D97-AF65-F5344CB8AC3E}">
        <p14:creationId xmlns:p14="http://schemas.microsoft.com/office/powerpoint/2010/main" val="85343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Minsky</a:t>
            </a:r>
            <a:r>
              <a:rPr lang="en-US" dirty="0"/>
              <a:t>, Leverage</a:t>
            </a:r>
          </a:p>
        </p:txBody>
      </p:sp>
      <p:sp>
        <p:nvSpPr>
          <p:cNvPr id="3" name="Content Placeholder 2"/>
          <p:cNvSpPr>
            <a:spLocks noGrp="1"/>
          </p:cNvSpPr>
          <p:nvPr>
            <p:ph idx="1"/>
          </p:nvPr>
        </p:nvSpPr>
        <p:spPr/>
        <p:txBody>
          <a:bodyPr/>
          <a:lstStyle/>
          <a:p>
            <a:r>
              <a:rPr lang="en-US" dirty="0"/>
              <a:t>Hyman </a:t>
            </a:r>
            <a:r>
              <a:rPr lang="en-US" dirty="0" err="1"/>
              <a:t>Minsky</a:t>
            </a:r>
            <a:endParaRPr lang="en-US" dirty="0"/>
          </a:p>
          <a:p>
            <a:pPr lvl="1"/>
            <a:r>
              <a:rPr lang="en-US" i="1" dirty="0"/>
              <a:t>Financial Instability Hypothesis</a:t>
            </a:r>
          </a:p>
          <a:p>
            <a:pPr lvl="1"/>
            <a:r>
              <a:rPr lang="en-US" i="1" dirty="0" err="1"/>
              <a:t>Minsky</a:t>
            </a:r>
            <a:r>
              <a:rPr lang="en-US" i="1" dirty="0"/>
              <a:t> Moment</a:t>
            </a:r>
          </a:p>
          <a:p>
            <a:r>
              <a:rPr lang="en-US" dirty="0"/>
              <a:t>Irving Fisher</a:t>
            </a:r>
          </a:p>
          <a:p>
            <a:pPr lvl="1"/>
            <a:r>
              <a:rPr lang="en-US" i="1" dirty="0"/>
              <a:t>Debt Deflation</a:t>
            </a:r>
          </a:p>
        </p:txBody>
      </p:sp>
    </p:spTree>
    <p:extLst>
      <p:ext uri="{BB962C8B-B14F-4D97-AF65-F5344CB8AC3E}">
        <p14:creationId xmlns:p14="http://schemas.microsoft.com/office/powerpoint/2010/main" val="162027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Rating Systems</a:t>
            </a:r>
            <a:br>
              <a:rPr lang="en-US" dirty="0"/>
            </a:br>
            <a:r>
              <a:rPr lang="en-US" sz="2700" dirty="0"/>
              <a:t>(simplified)</a:t>
            </a:r>
          </a:p>
        </p:txBody>
      </p:sp>
      <p:sp>
        <p:nvSpPr>
          <p:cNvPr id="3" name="Content Placeholder 2"/>
          <p:cNvSpPr>
            <a:spLocks noGrp="1"/>
          </p:cNvSpPr>
          <p:nvPr>
            <p:ph idx="1"/>
          </p:nvPr>
        </p:nvSpPr>
        <p:spPr/>
        <p:txBody>
          <a:bodyPr/>
          <a:lstStyle/>
          <a:p>
            <a:r>
              <a:rPr lang="en-US" b="1" dirty="0"/>
              <a:t>Moody’s</a:t>
            </a:r>
          </a:p>
          <a:p>
            <a:pPr lvl="1"/>
            <a:r>
              <a:rPr lang="pl-PL" b="1" dirty="0"/>
              <a:t>Aaa</a:t>
            </a:r>
            <a:r>
              <a:rPr lang="en-US" b="1" dirty="0"/>
              <a:t>,</a:t>
            </a:r>
            <a:r>
              <a:rPr lang="pl-PL" b="1" dirty="0"/>
              <a:t> Aa</a:t>
            </a:r>
            <a:r>
              <a:rPr lang="en-US" b="1" dirty="0"/>
              <a:t>,</a:t>
            </a:r>
            <a:r>
              <a:rPr lang="pl-PL" b="1" dirty="0"/>
              <a:t> A</a:t>
            </a:r>
            <a:r>
              <a:rPr lang="en-US" b="1" dirty="0"/>
              <a:t>,</a:t>
            </a:r>
            <a:r>
              <a:rPr lang="pl-PL" b="1" dirty="0"/>
              <a:t> Baa</a:t>
            </a:r>
            <a:r>
              <a:rPr lang="en-US" b="1" dirty="0"/>
              <a:t>    </a:t>
            </a:r>
            <a:r>
              <a:rPr lang="en-US" b="1" dirty="0">
                <a:solidFill>
                  <a:schemeClr val="accent1"/>
                </a:solidFill>
              </a:rPr>
              <a:t>investment grade</a:t>
            </a:r>
          </a:p>
          <a:p>
            <a:pPr lvl="1"/>
            <a:r>
              <a:rPr lang="pl-PL" b="1" dirty="0"/>
              <a:t>Ba</a:t>
            </a:r>
            <a:r>
              <a:rPr lang="en-US" b="1" dirty="0"/>
              <a:t>,</a:t>
            </a:r>
            <a:r>
              <a:rPr lang="pl-PL" b="1" dirty="0"/>
              <a:t> B</a:t>
            </a:r>
            <a:r>
              <a:rPr lang="en-US" b="1" dirty="0"/>
              <a:t>,</a:t>
            </a:r>
            <a:r>
              <a:rPr lang="pl-PL" b="1" dirty="0"/>
              <a:t> Caa</a:t>
            </a:r>
            <a:r>
              <a:rPr lang="en-US" b="1" dirty="0"/>
              <a:t>,</a:t>
            </a:r>
            <a:r>
              <a:rPr lang="pl-PL" b="1" dirty="0"/>
              <a:t> Ca</a:t>
            </a:r>
            <a:r>
              <a:rPr lang="en-US" b="1" dirty="0"/>
              <a:t>,</a:t>
            </a:r>
            <a:r>
              <a:rPr lang="pl-PL" b="1" dirty="0"/>
              <a:t> C </a:t>
            </a:r>
            <a:endParaRPr lang="en-US" b="1" dirty="0"/>
          </a:p>
          <a:p>
            <a:pPr lvl="1"/>
            <a:endParaRPr lang="en-US" b="1" dirty="0"/>
          </a:p>
          <a:p>
            <a:r>
              <a:rPr lang="en-US" b="1" dirty="0"/>
              <a:t>Standard &amp; Poor’s</a:t>
            </a:r>
          </a:p>
          <a:p>
            <a:pPr lvl="1"/>
            <a:r>
              <a:rPr lang="en-US" b="1" dirty="0"/>
              <a:t>AAA, AA, A, BBB, BBB-    </a:t>
            </a:r>
            <a:r>
              <a:rPr lang="en-US" b="1" dirty="0">
                <a:solidFill>
                  <a:schemeClr val="accent1"/>
                </a:solidFill>
              </a:rPr>
              <a:t>investment grade</a:t>
            </a:r>
          </a:p>
          <a:p>
            <a:pPr lvl="1"/>
            <a:r>
              <a:rPr lang="en-US" b="1" dirty="0"/>
              <a:t>BB+, BB, B, CCC, CC, C, D</a:t>
            </a:r>
          </a:p>
        </p:txBody>
      </p:sp>
    </p:spTree>
    <p:extLst>
      <p:ext uri="{BB962C8B-B14F-4D97-AF65-F5344CB8AC3E}">
        <p14:creationId xmlns:p14="http://schemas.microsoft.com/office/powerpoint/2010/main" val="408318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assume perfect correlation between the two original IOU’s</a:t>
            </a:r>
          </a:p>
        </p:txBody>
      </p:sp>
      <p:sp>
        <p:nvSpPr>
          <p:cNvPr id="3" name="Content Placeholder 2"/>
          <p:cNvSpPr>
            <a:spLocks noGrp="1"/>
          </p:cNvSpPr>
          <p:nvPr>
            <p:ph idx="1"/>
          </p:nvPr>
        </p:nvSpPr>
        <p:spPr/>
        <p:txBody>
          <a:bodyPr/>
          <a:lstStyle/>
          <a:p>
            <a:r>
              <a:rPr lang="en-US" dirty="0"/>
              <a:t>Senior tranche</a:t>
            </a:r>
          </a:p>
          <a:p>
            <a:pPr lvl="1"/>
            <a:r>
              <a:rPr lang="en-US" dirty="0"/>
              <a:t>Had a pr. of default = 1%, now 10%</a:t>
            </a:r>
          </a:p>
          <a:p>
            <a:pPr lvl="1"/>
            <a:r>
              <a:rPr lang="en-US" dirty="0"/>
              <a:t>Was worth $990, now it’s worth $900</a:t>
            </a:r>
          </a:p>
          <a:p>
            <a:r>
              <a:rPr lang="en-US" dirty="0"/>
              <a:t>Junior tranche</a:t>
            </a:r>
          </a:p>
          <a:p>
            <a:pPr lvl="1"/>
            <a:r>
              <a:rPr lang="en-US" dirty="0"/>
              <a:t>Had a pr. of default of 19%, now 10%</a:t>
            </a:r>
          </a:p>
          <a:p>
            <a:pPr lvl="1"/>
            <a:r>
              <a:rPr lang="en-US" dirty="0"/>
              <a:t>Was worth $810, now it’s worth $900</a:t>
            </a:r>
          </a:p>
          <a:p>
            <a:r>
              <a:rPr lang="en-US" dirty="0"/>
              <a:t>Thus, risk pricing completely backwards</a:t>
            </a:r>
          </a:p>
          <a:p>
            <a:r>
              <a:rPr lang="en-US" dirty="0"/>
              <a:t>Prudent investors lost, hedge funds gained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Those who warned about the coming crisis</a:t>
            </a:r>
          </a:p>
        </p:txBody>
      </p:sp>
      <p:sp>
        <p:nvSpPr>
          <p:cNvPr id="3" name="Content Placeholder 2"/>
          <p:cNvSpPr>
            <a:spLocks noGrp="1"/>
          </p:cNvSpPr>
          <p:nvPr>
            <p:ph idx="1"/>
          </p:nvPr>
        </p:nvSpPr>
        <p:spPr/>
        <p:txBody>
          <a:bodyPr>
            <a:normAutofit lnSpcReduction="10000"/>
          </a:bodyPr>
          <a:lstStyle/>
          <a:p>
            <a:r>
              <a:rPr lang="en-US" dirty="0" err="1"/>
              <a:t>Raghuram</a:t>
            </a:r>
            <a:r>
              <a:rPr lang="en-US" dirty="0"/>
              <a:t> </a:t>
            </a:r>
            <a:r>
              <a:rPr lang="en-US" dirty="0" err="1"/>
              <a:t>Rajan</a:t>
            </a:r>
            <a:r>
              <a:rPr lang="en-US" dirty="0"/>
              <a:t>, </a:t>
            </a:r>
            <a:r>
              <a:rPr lang="en-US" sz="1600" dirty="0"/>
              <a:t>Professor, University of Chicago, Booth School of Business </a:t>
            </a:r>
          </a:p>
          <a:p>
            <a:r>
              <a:rPr lang="en-US" dirty="0" err="1"/>
              <a:t>Nouriel</a:t>
            </a:r>
            <a:r>
              <a:rPr lang="en-US" dirty="0"/>
              <a:t> </a:t>
            </a:r>
            <a:r>
              <a:rPr lang="en-US" dirty="0" err="1"/>
              <a:t>Roubini</a:t>
            </a:r>
            <a:r>
              <a:rPr lang="en-US" dirty="0"/>
              <a:t>, </a:t>
            </a:r>
            <a:r>
              <a:rPr lang="en-US" sz="1600" dirty="0"/>
              <a:t>Professor, NYU Stern School of Business</a:t>
            </a:r>
          </a:p>
          <a:p>
            <a:r>
              <a:rPr lang="en-US" dirty="0"/>
              <a:t>Paul Krugman, </a:t>
            </a:r>
            <a:r>
              <a:rPr lang="en-US" sz="1600" dirty="0"/>
              <a:t>Professor, Princeton University</a:t>
            </a:r>
          </a:p>
          <a:p>
            <a:r>
              <a:rPr lang="en-US" dirty="0"/>
              <a:t>Dean Baker, </a:t>
            </a:r>
            <a:r>
              <a:rPr lang="en-US" sz="1600" dirty="0"/>
              <a:t>Center for Economic Policy and Research</a:t>
            </a:r>
          </a:p>
          <a:p>
            <a:r>
              <a:rPr lang="en-US" dirty="0"/>
              <a:t>Med Jones, </a:t>
            </a:r>
            <a:r>
              <a:rPr lang="en-US" sz="1600" dirty="0"/>
              <a:t>President, International Institute of Management</a:t>
            </a:r>
          </a:p>
          <a:p>
            <a:r>
              <a:rPr lang="en-US" dirty="0"/>
              <a:t>Peter Schiff, </a:t>
            </a:r>
            <a:r>
              <a:rPr lang="en-US" sz="1600" dirty="0"/>
              <a:t>CEO, Euro Pacific Capital, Inc.</a:t>
            </a:r>
          </a:p>
          <a:p>
            <a:r>
              <a:rPr lang="en-US" dirty="0"/>
              <a:t>Bob </a:t>
            </a:r>
            <a:r>
              <a:rPr lang="en-US" dirty="0" err="1"/>
              <a:t>Shiller</a:t>
            </a:r>
            <a:r>
              <a:rPr lang="en-US" dirty="0"/>
              <a:t>, </a:t>
            </a:r>
            <a:r>
              <a:rPr lang="en-US" sz="1600" dirty="0"/>
              <a:t>Professor, Yale University</a:t>
            </a:r>
          </a:p>
          <a:p>
            <a:r>
              <a:rPr lang="en-US" dirty="0"/>
              <a:t>Byron Dorgan </a:t>
            </a:r>
            <a:r>
              <a:rPr lang="en-US" sz="1000" dirty="0"/>
              <a:t>(</a:t>
            </a:r>
            <a:r>
              <a:rPr lang="en-US" sz="1000" dirty="0">
                <a:hlinkClick r:id="rId2"/>
              </a:rPr>
              <a:t>http://billmoyers.com/segment/byron-dorgan-on-making-banks-play-by-the-rules/</a:t>
            </a:r>
            <a:r>
              <a:rPr lang="en-US" sz="1000" dirty="0"/>
              <a:t> )</a:t>
            </a:r>
          </a:p>
          <a:p>
            <a:endParaRPr lang="en-US" dirty="0"/>
          </a:p>
          <a:p>
            <a:endParaRPr lang="en-US" dirty="0"/>
          </a:p>
        </p:txBody>
      </p:sp>
    </p:spTree>
    <p:extLst>
      <p:ext uri="{BB962C8B-B14F-4D97-AF65-F5344CB8AC3E}">
        <p14:creationId xmlns:p14="http://schemas.microsoft.com/office/powerpoint/2010/main" val="24950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338263"/>
            <a:ext cx="68008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5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333500"/>
            <a:ext cx="67627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4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Behavior</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7017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Fundamentalism</a:t>
            </a:r>
          </a:p>
        </p:txBody>
      </p:sp>
      <p:sp>
        <p:nvSpPr>
          <p:cNvPr id="3" name="Content Placeholder 2"/>
          <p:cNvSpPr>
            <a:spLocks noGrp="1"/>
          </p:cNvSpPr>
          <p:nvPr>
            <p:ph idx="1"/>
          </p:nvPr>
        </p:nvSpPr>
        <p:spPr/>
        <p:txBody>
          <a:bodyPr/>
          <a:lstStyle/>
          <a:p>
            <a:r>
              <a:rPr lang="en-US" dirty="0"/>
              <a:t>Markets are self-correcting</a:t>
            </a:r>
          </a:p>
          <a:p>
            <a:r>
              <a:rPr lang="en-US" dirty="0"/>
              <a:t>The best government is a small government</a:t>
            </a:r>
          </a:p>
          <a:p>
            <a:r>
              <a:rPr lang="en-US" dirty="0"/>
              <a:t>The financial crisis was an accident</a:t>
            </a:r>
          </a:p>
          <a:p>
            <a:r>
              <a:rPr lang="en-US" dirty="0"/>
              <a:t>Add a few courses on ethics</a:t>
            </a:r>
          </a:p>
          <a:p>
            <a:endParaRPr lang="en-US" dirty="0"/>
          </a:p>
        </p:txBody>
      </p:sp>
    </p:spTree>
    <p:extLst>
      <p:ext uri="{BB962C8B-B14F-4D97-AF65-F5344CB8AC3E}">
        <p14:creationId xmlns:p14="http://schemas.microsoft.com/office/powerpoint/2010/main" val="389085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lstStyle/>
          <a:p>
            <a:r>
              <a:rPr lang="en-US" dirty="0"/>
              <a:t>Analogies</a:t>
            </a:r>
          </a:p>
          <a:p>
            <a:pPr lvl="1"/>
            <a:r>
              <a:rPr lang="en-US" dirty="0"/>
              <a:t>FDA</a:t>
            </a:r>
          </a:p>
          <a:p>
            <a:pPr lvl="1"/>
            <a:r>
              <a:rPr lang="en-US" dirty="0"/>
              <a:t>NTSB</a:t>
            </a:r>
          </a:p>
          <a:p>
            <a:pPr lvl="1"/>
            <a:r>
              <a:rPr lang="en-US" dirty="0"/>
              <a:t>Sports</a:t>
            </a:r>
          </a:p>
          <a:p>
            <a:pPr lvl="1"/>
            <a:r>
              <a:rPr lang="en-US" dirty="0"/>
              <a:t>Hurricanes and other natural disasters</a:t>
            </a:r>
          </a:p>
          <a:p>
            <a:r>
              <a:rPr lang="en-US" dirty="0"/>
              <a:t>Are markets self regulating?</a:t>
            </a:r>
          </a:p>
          <a:p>
            <a:pPr lvl="1"/>
            <a:r>
              <a:rPr lang="en-US" dirty="0"/>
              <a:t>Information asymmetry</a:t>
            </a:r>
          </a:p>
          <a:p>
            <a:pPr lvl="1"/>
            <a:r>
              <a:rPr lang="en-US" dirty="0"/>
              <a:t>Moral hazard</a:t>
            </a:r>
          </a:p>
        </p:txBody>
      </p:sp>
    </p:spTree>
    <p:extLst>
      <p:ext uri="{BB962C8B-B14F-4D97-AF65-F5344CB8AC3E}">
        <p14:creationId xmlns:p14="http://schemas.microsoft.com/office/powerpoint/2010/main" val="4262125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p>
        </p:txBody>
      </p:sp>
      <p:sp>
        <p:nvSpPr>
          <p:cNvPr id="3" name="Content Placeholder 2"/>
          <p:cNvSpPr>
            <a:spLocks noGrp="1"/>
          </p:cNvSpPr>
          <p:nvPr>
            <p:ph idx="1"/>
          </p:nvPr>
        </p:nvSpPr>
        <p:spPr/>
        <p:txBody>
          <a:bodyPr/>
          <a:lstStyle/>
          <a:p>
            <a:r>
              <a:rPr lang="en-US" dirty="0"/>
              <a:t>Government “size”</a:t>
            </a:r>
          </a:p>
          <a:p>
            <a:pPr lvl="1"/>
            <a:r>
              <a:rPr lang="en-US" dirty="0"/>
              <a:t>Is “small” good?</a:t>
            </a:r>
          </a:p>
          <a:p>
            <a:pPr lvl="1"/>
            <a:r>
              <a:rPr lang="en-US" dirty="0"/>
              <a:t>Glass-Steagall</a:t>
            </a:r>
          </a:p>
        </p:txBody>
      </p:sp>
    </p:spTree>
    <p:extLst>
      <p:ext uri="{BB962C8B-B14F-4D97-AF65-F5344CB8AC3E}">
        <p14:creationId xmlns:p14="http://schemas.microsoft.com/office/powerpoint/2010/main" val="1795828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Costs and Benefits of the Financial System  [Benjamin Friedman]</a:t>
            </a:r>
          </a:p>
        </p:txBody>
      </p:sp>
      <p:sp>
        <p:nvSpPr>
          <p:cNvPr id="3" name="Content Placeholder 2"/>
          <p:cNvSpPr>
            <a:spLocks noGrp="1"/>
          </p:cNvSpPr>
          <p:nvPr>
            <p:ph idx="1"/>
          </p:nvPr>
        </p:nvSpPr>
        <p:spPr/>
        <p:txBody>
          <a:bodyPr>
            <a:normAutofit fontScale="85000" lnSpcReduction="10000"/>
          </a:bodyPr>
          <a:lstStyle/>
          <a:p>
            <a:r>
              <a:rPr lang="en-US" dirty="0"/>
              <a:t>In both instances [the dot.com crash and the housing bubble burst], the cost was not just financial losses but wasted real resources.</a:t>
            </a:r>
          </a:p>
          <a:p>
            <a:r>
              <a:rPr lang="en-US" dirty="0"/>
              <a:t>Moreover, to ask just how efficient a financial system is in allocating capital leads naturally to the question of the price that is paid for such efficiency.</a:t>
            </a:r>
          </a:p>
          <a:p>
            <a:r>
              <a:rPr lang="en-US" dirty="0"/>
              <a:t>The share of the “finance” sector in total corporate profits rose from 10 percent on average from the 1950s through the 1980s, to 22 percent in the 1990s, and an astonishing 34 percent in the first half of this decade.</a:t>
            </a:r>
          </a:p>
        </p:txBody>
      </p:sp>
    </p:spTree>
    <p:extLst>
      <p:ext uri="{BB962C8B-B14F-4D97-AF65-F5344CB8AC3E}">
        <p14:creationId xmlns:p14="http://schemas.microsoft.com/office/powerpoint/2010/main" val="163617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1143000"/>
          </a:xfrm>
        </p:spPr>
        <p:txBody>
          <a:bodyPr>
            <a:normAutofit/>
          </a:bodyPr>
          <a:lstStyle/>
          <a:p>
            <a:pPr algn="l"/>
            <a:r>
              <a:rPr lang="en-US" sz="1600" dirty="0"/>
              <a:t>Wolf, Martin, </a:t>
            </a:r>
            <a:r>
              <a:rPr lang="en-US" sz="1600" i="1" dirty="0"/>
              <a:t>The Shifts and the Shocks:  What We’ve Learned—and Have Still to Learn—From the Financial Crisis</a:t>
            </a:r>
            <a:r>
              <a:rPr lang="en-US" sz="1600" dirty="0"/>
              <a:t>.  Penguin, 2014.  Reviewed by Paul </a:t>
            </a:r>
            <a:r>
              <a:rPr lang="en-US" sz="1600" dirty="0" err="1"/>
              <a:t>Krugman</a:t>
            </a:r>
            <a:r>
              <a:rPr lang="en-US" sz="1600" dirty="0"/>
              <a:t>, “Why Weren’t Alarm Bells Ringing?”  </a:t>
            </a:r>
            <a:r>
              <a:rPr lang="en-US" sz="1600" i="1" dirty="0"/>
              <a:t>The New York Review of Books</a:t>
            </a:r>
            <a:r>
              <a:rPr lang="en-US" sz="1600" dirty="0"/>
              <a:t>, October 23, 2014, pp. 41-42.</a:t>
            </a:r>
          </a:p>
        </p:txBody>
      </p:sp>
      <p:pic>
        <p:nvPicPr>
          <p:cNvPr id="4" name="Content Placeholder 3" descr="http://www.nybooks.com/media/graphics/graph/image/Krugman-graph-10231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15200" cy="4419600"/>
          </a:xfrm>
          <a:prstGeom prst="rect">
            <a:avLst/>
          </a:prstGeom>
          <a:noFill/>
          <a:ln>
            <a:noFill/>
          </a:ln>
        </p:spPr>
      </p:pic>
    </p:spTree>
    <p:extLst>
      <p:ext uri="{BB962C8B-B14F-4D97-AF65-F5344CB8AC3E}">
        <p14:creationId xmlns:p14="http://schemas.microsoft.com/office/powerpoint/2010/main" val="177042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Friedman [continued]</a:t>
            </a:r>
          </a:p>
        </p:txBody>
      </p:sp>
      <p:sp>
        <p:nvSpPr>
          <p:cNvPr id="3" name="Content Placeholder 2"/>
          <p:cNvSpPr>
            <a:spLocks noGrp="1"/>
          </p:cNvSpPr>
          <p:nvPr>
            <p:ph idx="1"/>
          </p:nvPr>
        </p:nvSpPr>
        <p:spPr/>
        <p:txBody>
          <a:bodyPr>
            <a:normAutofit fontScale="85000" lnSpcReduction="20000"/>
          </a:bodyPr>
          <a:lstStyle/>
          <a:p>
            <a:r>
              <a:rPr lang="en-US" dirty="0"/>
              <a:t>Those profits accruing to the financial sector are part of what the economy pays for the mechanism that allocates its investment capital (as well as providing other services, like checking accounts and savings deposits).</a:t>
            </a:r>
          </a:p>
          <a:p>
            <a:r>
              <a:rPr lang="en-US" dirty="0"/>
              <a:t>The finance industry’s share of US wages and salaries has likewise been rising, from 3 percent in the early 1950s to 7 percent in the current decade.</a:t>
            </a:r>
          </a:p>
          <a:p>
            <a:r>
              <a:rPr lang="en-US" dirty="0"/>
              <a:t>An important question …is what fraction of the economy’s total returns to productively invested capital is absorbed up front by the financial industry as the costs of allocating that capital. </a:t>
            </a:r>
          </a:p>
        </p:txBody>
      </p:sp>
    </p:spTree>
    <p:extLst>
      <p:ext uri="{BB962C8B-B14F-4D97-AF65-F5344CB8AC3E}">
        <p14:creationId xmlns:p14="http://schemas.microsoft.com/office/powerpoint/2010/main" val="277965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Friedman [continued]</a:t>
            </a:r>
          </a:p>
        </p:txBody>
      </p:sp>
      <p:sp>
        <p:nvSpPr>
          <p:cNvPr id="3" name="Content Placeholder 2"/>
          <p:cNvSpPr>
            <a:spLocks noGrp="1"/>
          </p:cNvSpPr>
          <p:nvPr>
            <p:ph idx="1"/>
          </p:nvPr>
        </p:nvSpPr>
        <p:spPr/>
        <p:txBody>
          <a:bodyPr/>
          <a:lstStyle/>
          <a:p>
            <a:r>
              <a:rPr lang="en-US" dirty="0"/>
              <a:t>the Financial Accounting Standards Board … recently changed its rules to allow banks more latitude to claim that assets on their balance sheets are worth more than what anyone is willing to pay for them.</a:t>
            </a:r>
          </a:p>
          <a:p>
            <a:endParaRPr lang="en-US" dirty="0"/>
          </a:p>
        </p:txBody>
      </p:sp>
    </p:spTree>
    <p:extLst>
      <p:ext uri="{BB962C8B-B14F-4D97-AF65-F5344CB8AC3E}">
        <p14:creationId xmlns:p14="http://schemas.microsoft.com/office/powerpoint/2010/main" val="216548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Robo-Signing Issue</a:t>
            </a:r>
          </a:p>
        </p:txBody>
      </p:sp>
      <p:sp>
        <p:nvSpPr>
          <p:cNvPr id="3" name="Content Placeholder 2"/>
          <p:cNvSpPr>
            <a:spLocks noGrp="1"/>
          </p:cNvSpPr>
          <p:nvPr>
            <p:ph idx="1"/>
          </p:nvPr>
        </p:nvSpPr>
        <p:spPr/>
        <p:txBody>
          <a:bodyPr>
            <a:normAutofit fontScale="92500" lnSpcReduction="20000"/>
          </a:bodyPr>
          <a:lstStyle/>
          <a:p>
            <a:r>
              <a:rPr lang="en-US" dirty="0"/>
              <a:t>The robo-signing largely involved assignments of mortgage notes to mortgage servicers or trusts representing the investors who put up the loan money.  Assignment was necessary to give the trusts legal title to the loans.  But assignment was delayed until it was necessary to foreclose on the homes, when it had to be done through the forgery and fraud of robo-signing.  Why had it been delayed?  Why did the banks not assign the mortgages to the trusts when and as required by law?</a:t>
            </a:r>
          </a:p>
        </p:txBody>
      </p:sp>
    </p:spTree>
    <p:extLst>
      <p:ext uri="{BB962C8B-B14F-4D97-AF65-F5344CB8AC3E}">
        <p14:creationId xmlns:p14="http://schemas.microsoft.com/office/powerpoint/2010/main" val="1561967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Robo-Signing</a:t>
            </a:r>
          </a:p>
        </p:txBody>
      </p:sp>
      <p:sp>
        <p:nvSpPr>
          <p:cNvPr id="3" name="Content Placeholder 2"/>
          <p:cNvSpPr>
            <a:spLocks noGrp="1"/>
          </p:cNvSpPr>
          <p:nvPr>
            <p:ph idx="1"/>
          </p:nvPr>
        </p:nvSpPr>
        <p:spPr/>
        <p:txBody>
          <a:bodyPr>
            <a:normAutofit fontScale="85000" lnSpcReduction="20000"/>
          </a:bodyPr>
          <a:lstStyle/>
          <a:p>
            <a:r>
              <a:rPr lang="en-US" dirty="0"/>
              <a:t>A working hypothesis, </a:t>
            </a:r>
            <a:r>
              <a:rPr lang="en-US" u="sng" dirty="0">
                <a:hlinkClick r:id="rId2"/>
              </a:rPr>
              <a:t>suggested by</a:t>
            </a:r>
            <a:r>
              <a:rPr lang="en-US" dirty="0"/>
              <a:t> Martin Andelman: securitized mortgages are the “pawns” used in the pawn shop known as the “repo market.”  “Repos” are overnight sales and repurchases of collateral.  Yale economist Gary Gorton </a:t>
            </a:r>
            <a:r>
              <a:rPr lang="en-US" u="sng" dirty="0">
                <a:hlinkClick r:id="rId3"/>
              </a:rPr>
              <a:t>explains</a:t>
            </a:r>
            <a:r>
              <a:rPr lang="en-US" dirty="0"/>
              <a:t> that repos are the “deposit insurance” for the shadow banking system, which is now larger than the conventional banking system and is necessary for the conventional system to operate.  The problem is that repos require “sales,” which means the mortgage notes have to remain free to be bought and sold.  The mortgages are left unendorsed so they can be used in this repo market.</a:t>
            </a:r>
          </a:p>
          <a:p>
            <a:endParaRPr lang="en-US" dirty="0"/>
          </a:p>
        </p:txBody>
      </p:sp>
    </p:spTree>
    <p:extLst>
      <p:ext uri="{BB962C8B-B14F-4D97-AF65-F5344CB8AC3E}">
        <p14:creationId xmlns:p14="http://schemas.microsoft.com/office/powerpoint/2010/main" val="418945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SPVs and MERS</a:t>
            </a:r>
          </a:p>
        </p:txBody>
      </p:sp>
      <p:sp>
        <p:nvSpPr>
          <p:cNvPr id="3" name="Content Placeholder 2"/>
          <p:cNvSpPr>
            <a:spLocks noGrp="1"/>
          </p:cNvSpPr>
          <p:nvPr>
            <p:ph idx="1"/>
          </p:nvPr>
        </p:nvSpPr>
        <p:spPr/>
        <p:txBody>
          <a:bodyPr>
            <a:normAutofit/>
          </a:bodyPr>
          <a:lstStyle/>
          <a:p>
            <a:r>
              <a:rPr lang="en-US" dirty="0"/>
              <a:t>The shadow banking system evolved in response to the need for large institutional investors to park their money securely and earn some interest.  The “special purpose vehicle” (SPV), which acts as the shadow bank, evolved in response to this need.</a:t>
            </a:r>
          </a:p>
        </p:txBody>
      </p:sp>
    </p:spTree>
    <p:extLst>
      <p:ext uri="{BB962C8B-B14F-4D97-AF65-F5344CB8AC3E}">
        <p14:creationId xmlns:p14="http://schemas.microsoft.com/office/powerpoint/2010/main" val="415473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MERS</a:t>
            </a:r>
          </a:p>
        </p:txBody>
      </p:sp>
      <p:sp>
        <p:nvSpPr>
          <p:cNvPr id="3" name="Content Placeholder 2"/>
          <p:cNvSpPr>
            <a:spLocks noGrp="1"/>
          </p:cNvSpPr>
          <p:nvPr>
            <p:ph idx="1"/>
          </p:nvPr>
        </p:nvSpPr>
        <p:spPr/>
        <p:txBody>
          <a:bodyPr>
            <a:normAutofit fontScale="92500" lnSpcReduction="10000"/>
          </a:bodyPr>
          <a:lstStyle/>
          <a:p>
            <a:r>
              <a:rPr lang="en-US" dirty="0"/>
              <a:t>The housing shell game was made possible because it was all concealed behind an electronic smokescreen called MERS (an acronym for Mortgage Electronic Registration Systems, Inc.).  MERS allowed houses to be shuffled around among multiple, rapidly changing owners while circumventing local recording laws.  Title would be recorded in the name of MERS as a place holder for the investors, and MERS would foreclose on behalf of the investors.</a:t>
            </a:r>
          </a:p>
        </p:txBody>
      </p:sp>
    </p:spTree>
    <p:extLst>
      <p:ext uri="{BB962C8B-B14F-4D97-AF65-F5344CB8AC3E}">
        <p14:creationId xmlns:p14="http://schemas.microsoft.com/office/powerpoint/2010/main" val="2897864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Robo-signing (references)</a:t>
            </a:r>
          </a:p>
        </p:txBody>
      </p:sp>
      <p:sp>
        <p:nvSpPr>
          <p:cNvPr id="3" name="Content Placeholder 2"/>
          <p:cNvSpPr>
            <a:spLocks noGrp="1"/>
          </p:cNvSpPr>
          <p:nvPr>
            <p:ph idx="1"/>
          </p:nvPr>
        </p:nvSpPr>
        <p:spPr/>
        <p:txBody>
          <a:bodyPr/>
          <a:lstStyle/>
          <a:p>
            <a:r>
              <a:rPr lang="en-US" dirty="0"/>
              <a:t>Martin Andelman</a:t>
            </a:r>
          </a:p>
          <a:p>
            <a:pPr marL="0" indent="0">
              <a:buNone/>
            </a:pPr>
            <a:r>
              <a:rPr lang="en-US" sz="1200" dirty="0">
                <a:hlinkClick r:id="rId2"/>
              </a:rPr>
              <a:t>http://4closurefraud.org/2010/10/10/mandelman-the-signin-or-pardon-me-mr-banker-but-your-remic-is-showing/</a:t>
            </a:r>
            <a:r>
              <a:rPr lang="en-US" sz="1200" dirty="0"/>
              <a:t> </a:t>
            </a:r>
          </a:p>
          <a:p>
            <a:pPr marL="0" indent="0">
              <a:buNone/>
            </a:pPr>
            <a:endParaRPr lang="en-US" sz="1200" dirty="0"/>
          </a:p>
          <a:p>
            <a:r>
              <a:rPr lang="en-US" dirty="0"/>
              <a:t>Ellen Brown (primary)</a:t>
            </a:r>
          </a:p>
          <a:p>
            <a:pPr marL="0" indent="0">
              <a:buNone/>
            </a:pPr>
            <a:r>
              <a:rPr lang="en-US" sz="1200" dirty="0">
                <a:hlinkClick r:id="rId3"/>
              </a:rPr>
              <a:t>http://www.nationofchange.org/why-all-robo-signing-shedding-light-shadow-banking-system-1327846780</a:t>
            </a:r>
            <a:r>
              <a:rPr lang="en-US" sz="1200" dirty="0"/>
              <a:t> </a:t>
            </a:r>
          </a:p>
          <a:p>
            <a:pPr marL="0" indent="0">
              <a:buNone/>
            </a:pPr>
            <a:endParaRPr lang="en-US" sz="1200" dirty="0"/>
          </a:p>
          <a:p>
            <a:r>
              <a:rPr lang="en-US" dirty="0"/>
              <a:t>Gary Gorton (more general)</a:t>
            </a:r>
          </a:p>
          <a:p>
            <a:pPr marL="0" indent="0">
              <a:buNone/>
            </a:pPr>
            <a:r>
              <a:rPr lang="en-US" sz="1200" dirty="0">
                <a:hlinkClick r:id="rId4"/>
              </a:rPr>
              <a:t>http://online.wsj.com/public/resources/documents/crisisqa0210.pdf</a:t>
            </a:r>
            <a:r>
              <a:rPr lang="en-US" sz="1200" dirty="0"/>
              <a:t> </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572844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Films on the Financial Crisis</a:t>
            </a:r>
          </a:p>
        </p:txBody>
      </p:sp>
      <p:sp>
        <p:nvSpPr>
          <p:cNvPr id="3" name="Content Placeholder 2"/>
          <p:cNvSpPr>
            <a:spLocks noGrp="1"/>
          </p:cNvSpPr>
          <p:nvPr>
            <p:ph idx="1"/>
          </p:nvPr>
        </p:nvSpPr>
        <p:spPr/>
        <p:txBody>
          <a:bodyPr/>
          <a:lstStyle/>
          <a:p>
            <a:r>
              <a:rPr lang="en-US" b="1" i="1" dirty="0"/>
              <a:t>Margin Call </a:t>
            </a:r>
            <a:r>
              <a:rPr lang="en-US" b="1" dirty="0"/>
              <a:t>(2011)</a:t>
            </a:r>
          </a:p>
          <a:p>
            <a:r>
              <a:rPr lang="en-US" b="1" i="1" dirty="0"/>
              <a:t>Too Big To Fail</a:t>
            </a:r>
            <a:r>
              <a:rPr lang="en-US" b="1" dirty="0"/>
              <a:t> (2011)</a:t>
            </a:r>
          </a:p>
          <a:p>
            <a:r>
              <a:rPr lang="en-US" b="1" i="1" dirty="0"/>
              <a:t>Inside Job</a:t>
            </a:r>
            <a:r>
              <a:rPr lang="en-US" b="1" dirty="0"/>
              <a:t> (2010)</a:t>
            </a:r>
          </a:p>
          <a:p>
            <a:r>
              <a:rPr lang="en-US" b="1" i="1" dirty="0"/>
              <a:t>Frontline: The Warning</a:t>
            </a:r>
            <a:r>
              <a:rPr lang="en-US" b="1" dirty="0"/>
              <a:t> (2009)</a:t>
            </a:r>
          </a:p>
          <a:p>
            <a:r>
              <a:rPr lang="en-US" b="1" i="1" dirty="0"/>
              <a:t>The Flaw </a:t>
            </a:r>
            <a:r>
              <a:rPr lang="en-US" b="1" dirty="0"/>
              <a:t>(2010)</a:t>
            </a:r>
          </a:p>
          <a:p>
            <a:r>
              <a:rPr lang="en-US" b="1" i="1" dirty="0"/>
              <a:t>Enron: The Smartest Guys in the Room</a:t>
            </a:r>
            <a:r>
              <a:rPr lang="en-US" b="1" dirty="0"/>
              <a:t> (2005)</a:t>
            </a:r>
            <a:endParaRPr lang="en-US" dirty="0"/>
          </a:p>
        </p:txBody>
      </p:sp>
    </p:spTree>
    <p:extLst>
      <p:ext uri="{BB962C8B-B14F-4D97-AF65-F5344CB8AC3E}">
        <p14:creationId xmlns:p14="http://schemas.microsoft.com/office/powerpoint/2010/main" val="342053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Funds Rate (1)</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073" y="1754981"/>
            <a:ext cx="6069854"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7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Funds Rate (2)</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120" y="1754981"/>
            <a:ext cx="6031759"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82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10D66-C1FB-9A9F-B879-3D0086644E60}"/>
              </a:ext>
            </a:extLst>
          </p:cNvPr>
          <p:cNvPicPr>
            <a:picLocks noChangeAspect="1"/>
          </p:cNvPicPr>
          <p:nvPr/>
        </p:nvPicPr>
        <p:blipFill>
          <a:blip r:embed="rId2"/>
          <a:stretch>
            <a:fillRect/>
          </a:stretch>
        </p:blipFill>
        <p:spPr>
          <a:xfrm>
            <a:off x="500062" y="19050"/>
            <a:ext cx="8143875" cy="6819900"/>
          </a:xfrm>
          <a:prstGeom prst="rect">
            <a:avLst/>
          </a:prstGeom>
        </p:spPr>
      </p:pic>
    </p:spTree>
    <p:extLst>
      <p:ext uri="{BB962C8B-B14F-4D97-AF65-F5344CB8AC3E}">
        <p14:creationId xmlns:p14="http://schemas.microsoft.com/office/powerpoint/2010/main" val="588561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b="1" dirty="0"/>
              <a:t>Dodd–Frank Wall Street Reform and Consumer Protection Act</a:t>
            </a:r>
            <a:r>
              <a:rPr lang="en-US" dirty="0"/>
              <a:t> (Effective:  July 21, 2010)</a:t>
            </a:r>
          </a:p>
          <a:p>
            <a:pPr lvl="1"/>
            <a:r>
              <a:rPr lang="en-US" b="1" dirty="0"/>
              <a:t>Volcker Rule, effectively </a:t>
            </a:r>
            <a:r>
              <a:rPr lang="en-US" b="1"/>
              <a:t>eliminated January 2020.</a:t>
            </a:r>
            <a:endParaRPr lang="en-US" b="1" dirty="0"/>
          </a:p>
        </p:txBody>
      </p:sp>
    </p:spTree>
    <p:extLst>
      <p:ext uri="{BB962C8B-B14F-4D97-AF65-F5344CB8AC3E}">
        <p14:creationId xmlns:p14="http://schemas.microsoft.com/office/powerpoint/2010/main" val="94922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hotos\Students\Linds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16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690336"/>
            <a:ext cx="5943600" cy="1138773"/>
          </a:xfrm>
          <a:prstGeom prst="rect">
            <a:avLst/>
          </a:prstGeom>
        </p:spPr>
        <p:txBody>
          <a:bodyPr wrap="square">
            <a:spAutoFit/>
          </a:bodyPr>
          <a:lstStyle/>
          <a:p>
            <a:r>
              <a:rPr lang="en-US" dirty="0"/>
              <a:t>Shelley, Lindsey A., “The High Price of Low Interest Rates: An Empirical Investigation of the Claim that “Too Low”</a:t>
            </a:r>
          </a:p>
          <a:p>
            <a:r>
              <a:rPr lang="en-US" dirty="0"/>
              <a:t>Interest Rates Contributed to the Current Financial Crisis.”  </a:t>
            </a:r>
            <a:r>
              <a:rPr lang="en-US" sz="1400" i="1" dirty="0"/>
              <a:t>Senior Thesis, Union College, 2008-09</a:t>
            </a:r>
            <a:endParaRPr lang="en-US" sz="1400" dirty="0"/>
          </a:p>
        </p:txBody>
      </p:sp>
    </p:spTree>
    <p:extLst>
      <p:ext uri="{BB962C8B-B14F-4D97-AF65-F5344CB8AC3E}">
        <p14:creationId xmlns:p14="http://schemas.microsoft.com/office/powerpoint/2010/main" val="310846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should have known …”</a:t>
            </a:r>
          </a:p>
        </p:txBody>
      </p:sp>
      <p:sp>
        <p:nvSpPr>
          <p:cNvPr id="3" name="Content Placeholder 2"/>
          <p:cNvSpPr>
            <a:spLocks noGrp="1"/>
          </p:cNvSpPr>
          <p:nvPr>
            <p:ph idx="1"/>
          </p:nvPr>
        </p:nvSpPr>
        <p:spPr/>
        <p:txBody>
          <a:bodyPr/>
          <a:lstStyle/>
          <a:p>
            <a:r>
              <a:rPr lang="en-US" dirty="0"/>
              <a:t>Not everyone regards a house as an “investment.”</a:t>
            </a:r>
          </a:p>
          <a:p>
            <a:r>
              <a:rPr lang="en-US" dirty="0"/>
              <a:t>We do not make this statement about</a:t>
            </a:r>
          </a:p>
          <a:p>
            <a:pPr lvl="1"/>
            <a:r>
              <a:rPr lang="en-US" dirty="0"/>
              <a:t>Cars [NTSB]</a:t>
            </a:r>
          </a:p>
          <a:p>
            <a:pPr lvl="1"/>
            <a:r>
              <a:rPr lang="en-US" dirty="0"/>
              <a:t>Medicines [FDA]</a:t>
            </a:r>
          </a:p>
          <a:p>
            <a:pPr lvl="1"/>
            <a:r>
              <a:rPr lang="en-US" dirty="0"/>
              <a:t>Appliances [Consumer Union]</a:t>
            </a:r>
          </a:p>
          <a:p>
            <a:pPr lvl="1"/>
            <a:r>
              <a:rPr lang="en-US" dirty="0"/>
              <a:t>Food [Dept. of Agriculture]</a:t>
            </a:r>
          </a:p>
          <a:p>
            <a:pPr lvl="1"/>
            <a:r>
              <a:rPr lang="en-US" dirty="0"/>
              <a:t>Just about anything</a:t>
            </a:r>
          </a:p>
        </p:txBody>
      </p:sp>
    </p:spTree>
    <p:extLst>
      <p:ext uri="{BB962C8B-B14F-4D97-AF65-F5344CB8AC3E}">
        <p14:creationId xmlns:p14="http://schemas.microsoft.com/office/powerpoint/2010/main" val="3891447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should have known …”</a:t>
            </a:r>
          </a:p>
        </p:txBody>
      </p:sp>
      <p:sp>
        <p:nvSpPr>
          <p:cNvPr id="3" name="Content Placeholder 2"/>
          <p:cNvSpPr>
            <a:spLocks noGrp="1"/>
          </p:cNvSpPr>
          <p:nvPr>
            <p:ph idx="1"/>
          </p:nvPr>
        </p:nvSpPr>
        <p:spPr/>
        <p:txBody>
          <a:bodyPr/>
          <a:lstStyle/>
          <a:p>
            <a:r>
              <a:rPr lang="en-US" dirty="0"/>
              <a:t>Externalities</a:t>
            </a:r>
          </a:p>
          <a:p>
            <a:pPr lvl="1"/>
            <a:r>
              <a:rPr lang="en-US" dirty="0"/>
              <a:t>Neighborhood level</a:t>
            </a:r>
          </a:p>
          <a:p>
            <a:pPr lvl="1"/>
            <a:r>
              <a:rPr lang="en-US" dirty="0"/>
              <a:t>Macroeconomic level</a:t>
            </a:r>
          </a:p>
          <a:p>
            <a:pPr lvl="1"/>
            <a:r>
              <a:rPr lang="en-US" dirty="0"/>
              <a:t>Global level</a:t>
            </a:r>
          </a:p>
        </p:txBody>
      </p:sp>
    </p:spTree>
    <p:extLst>
      <p:ext uri="{BB962C8B-B14F-4D97-AF65-F5344CB8AC3E}">
        <p14:creationId xmlns:p14="http://schemas.microsoft.com/office/powerpoint/2010/main" val="2990799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should have known …”</a:t>
            </a:r>
          </a:p>
        </p:txBody>
      </p:sp>
      <p:sp>
        <p:nvSpPr>
          <p:cNvPr id="3" name="Content Placeholder 2"/>
          <p:cNvSpPr>
            <a:spLocks noGrp="1"/>
          </p:cNvSpPr>
          <p:nvPr>
            <p:ph idx="1"/>
          </p:nvPr>
        </p:nvSpPr>
        <p:spPr/>
        <p:txBody>
          <a:bodyPr/>
          <a:lstStyle/>
          <a:p>
            <a:r>
              <a:rPr lang="en-US" dirty="0"/>
              <a:t>Top financial firms do not believe in this</a:t>
            </a:r>
          </a:p>
          <a:p>
            <a:r>
              <a:rPr lang="en-US" dirty="0"/>
              <a:t>Too big to fail</a:t>
            </a:r>
          </a:p>
          <a:p>
            <a:r>
              <a:rPr lang="en-US" dirty="0"/>
              <a:t>Too big to jail</a:t>
            </a:r>
          </a:p>
          <a:p>
            <a:endParaRPr lang="en-US" dirty="0"/>
          </a:p>
          <a:p>
            <a:r>
              <a:rPr lang="en-US" dirty="0"/>
              <a:t>To </a:t>
            </a:r>
            <a:r>
              <a:rPr lang="en-US"/>
              <a:t>what purpose?</a:t>
            </a:r>
            <a:endParaRPr lang="en-US" dirty="0"/>
          </a:p>
        </p:txBody>
      </p:sp>
    </p:spTree>
    <p:extLst>
      <p:ext uri="{BB962C8B-B14F-4D97-AF65-F5344CB8AC3E}">
        <p14:creationId xmlns:p14="http://schemas.microsoft.com/office/powerpoint/2010/main" val="151442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000" b="1" dirty="0"/>
              <a:t>“People demand much higher standards of evidence for unpopular or unexpected findings than for comfortably familiar findings.”</a:t>
            </a:r>
            <a:endParaRPr lang="en-US" sz="4000" dirty="0"/>
          </a:p>
          <a:p>
            <a:pPr marL="0" indent="0">
              <a:buNone/>
            </a:pPr>
            <a:endParaRPr lang="en-US" dirty="0"/>
          </a:p>
          <a:p>
            <a:pPr marL="0" indent="0">
              <a:buNone/>
            </a:pPr>
            <a:r>
              <a:rPr lang="en-US" sz="2000" dirty="0"/>
              <a:t>George Stigler, Nobel Laureate, Economics</a:t>
            </a:r>
          </a:p>
          <a:p>
            <a:pPr marL="0" indent="0">
              <a:buNone/>
            </a:pPr>
            <a:r>
              <a:rPr lang="en-US" sz="2000" i="1" dirty="0"/>
              <a:t>Memoirs of an Unregulated Economist</a:t>
            </a:r>
            <a:endParaRPr lang="en-US" sz="2000" dirty="0"/>
          </a:p>
          <a:p>
            <a:pPr marL="0" indent="0">
              <a:buNone/>
            </a:pPr>
            <a:r>
              <a:rPr lang="en-US" sz="2000" dirty="0"/>
              <a:t>(Chicago, 2003)</a:t>
            </a:r>
          </a:p>
          <a:p>
            <a:endParaRPr lang="en-US" dirty="0"/>
          </a:p>
        </p:txBody>
      </p:sp>
    </p:spTree>
    <p:extLst>
      <p:ext uri="{BB962C8B-B14F-4D97-AF65-F5344CB8AC3E}">
        <p14:creationId xmlns:p14="http://schemas.microsoft.com/office/powerpoint/2010/main" val="266436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67142B-4219-8FC5-38B4-590B3387EAE2}"/>
              </a:ext>
            </a:extLst>
          </p:cNvPr>
          <p:cNvPicPr>
            <a:picLocks noChangeAspect="1"/>
          </p:cNvPicPr>
          <p:nvPr/>
        </p:nvPicPr>
        <p:blipFill>
          <a:blip r:embed="rId2"/>
          <a:stretch>
            <a:fillRect/>
          </a:stretch>
        </p:blipFill>
        <p:spPr>
          <a:xfrm>
            <a:off x="633412" y="19050"/>
            <a:ext cx="7877175" cy="6819900"/>
          </a:xfrm>
          <a:prstGeom prst="rect">
            <a:avLst/>
          </a:prstGeom>
        </p:spPr>
      </p:pic>
    </p:spTree>
    <p:extLst>
      <p:ext uri="{BB962C8B-B14F-4D97-AF65-F5344CB8AC3E}">
        <p14:creationId xmlns:p14="http://schemas.microsoft.com/office/powerpoint/2010/main" val="394656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7F52A-9D16-1F48-3965-FA40DDA68CBD}"/>
              </a:ext>
            </a:extLst>
          </p:cNvPr>
          <p:cNvPicPr>
            <a:picLocks noChangeAspect="1"/>
          </p:cNvPicPr>
          <p:nvPr/>
        </p:nvPicPr>
        <p:blipFill>
          <a:blip r:embed="rId2"/>
          <a:stretch>
            <a:fillRect/>
          </a:stretch>
        </p:blipFill>
        <p:spPr>
          <a:xfrm>
            <a:off x="569959" y="0"/>
            <a:ext cx="8004081" cy="6858000"/>
          </a:xfrm>
          <a:prstGeom prst="rect">
            <a:avLst/>
          </a:prstGeom>
        </p:spPr>
      </p:pic>
    </p:spTree>
    <p:extLst>
      <p:ext uri="{BB962C8B-B14F-4D97-AF65-F5344CB8AC3E}">
        <p14:creationId xmlns:p14="http://schemas.microsoft.com/office/powerpoint/2010/main" val="322168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1179D-5DBE-FEEF-01E4-04960A148F00}"/>
              </a:ext>
            </a:extLst>
          </p:cNvPr>
          <p:cNvPicPr>
            <a:picLocks noChangeAspect="1"/>
          </p:cNvPicPr>
          <p:nvPr/>
        </p:nvPicPr>
        <p:blipFill>
          <a:blip r:embed="rId2"/>
          <a:stretch>
            <a:fillRect/>
          </a:stretch>
        </p:blipFill>
        <p:spPr>
          <a:xfrm>
            <a:off x="569959" y="0"/>
            <a:ext cx="8004081" cy="6858000"/>
          </a:xfrm>
          <a:prstGeom prst="rect">
            <a:avLst/>
          </a:prstGeom>
        </p:spPr>
      </p:pic>
    </p:spTree>
    <p:extLst>
      <p:ext uri="{BB962C8B-B14F-4D97-AF65-F5344CB8AC3E}">
        <p14:creationId xmlns:p14="http://schemas.microsoft.com/office/powerpoint/2010/main" val="323803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99C8BC-E98B-3B9C-CFBA-806C1C4FD2CE}"/>
              </a:ext>
            </a:extLst>
          </p:cNvPr>
          <p:cNvPicPr>
            <a:picLocks noChangeAspect="1"/>
          </p:cNvPicPr>
          <p:nvPr/>
        </p:nvPicPr>
        <p:blipFill>
          <a:blip r:embed="rId2"/>
          <a:stretch>
            <a:fillRect/>
          </a:stretch>
        </p:blipFill>
        <p:spPr>
          <a:xfrm>
            <a:off x="745568" y="0"/>
            <a:ext cx="7652863" cy="6858000"/>
          </a:xfrm>
          <a:prstGeom prst="rect">
            <a:avLst/>
          </a:prstGeom>
        </p:spPr>
      </p:pic>
    </p:spTree>
    <p:extLst>
      <p:ext uri="{BB962C8B-B14F-4D97-AF65-F5344CB8AC3E}">
        <p14:creationId xmlns:p14="http://schemas.microsoft.com/office/powerpoint/2010/main" val="361852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5D9DA-0D1A-27AB-64B2-415B28958CAE}"/>
              </a:ext>
            </a:extLst>
          </p:cNvPr>
          <p:cNvPicPr>
            <a:picLocks noChangeAspect="1"/>
          </p:cNvPicPr>
          <p:nvPr/>
        </p:nvPicPr>
        <p:blipFill>
          <a:blip r:embed="rId2"/>
          <a:stretch>
            <a:fillRect/>
          </a:stretch>
        </p:blipFill>
        <p:spPr>
          <a:xfrm>
            <a:off x="475133" y="667272"/>
            <a:ext cx="8193734" cy="5523455"/>
          </a:xfrm>
          <a:prstGeom prst="rect">
            <a:avLst/>
          </a:prstGeom>
        </p:spPr>
      </p:pic>
    </p:spTree>
    <p:extLst>
      <p:ext uri="{BB962C8B-B14F-4D97-AF65-F5344CB8AC3E}">
        <p14:creationId xmlns:p14="http://schemas.microsoft.com/office/powerpoint/2010/main" val="225427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tah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1451</Words>
  <Application>Microsoft Office PowerPoint</Application>
  <PresentationFormat>On-screen Show (4:3)</PresentationFormat>
  <Paragraphs>204</Paragraphs>
  <Slides>46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Calibri</vt:lpstr>
      <vt:lpstr>Cambria Math</vt:lpstr>
      <vt:lpstr>Times New Roman</vt:lpstr>
      <vt:lpstr>Office Theme</vt:lpstr>
      <vt:lpstr>Equation</vt:lpstr>
      <vt:lpstr>Financial Engineering</vt:lpstr>
      <vt:lpstr>Minsky, Leverage</vt:lpstr>
      <vt:lpstr>Wolf, Martin, The Shifts and the Shocks:  What We’ve Learned—and Have Still to Learn—From the Financial Crisis.  Penguin, 2014.  Reviewed by Paul Krugman, “Why Weren’t Alarm Bells Ringing?”  The New York Review of Books, October 23, 2014, pp. 41-42.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Leverage</vt:lpstr>
      <vt:lpstr>Introductory Concepts</vt:lpstr>
      <vt:lpstr>Expected value</vt:lpstr>
      <vt:lpstr>The Simple Case</vt:lpstr>
      <vt:lpstr>Key assumption:  statistical independence of assets</vt:lpstr>
      <vt:lpstr>Create two new assets (e.g., MBSs) based on the portfolio</vt:lpstr>
      <vt:lpstr>Rating Systems (simplified)</vt:lpstr>
      <vt:lpstr>Now, assume perfect correlation between the two original IOU’s</vt:lpstr>
      <vt:lpstr>Those who warned about the coming crisis</vt:lpstr>
      <vt:lpstr>PowerPoint Presentation</vt:lpstr>
      <vt:lpstr>PowerPoint Presentation</vt:lpstr>
      <vt:lpstr>Human Behavior</vt:lpstr>
      <vt:lpstr>Market Fundamentalism</vt:lpstr>
      <vt:lpstr>What to do?</vt:lpstr>
      <vt:lpstr>Regulation</vt:lpstr>
      <vt:lpstr>Costs and Benefits of the Financial System  [Benjamin Friedman]</vt:lpstr>
      <vt:lpstr>Friedman [continued]</vt:lpstr>
      <vt:lpstr>Friedman [continued]</vt:lpstr>
      <vt:lpstr>The Robo-Signing Issue</vt:lpstr>
      <vt:lpstr>Robo-Signing</vt:lpstr>
      <vt:lpstr>SPVs and MERS</vt:lpstr>
      <vt:lpstr>MERS</vt:lpstr>
      <vt:lpstr>Robo-signing (references)</vt:lpstr>
      <vt:lpstr>Six Films on the Financial Crisis</vt:lpstr>
      <vt:lpstr>Fed Funds Rate (1)</vt:lpstr>
      <vt:lpstr>Fed Funds Rate (2)</vt:lpstr>
      <vt:lpstr>Legislation</vt:lpstr>
      <vt:lpstr>PowerPoint Presentation</vt:lpstr>
      <vt:lpstr>PowerPoint Presentation</vt:lpstr>
      <vt:lpstr>“They should have known …”</vt:lpstr>
      <vt:lpstr>“They should have known …”</vt:lpstr>
      <vt:lpstr>“They should have known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Engineering</dc:title>
  <dc:creator>Eshragh</dc:creator>
  <cp:lastModifiedBy>Eshragh</cp:lastModifiedBy>
  <cp:revision>64</cp:revision>
  <dcterms:created xsi:type="dcterms:W3CDTF">2012-01-22T03:39:06Z</dcterms:created>
  <dcterms:modified xsi:type="dcterms:W3CDTF">2024-02-05T23:13:26Z</dcterms:modified>
</cp:coreProperties>
</file>