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1" r:id="rId4"/>
    <p:sldId id="269" r:id="rId5"/>
    <p:sldId id="270" r:id="rId6"/>
    <p:sldId id="267" r:id="rId7"/>
    <p:sldId id="268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0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C9E3F-CADE-42ED-B608-267A84099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0E70C1-7E9E-4C91-9F49-7EB4D6E4C0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63A3-FF0D-450F-9E0C-09A4181C2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2CBA-1D25-4A3B-989C-56FBBF11C886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2E6A2-ECFF-4ECC-984B-8F456CD46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8BD8D-60D5-466C-AF49-1114671CE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2379-50C7-4885-BC25-5731D3B09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28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900BF-7087-40B9-A7BB-A2FAB4FC5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FF76CD-790C-4E4C-8FDE-112D8702F6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35C9B-C126-431C-B975-EE22D8BDA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2CBA-1D25-4A3B-989C-56FBBF11C886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1B67F-0886-492F-92E5-21187411B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7B3F6-69C4-4899-9F04-D43D651E7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2379-50C7-4885-BC25-5731D3B09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74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33ED71-1D79-4D94-AF38-089F8740AF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47A702-2925-4632-8139-E72808CDF2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3258C-2DD3-4F02-AC9E-D5C06A8A1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2CBA-1D25-4A3B-989C-56FBBF11C886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B536E-3B4A-4780-B9C4-3CA3C9715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DA761-29DE-4EEC-B5DB-798ED0C52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2379-50C7-4885-BC25-5731D3B09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70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78684-13CB-4184-8E54-C3DF74E7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B85E2-04E2-4CB0-BFCA-122E90875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FDDFF-270C-4147-A6CA-420AEABEC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2CBA-1D25-4A3B-989C-56FBBF11C886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44F8B-E228-4FCA-BA6F-847B70942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7776A-EDE3-4660-A93C-239F81FBD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2379-50C7-4885-BC25-5731D3B09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28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42D78-43C4-4F50-95DC-DC59D1CD5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08DDE-4563-43F0-B492-E07558DAD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66AF2-0BE5-4366-8D68-CCDBE2A79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2CBA-1D25-4A3B-989C-56FBBF11C886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DE425-1188-49B7-A54D-19650BF4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883A9-BCB7-4067-A1EF-6D01A7A5B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2379-50C7-4885-BC25-5731D3B09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7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317F0-7A66-4864-ABA1-061172A62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7A24D-8DE5-4C8C-91EA-1ABF81EB8A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C3A21-EC42-460D-98FA-6134A36BD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610485-11B0-4338-9202-0A467DCAB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2CBA-1D25-4A3B-989C-56FBBF11C886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C3C3ED-DA94-498C-8A9B-3B1378809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5E54B-AAD2-4AFA-90CB-388B9CAD0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2379-50C7-4885-BC25-5731D3B09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90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EB96D-9487-4136-986D-9488089F3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D90F8-E094-4299-97A3-EE732FC84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AB306D-53AE-4A0B-8792-3D027F8D0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3BC0BD-0012-4392-AA53-13248CED94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85012F-D1ED-41E8-8DAE-38B1C58DDC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714F2C-36B9-41CB-9B64-BB18829BF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2CBA-1D25-4A3B-989C-56FBBF11C886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75F972-69F0-4B43-8BC8-BEF6CB59A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9D38B8-44E4-4D8F-AA1A-53BE53698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2379-50C7-4885-BC25-5731D3B09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72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B748A-91EF-443A-970A-4878AF1AC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1305FD-8EF7-4807-B40B-9F311EFC5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2CBA-1D25-4A3B-989C-56FBBF11C886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9FD9B5-82CA-492C-AA9A-60D3698B8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B49D4-214B-487C-BCE3-95EE23A98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2379-50C7-4885-BC25-5731D3B09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80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EAD56A-6B11-400C-81D4-759FC356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2CBA-1D25-4A3B-989C-56FBBF11C886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E7CBEE-629D-450B-AE06-DC6F09475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502485-F20A-4FE5-B6A9-215584704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2379-50C7-4885-BC25-5731D3B09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37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426E8-A1C1-4D49-8A2C-C65E4B8D2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3F07A-3417-42A1-B207-4B407E394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BE90C7-2AA0-45A7-A231-3C16CBF550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13265-0430-4841-B926-95CECB36F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2CBA-1D25-4A3B-989C-56FBBF11C886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DBEA9-6840-4476-9947-B3AD5E9B6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837F7-DA8B-4510-9707-D9721E346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2379-50C7-4885-BC25-5731D3B09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6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B60A5-9F11-4FA3-8E85-54FF22A57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2129A0-9BD1-4782-8767-26B866BD7E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A01C1D-66BE-4452-A0BB-256D106B5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80496-FA8F-4AF0-B674-DABA7FB93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2CBA-1D25-4A3B-989C-56FBBF11C886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A108C4-DECC-4CEA-A70D-1396FDFCE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5D0E7-2A64-4B0C-9FA6-18583A699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C2379-50C7-4885-BC25-5731D3B09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56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20E47A-7ED5-48CF-854F-46BCB4814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0C9FB-B1A0-45D4-889A-446F359E2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9D2E1-0140-448B-9E59-1D488312B3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92CBA-1D25-4A3B-989C-56FBBF11C886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1F966-6019-4408-8D20-B150E2D9A3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9A6A1-7B49-4E7B-A789-A9EB23E4AD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C2379-50C7-4885-BC25-5731D3B09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5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fred.stlouisfed.org/graph/?g=1MxDI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fred.stlouisfed.org/graph/?g=1M8Kf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fred.stlouisfed.org/graph/?g=1Mua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fred.stlouisfed.org/graph/?g=1MxEh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fred.stlouisfed.org/graph/?g=1AAOe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fred.stlouisfed.org/graph/?g=1R5gZ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fred.stlouisfed.org/graph/?g=1R5hk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fred.stlouisfed.org/graph/?g=1R5hq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fred.stlouisfed.org/graph/?g=1R5hv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fred.stlouisfed.org/graph/?g=1R5hN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fred.stlouisfed.org/graph/?g=1R5hR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fred.stlouisfed.org/graph/?g=1R5i8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fred.stlouisfed.org/graph/?g=1R5iF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client=firefox-b-1-d&amp;sca_esv=d2ab6361f8823ac8&amp;q=Congressional+Budget+Office&amp;sa=X&amp;ved=2ahUKEwiCoor_tPSPAxVkNlkFHenxMYoQxccNegQIGhAB&amp;mstk=AUtExfCLVCKJD6XHvMXy1iwkJPDOej-iOVN43znvBBXMM7Ya-re38hIh1xUDV7oWXt2hWyin_lwRWj0D61kZZpX4Px9tmZjfK_rf_jWvwK-jvPwcBq4z1w8wmSEr6Kbwpw3n6IHcoSavYMi_eAJAkdA24pfkch5u2TVzSPKbH_Yb6A8gEDo4jqMEa0z95BikpwzW0ArvxxywV1yzh-6ZR_cjTA7e0w&amp;csui=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92375-499A-43C0-AA7F-A1FB7C1494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Contemporary Problems in Macroeconomics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F3304E-125C-41BD-9B26-9C63BBDE8A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Eshragh Motahar</a:t>
            </a:r>
          </a:p>
          <a:p>
            <a:r>
              <a:rPr lang="en-US" dirty="0"/>
              <a:t>Professor of Economics and Asian Studies</a:t>
            </a:r>
          </a:p>
        </p:txBody>
      </p:sp>
    </p:spTree>
    <p:extLst>
      <p:ext uri="{BB962C8B-B14F-4D97-AF65-F5344CB8AC3E}">
        <p14:creationId xmlns:p14="http://schemas.microsoft.com/office/powerpoint/2010/main" val="1789079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53A8C6-AD53-7DA4-D1CA-7D0236727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37" y="223837"/>
            <a:ext cx="8924925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87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1FAFEA-121F-54A8-B884-1CF598E11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5" y="252412"/>
            <a:ext cx="8858250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88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87F764-5417-327B-1584-DAAFC8835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5" y="238125"/>
            <a:ext cx="8858250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87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RED Graph Chart" descr="FRED Graph">
            <a:hlinkClick r:id="rId2" tooltip="View this chart in your browser. 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76" y="554003"/>
            <a:ext cx="10547568" cy="600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61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RED Graph Chart" descr="FRED Graph">
            <a:hlinkClick r:id="rId2" tooltip="View this chart in your browser. 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86" y="526532"/>
            <a:ext cx="10590738" cy="603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32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RED Graph Chart" descr="FRED Graph">
            <a:hlinkClick r:id="rId2" tooltip="View this chart in your browser. 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54" y="349931"/>
            <a:ext cx="10857601" cy="618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7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RED Graph Chart" descr="FRED Graph">
            <a:hlinkClick r:id="rId2" tooltip="View this chart in your browser. 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77" y="479437"/>
            <a:ext cx="10575039" cy="602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78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RED Graph Chart" descr="FRED Graph">
            <a:hlinkClick r:id="rId2" tooltip="View this chart in your browser. 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86" y="393100"/>
            <a:ext cx="10947863" cy="623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81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RED Graph Chart" descr="FRED Graph">
            <a:hlinkClick r:id="rId2" tooltip="View this chart in your browser. "/>
            <a:extLst>
              <a:ext uri="{FF2B5EF4-FFF2-40B4-BE49-F238E27FC236}">
                <a16:creationId xmlns:a16="http://schemas.microsoft.com/office/drawing/2014/main" id="{82649615-BD68-2978-E4A5-D32448078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83" y="732502"/>
            <a:ext cx="10948834" cy="623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56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RED Graph Chart" descr="FRED Graph">
            <a:hlinkClick r:id="rId2" tooltip="View this chart in your browser. "/>
            <a:extLst>
              <a:ext uri="{FF2B5EF4-FFF2-40B4-BE49-F238E27FC236}">
                <a16:creationId xmlns:a16="http://schemas.microsoft.com/office/drawing/2014/main" id="{B1B069C3-BD88-2B75-2851-ACA5E49D9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81" y="260555"/>
            <a:ext cx="10752189" cy="612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28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8EAD8F-061F-98AE-EEDD-713A89B7B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906" y="241751"/>
            <a:ext cx="5777289" cy="645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73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RED Graph Chart" descr="FRED Graph">
            <a:hlinkClick r:id="rId2" tooltip="View this chart in your browser. "/>
            <a:extLst>
              <a:ext uri="{FF2B5EF4-FFF2-40B4-BE49-F238E27FC236}">
                <a16:creationId xmlns:a16="http://schemas.microsoft.com/office/drawing/2014/main" id="{C9B50072-3637-3228-05D5-372146035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534" y="412955"/>
            <a:ext cx="10396408" cy="592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82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RED Graph Chart" descr="FRED Graph">
            <a:hlinkClick r:id="rId2" tooltip="View this chart in your browser. "/>
            <a:extLst>
              <a:ext uri="{FF2B5EF4-FFF2-40B4-BE49-F238E27FC236}">
                <a16:creationId xmlns:a16="http://schemas.microsoft.com/office/drawing/2014/main" id="{5C713D8A-A28C-C737-F264-C8098C5BE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757" y="270641"/>
            <a:ext cx="11086485" cy="631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46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RED Graph Chart" descr="FRED Graph">
            <a:hlinkClick r:id="rId2" tooltip="View this chart in your browser. "/>
            <a:extLst>
              <a:ext uri="{FF2B5EF4-FFF2-40B4-BE49-F238E27FC236}">
                <a16:creationId xmlns:a16="http://schemas.microsoft.com/office/drawing/2014/main" id="{3F5E4BB3-DA7B-B830-3554-8ECED30B2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81" y="329379"/>
            <a:ext cx="10690475" cy="609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4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RED Graph Chart" descr="FRED Graph">
            <a:hlinkClick r:id="rId2" tooltip="View this chart in your browser. "/>
            <a:extLst>
              <a:ext uri="{FF2B5EF4-FFF2-40B4-BE49-F238E27FC236}">
                <a16:creationId xmlns:a16="http://schemas.microsoft.com/office/drawing/2014/main" id="{67939DE8-22EF-10E1-D2E8-4051C9A6D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963" y="497525"/>
            <a:ext cx="10700263" cy="609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60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RED Graph Chart" descr="FRED Graph">
            <a:hlinkClick r:id="rId2" tooltip="View this chart in your browser. "/>
            <a:extLst>
              <a:ext uri="{FF2B5EF4-FFF2-40B4-BE49-F238E27FC236}">
                <a16:creationId xmlns:a16="http://schemas.microsoft.com/office/drawing/2014/main" id="{CC1E7DBD-D98C-F8E2-7289-DD9A90981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71" y="309716"/>
            <a:ext cx="10939003" cy="623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20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RED Graph Chart" descr="FRED Graph">
            <a:hlinkClick r:id="rId2" tooltip="View this chart in your browser. "/>
            <a:extLst>
              <a:ext uri="{FF2B5EF4-FFF2-40B4-BE49-F238E27FC236}">
                <a16:creationId xmlns:a16="http://schemas.microsoft.com/office/drawing/2014/main" id="{89E03119-969B-117A-9624-81F3A3C39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34" y="290051"/>
            <a:ext cx="10821014" cy="616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9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AFB767-E216-A1B9-C2C8-CA9F314C5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780" y="218485"/>
            <a:ext cx="8756681" cy="646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31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D8B3F2C-B6F0-BD98-701D-439FE7A2A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0"/>
            <a:ext cx="9367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051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100ECE5-EF2E-9682-10AC-AF27491A6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13"/>
            <a:ext cx="12192000" cy="675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453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of September 23, 2025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Unemployment rate:  4.3%</a:t>
            </a:r>
          </a:p>
          <a:p>
            <a:r>
              <a:rPr lang="en-US" dirty="0"/>
              <a:t>CPI inflation rate:  2.9%</a:t>
            </a:r>
          </a:p>
          <a:p>
            <a:r>
              <a:rPr lang="en-US" dirty="0"/>
              <a:t>Real GDP growth rate:  3.3%</a:t>
            </a:r>
          </a:p>
          <a:p>
            <a:r>
              <a:rPr lang="en-US" dirty="0"/>
              <a:t>Federal Funds rate:  4.00-4.25%</a:t>
            </a:r>
          </a:p>
          <a:p>
            <a:r>
              <a:rPr lang="en-US" dirty="0"/>
              <a:t>30-year mortgage rate (national average):  6.38-6.53%</a:t>
            </a:r>
          </a:p>
          <a:p>
            <a:r>
              <a:rPr lang="en-US" dirty="0"/>
              <a:t>Ten-year Treasury coupon rate:  4.25%</a:t>
            </a:r>
          </a:p>
          <a:p>
            <a:r>
              <a:rPr lang="en-US" dirty="0"/>
              <a:t>The </a:t>
            </a:r>
            <a:r>
              <a:rPr lang="en-US" dirty="0">
                <a:hlinkClick r:id="rId2"/>
              </a:rPr>
              <a:t>Congressional Budget Office</a:t>
            </a:r>
            <a:r>
              <a:rPr lang="en-US" dirty="0"/>
              <a:t> (CBO) projected the U.S. budget deficit to be $1.9 trillion in FY 2025.</a:t>
            </a:r>
          </a:p>
          <a:p>
            <a:r>
              <a:rPr lang="en-US" dirty="0"/>
              <a:t>The total U.S. national debt is over $37.5 trillion as of mid-September 2025.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436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September 25, 2025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0128" y="1566610"/>
            <a:ext cx="4827355" cy="47674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81" y="1471518"/>
            <a:ext cx="5731627" cy="52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02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EF727-D8DC-8D36-F7AB-98B268B7D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23EB48-A49B-CE43-8D35-4E76C80ABE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166" y="800805"/>
            <a:ext cx="7692886" cy="5586599"/>
          </a:xfrm>
        </p:spPr>
      </p:pic>
    </p:spTree>
    <p:extLst>
      <p:ext uri="{BB962C8B-B14F-4D97-AF65-F5344CB8AC3E}">
        <p14:creationId xmlns:p14="http://schemas.microsoft.com/office/powerpoint/2010/main" val="1174103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E6BA41-9D7C-D0A5-4FBB-B9019D596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228600"/>
            <a:ext cx="89535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17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aha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105</Words>
  <Application>Microsoft Office PowerPoint</Application>
  <PresentationFormat>Widescreen</PresentationFormat>
  <Paragraphs>14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Times New Roman</vt:lpstr>
      <vt:lpstr>Office Theme</vt:lpstr>
      <vt:lpstr>Contemporary Problems in Macroeconomics</vt:lpstr>
      <vt:lpstr>PowerPoint Presentation</vt:lpstr>
      <vt:lpstr>PowerPoint Presentation</vt:lpstr>
      <vt:lpstr>PowerPoint Presentation</vt:lpstr>
      <vt:lpstr>PowerPoint Presentation</vt:lpstr>
      <vt:lpstr>As of September 23, 2025</vt:lpstr>
      <vt:lpstr>September 25, 2025</vt:lpstr>
      <vt:lpstr>Debt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Eshragh</dc:creator>
  <cp:lastModifiedBy>Motahar, Eshragh</cp:lastModifiedBy>
  <cp:revision>17</cp:revision>
  <cp:lastPrinted>2025-09-25T17:01:46Z</cp:lastPrinted>
  <dcterms:created xsi:type="dcterms:W3CDTF">2023-11-02T16:41:08Z</dcterms:created>
  <dcterms:modified xsi:type="dcterms:W3CDTF">2026-01-31T18:58:23Z</dcterms:modified>
</cp:coreProperties>
</file>