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2" r:id="rId2"/>
    <p:sldId id="263" r:id="rId3"/>
    <p:sldId id="275" r:id="rId4"/>
    <p:sldId id="260" r:id="rId5"/>
    <p:sldId id="295" r:id="rId6"/>
    <p:sldId id="288" r:id="rId7"/>
    <p:sldId id="289" r:id="rId8"/>
    <p:sldId id="279" r:id="rId9"/>
    <p:sldId id="277" r:id="rId10"/>
    <p:sldId id="274" r:id="rId11"/>
    <p:sldId id="273" r:id="rId12"/>
    <p:sldId id="276" r:id="rId13"/>
    <p:sldId id="294" r:id="rId14"/>
    <p:sldId id="296" r:id="rId15"/>
    <p:sldId id="297" r:id="rId16"/>
    <p:sldId id="299" r:id="rId17"/>
    <p:sldId id="264" r:id="rId18"/>
    <p:sldId id="265" r:id="rId19"/>
    <p:sldId id="258" r:id="rId20"/>
    <p:sldId id="266" r:id="rId21"/>
    <p:sldId id="298" r:id="rId22"/>
    <p:sldId id="267" r:id="rId23"/>
    <p:sldId id="268" r:id="rId24"/>
    <p:sldId id="269" r:id="rId25"/>
    <p:sldId id="280" r:id="rId26"/>
    <p:sldId id="270" r:id="rId27"/>
    <p:sldId id="271" r:id="rId28"/>
    <p:sldId id="278" r:id="rId29"/>
    <p:sldId id="290" r:id="rId30"/>
    <p:sldId id="291" r:id="rId31"/>
    <p:sldId id="285" r:id="rId32"/>
    <p:sldId id="286" r:id="rId33"/>
    <p:sldId id="287" r:id="rId3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07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2DA688C-E6DD-410C-AC09-EABE251F86F7}" type="datetimeFigureOut">
              <a:rPr lang="en-US" smtClean="0"/>
              <a:t>5/31/2026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B29B780F-F83E-4268-9935-39E3776F6062}" type="slidenum">
              <a:rPr lang="en-US" smtClean="0"/>
              <a:t>‹#›</a:t>
            </a:fld>
            <a:endParaRPr lang="en-US"/>
          </a:p>
        </p:txBody>
      </p:sp>
    </p:spTree>
    <p:extLst>
      <p:ext uri="{BB962C8B-B14F-4D97-AF65-F5344CB8AC3E}">
        <p14:creationId xmlns:p14="http://schemas.microsoft.com/office/powerpoint/2010/main" val="370322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B780F-F83E-4268-9935-39E3776F6062}" type="slidenum">
              <a:rPr lang="en-US" smtClean="0"/>
              <a:t>11</a:t>
            </a:fld>
            <a:endParaRPr lang="en-US"/>
          </a:p>
        </p:txBody>
      </p:sp>
    </p:spTree>
    <p:extLst>
      <p:ext uri="{BB962C8B-B14F-4D97-AF65-F5344CB8AC3E}">
        <p14:creationId xmlns:p14="http://schemas.microsoft.com/office/powerpoint/2010/main" val="371637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9FD4D1-479B-43FF-B753-CE9BBA5CB91B}"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4184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FD4D1-479B-43FF-B753-CE9BBA5CB91B}"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17370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FD4D1-479B-43FF-B753-CE9BBA5CB91B}"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79652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FD4D1-479B-43FF-B753-CE9BBA5CB91B}"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64247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FD4D1-479B-43FF-B753-CE9BBA5CB91B}"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78388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9FD4D1-479B-43FF-B753-CE9BBA5CB91B}"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10420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9FD4D1-479B-43FF-B753-CE9BBA5CB91B}" type="datetimeFigureOut">
              <a:rPr lang="en-US" smtClean="0"/>
              <a:t>5/31/2026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47869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9FD4D1-479B-43FF-B753-CE9BBA5CB91B}" type="datetimeFigureOut">
              <a:rPr lang="en-US" smtClean="0"/>
              <a:t>5/31/2026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42032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FD4D1-479B-43FF-B753-CE9BBA5CB91B}" type="datetimeFigureOut">
              <a:rPr lang="en-US" smtClean="0"/>
              <a:t>5/31/2026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51109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FD4D1-479B-43FF-B753-CE9BBA5CB91B}"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43378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FD4D1-479B-43FF-B753-CE9BBA5CB91B}"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40679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FD4D1-479B-43FF-B753-CE9BBA5CB91B}" type="datetimeFigureOut">
              <a:rPr lang="en-US" smtClean="0"/>
              <a:t>5/31/2026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E7D2A-A134-4263-B17C-990C5B4F8D96}" type="slidenum">
              <a:rPr lang="en-US" smtClean="0"/>
              <a:t>‹#›</a:t>
            </a:fld>
            <a:endParaRPr lang="en-US"/>
          </a:p>
        </p:txBody>
      </p:sp>
    </p:spTree>
    <p:extLst>
      <p:ext uri="{BB962C8B-B14F-4D97-AF65-F5344CB8AC3E}">
        <p14:creationId xmlns:p14="http://schemas.microsoft.com/office/powerpoint/2010/main" val="873548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qz.com/412082/chinas-yuan-is-no-longer-undervalued-says-imf/" TargetMode="External"/><Relationship Id="rId2" Type="http://schemas.openxmlformats.org/officeDocument/2006/relationships/hyperlink" Target="http://blogs.wsj.com/chinarealtime/2014/05/02/maybe-chinas-currency-isnt-undervalued-after-all/" TargetMode="External"/><Relationship Id="rId1" Type="http://schemas.openxmlformats.org/officeDocument/2006/relationships/slideLayout" Target="../slideLayouts/slideLayout2.xml"/><Relationship Id="rId4" Type="http://schemas.openxmlformats.org/officeDocument/2006/relationships/hyperlink" Target="http://blogs.wsj.com/chinarealtime/2014/05/13/undervalueovervalue-the-great-yuan-debate-continu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fred.stlouisfed.org/graph/?g=1ofA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fxandmm.thomsonreuters.com/market-tools/market-volum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economist.com/content/big-mac-inde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bloomberg.com/news/2014-06-05/draghi-unveils-historic-measures-on-deflation-threat.html" TargetMode="External"/><Relationship Id="rId2" Type="http://schemas.openxmlformats.org/officeDocument/2006/relationships/hyperlink" Target="http://blogs.wsj.com/briefly/2014/06/04/the-ecbs-negative-deposit-rate-the-short-answ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qJVFWbYSIK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International Economics</a:t>
            </a:r>
          </a:p>
        </p:txBody>
      </p:sp>
      <p:sp>
        <p:nvSpPr>
          <p:cNvPr id="3" name="Subtitle 2"/>
          <p:cNvSpPr>
            <a:spLocks noGrp="1"/>
          </p:cNvSpPr>
          <p:nvPr>
            <p:ph type="subTitle" idx="1"/>
          </p:nvPr>
        </p:nvSpPr>
        <p:spPr/>
        <p:txBody>
          <a:bodyPr/>
          <a:lstStyle/>
          <a:p>
            <a:r>
              <a:rPr lang="en-US" dirty="0"/>
              <a:t>Open-Economy Macroeconomics</a:t>
            </a:r>
          </a:p>
          <a:p>
            <a:r>
              <a:rPr lang="en-US" dirty="0"/>
              <a:t>Exchange-Rate Determination</a:t>
            </a:r>
          </a:p>
        </p:txBody>
      </p:sp>
    </p:spTree>
    <p:extLst>
      <p:ext uri="{BB962C8B-B14F-4D97-AF65-F5344CB8AC3E}">
        <p14:creationId xmlns:p14="http://schemas.microsoft.com/office/powerpoint/2010/main" val="198462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China Allegation (cont’d)</a:t>
            </a:r>
          </a:p>
        </p:txBody>
      </p:sp>
      <p:sp>
        <p:nvSpPr>
          <p:cNvPr id="3" name="Content Placeholder 2"/>
          <p:cNvSpPr>
            <a:spLocks noGrp="1"/>
          </p:cNvSpPr>
          <p:nvPr>
            <p:ph idx="1"/>
          </p:nvPr>
        </p:nvSpPr>
        <p:spPr/>
        <p:txBody>
          <a:bodyPr>
            <a:normAutofit/>
          </a:bodyPr>
          <a:lstStyle/>
          <a:p>
            <a:r>
              <a:rPr lang="en-US" sz="1200" dirty="0">
                <a:hlinkClick r:id="rId2"/>
              </a:rPr>
              <a:t>http://blogs.wsj.com/chinarealtime/2014/05/02/maybe-chinas-currency-isnt-undervalued-after-all/</a:t>
            </a:r>
            <a:endParaRPr lang="en-US" sz="1200" dirty="0"/>
          </a:p>
          <a:p>
            <a:endParaRPr lang="en-US" sz="1200" dirty="0"/>
          </a:p>
          <a:p>
            <a:r>
              <a:rPr lang="en-US" sz="1200" dirty="0">
                <a:hlinkClick r:id="rId3"/>
              </a:rPr>
              <a:t>http://qz.com/412082/chinas-yuan-is-no-longer-undervalued-says-imf/</a:t>
            </a:r>
            <a:endParaRPr lang="en-US" sz="1200" dirty="0"/>
          </a:p>
          <a:p>
            <a:endParaRPr lang="en-US" sz="1200" dirty="0"/>
          </a:p>
          <a:p>
            <a:r>
              <a:rPr lang="en-US" sz="1200">
                <a:hlinkClick r:id="rId4"/>
              </a:rPr>
              <a:t>http://blogs.wsj.com/chinarealtime/2014/05/13/undervalueovervalue-the-great-yuan-debate-continues/</a:t>
            </a:r>
            <a:endParaRPr lang="en-US" sz="1200"/>
          </a:p>
          <a:p>
            <a:endParaRPr lang="en-US" sz="1200" dirty="0"/>
          </a:p>
        </p:txBody>
      </p:sp>
    </p:spTree>
    <p:extLst>
      <p:ext uri="{BB962C8B-B14F-4D97-AF65-F5344CB8AC3E}">
        <p14:creationId xmlns:p14="http://schemas.microsoft.com/office/powerpoint/2010/main" val="240712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Thai Baht per USD</a:t>
            </a:r>
          </a:p>
        </p:txBody>
      </p:sp>
      <p:pic>
        <p:nvPicPr>
          <p:cNvPr id="5" name="Content Placeholder 4">
            <a:extLst>
              <a:ext uri="{FF2B5EF4-FFF2-40B4-BE49-F238E27FC236}">
                <a16:creationId xmlns:a16="http://schemas.microsoft.com/office/drawing/2014/main" id="{358C1A30-D0E7-162C-D2F6-CB8AB24D4D6F}"/>
              </a:ext>
            </a:extLst>
          </p:cNvPr>
          <p:cNvPicPr>
            <a:picLocks noGrp="1" noChangeAspect="1"/>
          </p:cNvPicPr>
          <p:nvPr>
            <p:ph idx="1"/>
          </p:nvPr>
        </p:nvPicPr>
        <p:blipFill>
          <a:blip r:embed="rId3"/>
          <a:stretch>
            <a:fillRect/>
          </a:stretch>
        </p:blipFill>
        <p:spPr>
          <a:xfrm>
            <a:off x="601443" y="1600200"/>
            <a:ext cx="7941114" cy="4525963"/>
          </a:xfrm>
          <a:prstGeom prst="rect">
            <a:avLst/>
          </a:prstGeom>
        </p:spPr>
      </p:pic>
    </p:spTree>
    <p:extLst>
      <p:ext uri="{BB962C8B-B14F-4D97-AF65-F5344CB8AC3E}">
        <p14:creationId xmlns:p14="http://schemas.microsoft.com/office/powerpoint/2010/main" val="419494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USD per EUR</a:t>
            </a:r>
          </a:p>
        </p:txBody>
      </p:sp>
      <p:pic>
        <p:nvPicPr>
          <p:cNvPr id="9" name="Content Placeholder 8">
            <a:extLst>
              <a:ext uri="{FF2B5EF4-FFF2-40B4-BE49-F238E27FC236}">
                <a16:creationId xmlns:a16="http://schemas.microsoft.com/office/drawing/2014/main" id="{379A917E-7E34-3DB5-EFFE-8946D0619E09}"/>
              </a:ext>
            </a:extLst>
          </p:cNvPr>
          <p:cNvPicPr>
            <a:picLocks noGrp="1" noChangeAspect="1"/>
          </p:cNvPicPr>
          <p:nvPr>
            <p:ph idx="1"/>
          </p:nvPr>
        </p:nvPicPr>
        <p:blipFill>
          <a:blip r:embed="rId2"/>
          <a:stretch>
            <a:fillRect/>
          </a:stretch>
        </p:blipFill>
        <p:spPr>
          <a:xfrm>
            <a:off x="601443" y="1600200"/>
            <a:ext cx="7941114" cy="4525963"/>
          </a:xfrm>
          <a:prstGeom prst="rect">
            <a:avLst/>
          </a:prstGeom>
        </p:spPr>
      </p:pic>
    </p:spTree>
    <p:extLst>
      <p:ext uri="{BB962C8B-B14F-4D97-AF65-F5344CB8AC3E}">
        <p14:creationId xmlns:p14="http://schemas.microsoft.com/office/powerpoint/2010/main" val="231824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Russian Ruble per USD</a:t>
            </a:r>
          </a:p>
        </p:txBody>
      </p:sp>
      <p:sp>
        <p:nvSpPr>
          <p:cNvPr id="3" name="Content Placeholder 2"/>
          <p:cNvSpPr>
            <a:spLocks noGrp="1"/>
          </p:cNvSpPr>
          <p:nvPr>
            <p:ph idx="1"/>
          </p:nvPr>
        </p:nvSpPr>
        <p:spPr/>
        <p:txBody>
          <a:bodyPr/>
          <a:lstStyle/>
          <a:p>
            <a:endParaRPr lang="en-US" dirty="0"/>
          </a:p>
        </p:txBody>
      </p:sp>
      <p:pic>
        <p:nvPicPr>
          <p:cNvPr id="5" name="FRED Graph Chart" descr="FRED Graph">
            <a:hlinkClick r:id="rId2" tooltip="View this chart in your browser. "/>
          </p:cNvPr>
          <p:cNvPicPr>
            <a:picLocks noChangeAspect="1"/>
          </p:cNvPicPr>
          <p:nvPr/>
        </p:nvPicPr>
        <p:blipFill>
          <a:blip r:embed="rId3"/>
          <a:stretch>
            <a:fillRect/>
          </a:stretch>
        </p:blipFill>
        <p:spPr>
          <a:xfrm>
            <a:off x="446157" y="1219200"/>
            <a:ext cx="8191500" cy="5524500"/>
          </a:xfrm>
          <a:prstGeom prst="rect">
            <a:avLst/>
          </a:prstGeom>
        </p:spPr>
      </p:pic>
    </p:spTree>
    <p:extLst>
      <p:ext uri="{BB962C8B-B14F-4D97-AF65-F5344CB8AC3E}">
        <p14:creationId xmlns:p14="http://schemas.microsoft.com/office/powerpoint/2010/main" val="78751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3566-12D4-F7FB-2A56-FE493CCEF273}"/>
              </a:ext>
            </a:extLst>
          </p:cNvPr>
          <p:cNvSpPr>
            <a:spLocks noGrp="1"/>
          </p:cNvSpPr>
          <p:nvPr>
            <p:ph type="title"/>
          </p:nvPr>
        </p:nvSpPr>
        <p:spPr>
          <a:xfrm>
            <a:off x="304800" y="5554663"/>
            <a:ext cx="8229600" cy="1143000"/>
          </a:xfrm>
        </p:spPr>
        <p:txBody>
          <a:bodyPr>
            <a:normAutofit/>
          </a:bodyPr>
          <a:lstStyle/>
          <a:p>
            <a:pPr algn="l"/>
            <a:r>
              <a:rPr lang="en-US" sz="1800" dirty="0"/>
              <a:t>Source:  </a:t>
            </a:r>
            <a:r>
              <a:rPr lang="en-US" sz="1800" i="1" dirty="0"/>
              <a:t>Financial Times</a:t>
            </a:r>
            <a:r>
              <a:rPr lang="en-US" sz="1800" dirty="0"/>
              <a:t>, 6/2/2025</a:t>
            </a:r>
          </a:p>
        </p:txBody>
      </p:sp>
      <p:pic>
        <p:nvPicPr>
          <p:cNvPr id="5" name="Content Placeholder 4">
            <a:extLst>
              <a:ext uri="{FF2B5EF4-FFF2-40B4-BE49-F238E27FC236}">
                <a16:creationId xmlns:a16="http://schemas.microsoft.com/office/drawing/2014/main" id="{40FFF896-D2EB-5E8E-CBE6-6B79D61328ED}"/>
              </a:ext>
            </a:extLst>
          </p:cNvPr>
          <p:cNvPicPr>
            <a:picLocks noGrp="1" noChangeAspect="1"/>
          </p:cNvPicPr>
          <p:nvPr>
            <p:ph idx="1"/>
          </p:nvPr>
        </p:nvPicPr>
        <p:blipFill>
          <a:blip r:embed="rId2"/>
          <a:stretch>
            <a:fillRect/>
          </a:stretch>
        </p:blipFill>
        <p:spPr>
          <a:xfrm>
            <a:off x="824454" y="253372"/>
            <a:ext cx="7709946" cy="5537828"/>
          </a:xfrm>
        </p:spPr>
      </p:pic>
    </p:spTree>
    <p:extLst>
      <p:ext uri="{BB962C8B-B14F-4D97-AF65-F5344CB8AC3E}">
        <p14:creationId xmlns:p14="http://schemas.microsoft.com/office/powerpoint/2010/main" val="1631850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5F9F3742-7498-88E8-BE8D-B7C425B35FB3}"/>
              </a:ext>
            </a:extLst>
          </p:cNvPr>
          <p:cNvGraphicFramePr>
            <a:graphicFrameLocks noChangeAspect="1"/>
          </p:cNvGraphicFramePr>
          <p:nvPr>
            <p:extLst>
              <p:ext uri="{D42A27DB-BD31-4B8C-83A1-F6EECF244321}">
                <p14:modId xmlns:p14="http://schemas.microsoft.com/office/powerpoint/2010/main" val="4088592628"/>
              </p:ext>
            </p:extLst>
          </p:nvPr>
        </p:nvGraphicFramePr>
        <p:xfrm>
          <a:off x="339542" y="533400"/>
          <a:ext cx="8576295" cy="5867400"/>
        </p:xfrm>
        <a:graphic>
          <a:graphicData uri="http://schemas.openxmlformats.org/presentationml/2006/ole">
            <mc:AlternateContent xmlns:mc="http://schemas.openxmlformats.org/markup-compatibility/2006">
              <mc:Choice xmlns:v="urn:schemas-microsoft-com:vml" Requires="v">
                <p:oleObj name="EViews" r:id="rId2" imgW="4844995" imgH="3314523" progId="EViews.Workfile.2">
                  <p:embed/>
                </p:oleObj>
              </mc:Choice>
              <mc:Fallback>
                <p:oleObj name="EViews" r:id="rId2" imgW="4844995" imgH="3314523" progId="EViews.Workfile.2">
                  <p:embed/>
                  <p:pic>
                    <p:nvPicPr>
                      <p:cNvPr id="0" name=""/>
                      <p:cNvPicPr/>
                      <p:nvPr/>
                    </p:nvPicPr>
                    <p:blipFill>
                      <a:blip r:embed="rId3"/>
                      <a:stretch>
                        <a:fillRect/>
                      </a:stretch>
                    </p:blipFill>
                    <p:spPr>
                      <a:xfrm>
                        <a:off x="339542" y="533400"/>
                        <a:ext cx="8576295" cy="5867400"/>
                      </a:xfrm>
                      <a:prstGeom prst="rect">
                        <a:avLst/>
                      </a:prstGeom>
                    </p:spPr>
                  </p:pic>
                </p:oleObj>
              </mc:Fallback>
            </mc:AlternateContent>
          </a:graphicData>
        </a:graphic>
      </p:graphicFrame>
    </p:spTree>
    <p:extLst>
      <p:ext uri="{BB962C8B-B14F-4D97-AF65-F5344CB8AC3E}">
        <p14:creationId xmlns:p14="http://schemas.microsoft.com/office/powerpoint/2010/main" val="150097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CB76EA-8F74-4A8E-9586-BB72F8018DD6}"/>
              </a:ext>
            </a:extLst>
          </p:cNvPr>
          <p:cNvPicPr>
            <a:picLocks noChangeAspect="1"/>
          </p:cNvPicPr>
          <p:nvPr/>
        </p:nvPicPr>
        <p:blipFill>
          <a:blip r:embed="rId2"/>
          <a:stretch>
            <a:fillRect/>
          </a:stretch>
        </p:blipFill>
        <p:spPr>
          <a:xfrm>
            <a:off x="1398309" y="203496"/>
            <a:ext cx="6450292" cy="6349703"/>
          </a:xfrm>
          <a:prstGeom prst="rect">
            <a:avLst/>
          </a:prstGeom>
        </p:spPr>
      </p:pic>
    </p:spTree>
    <p:extLst>
      <p:ext uri="{BB962C8B-B14F-4D97-AF65-F5344CB8AC3E}">
        <p14:creationId xmlns:p14="http://schemas.microsoft.com/office/powerpoint/2010/main" val="161727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Accounts</a:t>
            </a:r>
          </a:p>
        </p:txBody>
      </p:sp>
      <p:sp>
        <p:nvSpPr>
          <p:cNvPr id="3" name="Content Placeholder 2"/>
          <p:cNvSpPr>
            <a:spLocks noGrp="1"/>
          </p:cNvSpPr>
          <p:nvPr>
            <p:ph idx="1"/>
          </p:nvPr>
        </p:nvSpPr>
        <p:spPr/>
        <p:txBody>
          <a:bodyPr>
            <a:normAutofit fontScale="92500" lnSpcReduction="10000"/>
          </a:bodyPr>
          <a:lstStyle/>
          <a:p>
            <a:pPr>
              <a:spcBef>
                <a:spcPct val="50000"/>
              </a:spcBef>
            </a:pPr>
            <a:r>
              <a:rPr lang="en-US" altLang="en-US" dirty="0"/>
              <a:t>The balance of payments accounts are separated into 3 broad accounts:</a:t>
            </a:r>
          </a:p>
          <a:p>
            <a:pPr lvl="1">
              <a:spcBef>
                <a:spcPct val="50000"/>
              </a:spcBef>
            </a:pPr>
            <a:r>
              <a:rPr lang="en-US" altLang="en-US" b="1" dirty="0"/>
              <a:t>current account</a:t>
            </a:r>
            <a:r>
              <a:rPr lang="en-US" altLang="en-US" dirty="0"/>
              <a:t>:  accounts for flows of goods and services (imports and exports).</a:t>
            </a:r>
          </a:p>
          <a:p>
            <a:pPr lvl="1">
              <a:spcBef>
                <a:spcPct val="50000"/>
              </a:spcBef>
            </a:pPr>
            <a:r>
              <a:rPr lang="en-US" altLang="en-US" b="1" dirty="0"/>
              <a:t>financial account</a:t>
            </a:r>
            <a:r>
              <a:rPr lang="en-US" altLang="en-US" dirty="0"/>
              <a:t>:  accounts for flows of financial assets (financial capital).</a:t>
            </a:r>
          </a:p>
          <a:p>
            <a:pPr lvl="1">
              <a:spcBef>
                <a:spcPct val="50000"/>
              </a:spcBef>
            </a:pPr>
            <a:r>
              <a:rPr lang="en-US" altLang="en-US" b="1" dirty="0"/>
              <a:t>capital account</a:t>
            </a:r>
            <a:r>
              <a:rPr lang="en-US" altLang="en-US" dirty="0"/>
              <a:t>:  flows of special categories of assets (capital):  typically nonmarket, non-produced, or intangible assets like debt forgiveness, copyrights and trademarks.</a:t>
            </a:r>
          </a:p>
          <a:p>
            <a:endParaRPr lang="en-US" dirty="0"/>
          </a:p>
        </p:txBody>
      </p:sp>
    </p:spTree>
    <p:extLst>
      <p:ext uri="{BB962C8B-B14F-4D97-AF65-F5344CB8AC3E}">
        <p14:creationId xmlns:p14="http://schemas.microsoft.com/office/powerpoint/2010/main" val="1119120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BoP</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a:t>The negative value of the net </a:t>
            </a:r>
            <a:r>
              <a:rPr lang="en-US" altLang="en-US"/>
              <a:t>change in official </a:t>
            </a:r>
            <a:r>
              <a:rPr lang="en-US" altLang="en-US" dirty="0"/>
              <a:t>reserve assets is called the </a:t>
            </a:r>
            <a:r>
              <a:rPr lang="en-US" altLang="en-US" b="1" dirty="0"/>
              <a:t>official settlements balance</a:t>
            </a:r>
            <a:r>
              <a:rPr lang="en-US" altLang="en-US" dirty="0"/>
              <a:t> or “balance of payments.”</a:t>
            </a:r>
          </a:p>
          <a:p>
            <a:pPr lvl="1"/>
            <a:r>
              <a:rPr lang="en-US" altLang="en-US" dirty="0"/>
              <a:t>It is the sum of the current account, the capital account, the </a:t>
            </a:r>
            <a:r>
              <a:rPr lang="en-US" altLang="en-US" dirty="0" err="1"/>
              <a:t>nonreserve</a:t>
            </a:r>
            <a:r>
              <a:rPr lang="en-US" altLang="en-US" dirty="0"/>
              <a:t> portion of the financial account, and the statistical discrepancy.</a:t>
            </a:r>
          </a:p>
          <a:p>
            <a:pPr lvl="1"/>
            <a:r>
              <a:rPr lang="en-US" altLang="en-US" dirty="0"/>
              <a:t>A negative official settlements balance may indicate that a country </a:t>
            </a:r>
          </a:p>
          <a:p>
            <a:pPr lvl="2"/>
            <a:r>
              <a:rPr lang="en-US" altLang="en-US" dirty="0"/>
              <a:t>is depleting its official international reserve assets, or </a:t>
            </a:r>
          </a:p>
          <a:p>
            <a:pPr lvl="2"/>
            <a:r>
              <a:rPr lang="en-US" altLang="en-US" dirty="0"/>
              <a:t>may be incurring large debts to foreign central banks so that the domestic central bank can spend a lot to protect against financial instability.</a:t>
            </a:r>
          </a:p>
          <a:p>
            <a:endParaRPr lang="en-US" dirty="0"/>
          </a:p>
        </p:txBody>
      </p:sp>
    </p:spTree>
    <p:extLst>
      <p:ext uri="{BB962C8B-B14F-4D97-AF65-F5344CB8AC3E}">
        <p14:creationId xmlns:p14="http://schemas.microsoft.com/office/powerpoint/2010/main" val="1577031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ChangeArrowheads="1"/>
          </p:cNvSpPr>
          <p:nvPr/>
        </p:nvSpPr>
        <p:spPr>
          <a:xfrm>
            <a:off x="457200" y="215372"/>
            <a:ext cx="8229600" cy="1097280"/>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1800" dirty="0">
                <a:latin typeface="Times New Roman" panose="02020603050405020304" pitchFamily="18" charset="0"/>
              </a:rPr>
              <a:t>Table 13.2 U.S. Balance of Payments Accounts for 2015 (billions of dollars)</a:t>
            </a:r>
          </a:p>
        </p:txBody>
      </p:sp>
      <p:pic>
        <p:nvPicPr>
          <p:cNvPr id="6" name="Picture 5" descr="A table on the U S Balance of Payments Accounts for 2015, listed in billions of dollars for the current account. 1, Exports: 3,044.08 total. Exports broken down: Goods, 1,510.30; Services, 750.86; Income receipts, primary income, 782.92. 2, Imports: 3,362.06 total. Imports broken down: Goods, 2,272.87; Services, 488.66; income payments, primary income, 600.53. 3, Net unilateral transfers, secondary income: negative 144.99. Balance on current account: negative 462.97. A note in brackets: section 1, minus section 2, plus section 3. 4, Capital Account: 0.04. Financial Account. 6, Net U S acquisition of financial assets, excluding financial derivatives: 225.40 total. Broken down: Official reserve assets, negative 6.29; other assets, 231.69. 6, Net U S incurrence of liabilities, excluding financial derivatives: 395.23 total. Broken down: Official reserve assets, negative 98.10; other assets, 493.33. 7, Financial derivatives, net, negative 25.39. Net financial flows, negative 195.23. A note in brackets: section 5 minus section 6, plus section 7. Statistical Discrepancy: 267.78. Net financial flows less sum of current and capital accou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018" y="685800"/>
            <a:ext cx="4969771" cy="5105400"/>
          </a:xfrm>
          <a:prstGeom prst="rect">
            <a:avLst/>
          </a:prstGeom>
          <a:ln w="6350">
            <a:solidFill>
              <a:schemeClr val="tx1"/>
            </a:solidFill>
          </a:ln>
        </p:spPr>
      </p:pic>
      <p:sp>
        <p:nvSpPr>
          <p:cNvPr id="7" name="Content Placeholder 1"/>
          <p:cNvSpPr txBox="1">
            <a:spLocks/>
          </p:cNvSpPr>
          <p:nvPr/>
        </p:nvSpPr>
        <p:spPr>
          <a:xfrm>
            <a:off x="472440" y="5943600"/>
            <a:ext cx="8382000" cy="56942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b="1" dirty="0">
                <a:latin typeface="Arial (Body)"/>
              </a:rPr>
              <a:t>Source: </a:t>
            </a:r>
            <a:r>
              <a:rPr lang="en-US" sz="1100" dirty="0">
                <a:latin typeface="Arial (Body)"/>
              </a:rPr>
              <a:t>U.S. Department of Commerce, Bureau of Economic Analysis, June 16, 2016, release. Totals may differ from sums because of rounding.</a:t>
            </a:r>
          </a:p>
        </p:txBody>
      </p:sp>
    </p:spTree>
    <p:extLst>
      <p:ext uri="{BB962C8B-B14F-4D97-AF65-F5344CB8AC3E}">
        <p14:creationId xmlns:p14="http://schemas.microsoft.com/office/powerpoint/2010/main" val="43700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Bretton Woods Regime vs. Floating Exchange Rates</a:t>
            </a:r>
          </a:p>
        </p:txBody>
      </p:sp>
      <p:sp>
        <p:nvSpPr>
          <p:cNvPr id="3" name="Content Placeholder 2"/>
          <p:cNvSpPr>
            <a:spLocks noGrp="1"/>
          </p:cNvSpPr>
          <p:nvPr>
            <p:ph idx="1"/>
          </p:nvPr>
        </p:nvSpPr>
        <p:spPr/>
        <p:txBody>
          <a:bodyPr/>
          <a:lstStyle/>
          <a:p>
            <a:endParaRPr lang="en-US" dirty="0"/>
          </a:p>
          <a:p>
            <a:r>
              <a:rPr lang="en-US" dirty="0"/>
              <a:t>Bretton Woods Conference, Mount Washington Hotel, Bretton Woods, New Hampshire, July 1-22, 1944, 44 allied nations</a:t>
            </a:r>
          </a:p>
          <a:p>
            <a:pPr marL="0" indent="0">
              <a:buNone/>
            </a:pPr>
            <a:endParaRPr lang="en-US" dirty="0"/>
          </a:p>
          <a:p>
            <a:r>
              <a:rPr lang="en-US" dirty="0"/>
              <a:t>August 15, 1971:  U.S. unilaterally terminated the convertibility of the U.S. dollar to gold—the Nixon shock</a:t>
            </a:r>
          </a:p>
        </p:txBody>
      </p:sp>
    </p:spTree>
    <p:extLst>
      <p:ext uri="{BB962C8B-B14F-4D97-AF65-F5344CB8AC3E}">
        <p14:creationId xmlns:p14="http://schemas.microsoft.com/office/powerpoint/2010/main" val="2126996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ForEx</a:t>
            </a:r>
            <a:r>
              <a:rPr lang="en-US" dirty="0"/>
              <a:t> (FX) Markets (1)</a:t>
            </a:r>
          </a:p>
        </p:txBody>
      </p:sp>
      <p:sp>
        <p:nvSpPr>
          <p:cNvPr id="3" name="Content Placeholder 2"/>
          <p:cNvSpPr>
            <a:spLocks noGrp="1"/>
          </p:cNvSpPr>
          <p:nvPr>
            <p:ph idx="1"/>
          </p:nvPr>
        </p:nvSpPr>
        <p:spPr/>
        <p:txBody>
          <a:bodyPr>
            <a:normAutofit fontScale="92500" lnSpcReduction="10000"/>
          </a:bodyPr>
          <a:lstStyle/>
          <a:p>
            <a:pPr>
              <a:lnSpc>
                <a:spcPct val="90000"/>
              </a:lnSpc>
            </a:pPr>
            <a:r>
              <a:rPr lang="en-US" altLang="en-US" dirty="0"/>
              <a:t>The set of markets where foreign currencies and other assets are exchanged for domestic ones</a:t>
            </a:r>
          </a:p>
          <a:p>
            <a:pPr lvl="1">
              <a:lnSpc>
                <a:spcPct val="90000"/>
              </a:lnSpc>
            </a:pPr>
            <a:r>
              <a:rPr lang="en-US" altLang="en-US" dirty="0"/>
              <a:t>Institutions buy and sell deposits of currencies or other assets for investment purposes.</a:t>
            </a:r>
          </a:p>
          <a:p>
            <a:pPr>
              <a:lnSpc>
                <a:spcPct val="90000"/>
              </a:lnSpc>
            </a:pPr>
            <a:r>
              <a:rPr lang="en-US" altLang="en-US" dirty="0"/>
              <a:t>The </a:t>
            </a:r>
            <a:r>
              <a:rPr lang="en-US" altLang="en-US" i="1" dirty="0"/>
              <a:t>daily</a:t>
            </a:r>
            <a:r>
              <a:rPr lang="en-US" altLang="en-US" dirty="0"/>
              <a:t> volume of foreign exchange transactions was $9.6 trillion in April 2025 </a:t>
            </a:r>
          </a:p>
          <a:p>
            <a:pPr lvl="1">
              <a:lnSpc>
                <a:spcPct val="90000"/>
              </a:lnSpc>
            </a:pPr>
            <a:r>
              <a:rPr lang="en-US" altLang="en-US" dirty="0"/>
              <a:t>up from $500 billion in 1989.</a:t>
            </a:r>
          </a:p>
          <a:p>
            <a:pPr>
              <a:lnSpc>
                <a:spcPct val="90000"/>
              </a:lnSpc>
            </a:pPr>
            <a:r>
              <a:rPr lang="en-US" altLang="en-US" dirty="0"/>
              <a:t>Most transactions (89% in April 2025) exchange foreign currencies for U.S. dollars.</a:t>
            </a:r>
          </a:p>
          <a:p>
            <a:pPr>
              <a:lnSpc>
                <a:spcPct val="90000"/>
              </a:lnSpc>
            </a:pPr>
            <a:r>
              <a:rPr lang="en-US" altLang="en-US" sz="1900" dirty="0">
                <a:hlinkClick r:id="rId2"/>
              </a:rPr>
              <a:t>http://fxandmm.thomsonreuters.com/market-tools/market-volumes/</a:t>
            </a:r>
            <a:endParaRPr lang="en-US" altLang="en-US" sz="1900" dirty="0"/>
          </a:p>
          <a:p>
            <a:pPr>
              <a:lnSpc>
                <a:spcPct val="90000"/>
              </a:lnSpc>
            </a:pPr>
            <a:r>
              <a:rPr lang="en-US" altLang="en-US" sz="1200" dirty="0"/>
              <a:t>http://www.google.com/url?sa=t&amp;rct=j&amp;q=&amp;esrc=s&amp;source=web&amp;cd=1&amp;cad=rja&amp;uact=8&amp;ved=0CC0QFjAA&amp;url=http%3A%2F%2Fwww.bis.org%2Fpubl%2Frpfx13fx.pdf&amp;ei=Ki9nVcrXHuSOsQTx8YKYBA&amp;usg=AFQjCNF-M2Zztx3r5J1yS05M1SaKq7RwhA&amp;bvm=bv.93990622,d.cWc </a:t>
            </a:r>
          </a:p>
          <a:p>
            <a:endParaRPr lang="en-US" dirty="0"/>
          </a:p>
        </p:txBody>
      </p:sp>
    </p:spTree>
    <p:extLst>
      <p:ext uri="{BB962C8B-B14F-4D97-AF65-F5344CB8AC3E}">
        <p14:creationId xmlns:p14="http://schemas.microsoft.com/office/powerpoint/2010/main" val="277659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A570F14-6CC6-8E9F-DDF8-365C57C28D5E}"/>
              </a:ext>
            </a:extLst>
          </p:cNvPr>
          <p:cNvSpPr txBox="1"/>
          <p:nvPr/>
        </p:nvSpPr>
        <p:spPr>
          <a:xfrm>
            <a:off x="685800" y="609600"/>
            <a:ext cx="8001000" cy="5262979"/>
          </a:xfrm>
          <a:prstGeom prst="rect">
            <a:avLst/>
          </a:prstGeom>
          <a:noFill/>
        </p:spPr>
        <p:txBody>
          <a:bodyPr wrap="square">
            <a:spAutoFit/>
          </a:bodyPr>
          <a:lstStyle/>
          <a:p>
            <a:r>
              <a:rPr lang="en-US" sz="2800" dirty="0"/>
              <a:t>A subtle but important point: 89% does not mean 89% of global trade or investment is conducted in dollars. It means the dollar acts as the dominant </a:t>
            </a:r>
            <a:r>
              <a:rPr lang="en-US" sz="2800" b="1" dirty="0">
                <a:solidFill>
                  <a:srgbClr val="FF0000"/>
                </a:solidFill>
              </a:rPr>
              <a:t>vehicle currency </a:t>
            </a:r>
            <a:r>
              <a:rPr lang="en-US" sz="2800" dirty="0"/>
              <a:t>in FX markets. For example, if a trader wants to exchange Thai baht for Mexican pesos, the transaction is often executed as:</a:t>
            </a:r>
          </a:p>
          <a:p>
            <a:r>
              <a:rPr lang="en-US" sz="2800" dirty="0"/>
              <a:t>Baht → U.S. dollars </a:t>
            </a:r>
          </a:p>
          <a:p>
            <a:r>
              <a:rPr lang="en-US" sz="2800" dirty="0"/>
              <a:t>U.S. dollars → Pesos </a:t>
            </a:r>
          </a:p>
          <a:p>
            <a:r>
              <a:rPr lang="en-US" sz="2800" dirty="0"/>
              <a:t>rather than directly exchanging baht for pesos.</a:t>
            </a:r>
          </a:p>
          <a:p>
            <a:r>
              <a:rPr lang="en-US" sz="2800" dirty="0"/>
              <a:t>This role of the dollar as an intermediary helps </a:t>
            </a:r>
            <a:r>
              <a:rPr lang="en-US" sz="2800" dirty="0">
                <a:solidFill>
                  <a:srgbClr val="FF0000"/>
                </a:solidFill>
              </a:rPr>
              <a:t>explain why its share of FX trading is so much larger than the U.S. share of world GDP or world merchandise trade</a:t>
            </a:r>
            <a:r>
              <a:rPr lang="en-US" sz="2800" dirty="0"/>
              <a:t>.</a:t>
            </a:r>
          </a:p>
        </p:txBody>
      </p:sp>
    </p:spTree>
    <p:extLst>
      <p:ext uri="{BB962C8B-B14F-4D97-AF65-F5344CB8AC3E}">
        <p14:creationId xmlns:p14="http://schemas.microsoft.com/office/powerpoint/2010/main" val="1842612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ForEx</a:t>
            </a:r>
            <a:r>
              <a:rPr lang="en-US" dirty="0"/>
              <a:t> Markets (2)</a:t>
            </a:r>
          </a:p>
        </p:txBody>
      </p:sp>
      <p:sp>
        <p:nvSpPr>
          <p:cNvPr id="3" name="Content Placeholder 2"/>
          <p:cNvSpPr>
            <a:spLocks noGrp="1"/>
          </p:cNvSpPr>
          <p:nvPr>
            <p:ph idx="1"/>
          </p:nvPr>
        </p:nvSpPr>
        <p:spPr/>
        <p:txBody>
          <a:bodyPr>
            <a:normAutofit fontScale="85000" lnSpcReduction="10000"/>
          </a:bodyPr>
          <a:lstStyle/>
          <a:p>
            <a:pPr marL="533400" indent="-533400">
              <a:lnSpc>
                <a:spcPct val="80000"/>
              </a:lnSpc>
              <a:spcBef>
                <a:spcPct val="50000"/>
              </a:spcBef>
              <a:buFontTx/>
              <a:buNone/>
            </a:pPr>
            <a:r>
              <a:rPr lang="en-US" altLang="en-US" dirty="0"/>
              <a:t>The participants:</a:t>
            </a:r>
          </a:p>
          <a:p>
            <a:pPr marL="533400" indent="-533400">
              <a:lnSpc>
                <a:spcPct val="80000"/>
              </a:lnSpc>
              <a:spcBef>
                <a:spcPct val="70000"/>
              </a:spcBef>
              <a:buFont typeface="Times" charset="0"/>
              <a:buAutoNum type="arabicPeriod"/>
            </a:pPr>
            <a:r>
              <a:rPr lang="en-US" altLang="en-US" dirty="0"/>
              <a:t>Commercial banks and other depository institutions: transactions involve buying/selling of deposits in different currencies for investment purposes.</a:t>
            </a:r>
          </a:p>
          <a:p>
            <a:pPr marL="533400" indent="-533400">
              <a:lnSpc>
                <a:spcPct val="80000"/>
              </a:lnSpc>
              <a:spcBef>
                <a:spcPct val="50000"/>
              </a:spcBef>
              <a:buFont typeface="Times" charset="0"/>
              <a:buAutoNum type="arabicPeriod"/>
            </a:pPr>
            <a:r>
              <a:rPr lang="en-US" altLang="en-US" dirty="0"/>
              <a:t>Non-bank financial institutions (mutual funds, hedge funds, securities firms, insurance companies, pension funds) may buy/sell foreign assets for investment.</a:t>
            </a:r>
          </a:p>
          <a:p>
            <a:pPr marL="533400" indent="-533400">
              <a:lnSpc>
                <a:spcPct val="80000"/>
              </a:lnSpc>
              <a:spcBef>
                <a:spcPct val="50000"/>
              </a:spcBef>
              <a:buFont typeface="Times" charset="0"/>
              <a:buAutoNum type="arabicPeriod"/>
            </a:pPr>
            <a:r>
              <a:rPr lang="en-US" altLang="en-US" dirty="0"/>
              <a:t>Non-financial businesses conduct foreign currency transactions to buy/sell goods, services and assets.</a:t>
            </a:r>
          </a:p>
          <a:p>
            <a:pPr marL="533400" indent="-533400">
              <a:lnSpc>
                <a:spcPct val="80000"/>
              </a:lnSpc>
              <a:spcBef>
                <a:spcPct val="50000"/>
              </a:spcBef>
              <a:buFont typeface="Times" charset="0"/>
              <a:buAutoNum type="arabicPeriod"/>
            </a:pPr>
            <a:r>
              <a:rPr lang="en-US" altLang="en-US" dirty="0"/>
              <a:t>Central banks: conduct official international </a:t>
            </a:r>
            <a:br>
              <a:rPr lang="en-US" altLang="en-US" dirty="0"/>
            </a:br>
            <a:r>
              <a:rPr lang="en-US" altLang="en-US" dirty="0"/>
              <a:t>reserves transactions.</a:t>
            </a:r>
          </a:p>
          <a:p>
            <a:endParaRPr lang="en-US" dirty="0"/>
          </a:p>
        </p:txBody>
      </p:sp>
    </p:spTree>
    <p:extLst>
      <p:ext uri="{BB962C8B-B14F-4D97-AF65-F5344CB8AC3E}">
        <p14:creationId xmlns:p14="http://schemas.microsoft.com/office/powerpoint/2010/main" val="246361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ForEx</a:t>
            </a:r>
            <a:r>
              <a:rPr lang="en-US" dirty="0"/>
              <a:t> Markets (3)</a:t>
            </a:r>
          </a:p>
        </p:txBody>
      </p:sp>
      <p:sp>
        <p:nvSpPr>
          <p:cNvPr id="3" name="Content Placeholder 2"/>
          <p:cNvSpPr>
            <a:spLocks noGrp="1"/>
          </p:cNvSpPr>
          <p:nvPr>
            <p:ph idx="1"/>
          </p:nvPr>
        </p:nvSpPr>
        <p:spPr/>
        <p:txBody>
          <a:bodyPr>
            <a:normAutofit lnSpcReduction="10000"/>
          </a:bodyPr>
          <a:lstStyle/>
          <a:p>
            <a:pPr>
              <a:spcBef>
                <a:spcPct val="50000"/>
              </a:spcBef>
            </a:pPr>
            <a:r>
              <a:rPr lang="en-US" altLang="en-US" dirty="0"/>
              <a:t>Buying and selling in the foreign exchange market are dominated by commercial and investment banks.</a:t>
            </a:r>
          </a:p>
          <a:p>
            <a:pPr lvl="1">
              <a:spcBef>
                <a:spcPct val="50000"/>
              </a:spcBef>
            </a:pPr>
            <a:r>
              <a:rPr lang="en-US" altLang="en-US" dirty="0"/>
              <a:t>Inter-bank transactions of deposits in foreign currencies occur in amounts $1 million or more </a:t>
            </a:r>
            <a:br>
              <a:rPr lang="en-US" altLang="en-US" dirty="0"/>
            </a:br>
            <a:r>
              <a:rPr lang="en-US" altLang="en-US" dirty="0"/>
              <a:t>per transaction.</a:t>
            </a:r>
          </a:p>
          <a:p>
            <a:pPr lvl="1">
              <a:spcBef>
                <a:spcPct val="50000"/>
              </a:spcBef>
            </a:pPr>
            <a:r>
              <a:rPr lang="en-US" altLang="en-US" dirty="0"/>
              <a:t>Central banks sometimes intervene, but the direct effects of their transactions are small and transitory in many countries.</a:t>
            </a:r>
          </a:p>
          <a:p>
            <a:endParaRPr lang="en-US" dirty="0"/>
          </a:p>
        </p:txBody>
      </p:sp>
    </p:spTree>
    <p:extLst>
      <p:ext uri="{BB962C8B-B14F-4D97-AF65-F5344CB8AC3E}">
        <p14:creationId xmlns:p14="http://schemas.microsoft.com/office/powerpoint/2010/main" val="404085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ForEx</a:t>
            </a:r>
            <a:r>
              <a:rPr lang="en-US"/>
              <a:t> Markets (4)</a:t>
            </a:r>
          </a:p>
        </p:txBody>
      </p:sp>
      <p:sp>
        <p:nvSpPr>
          <p:cNvPr id="3" name="Content Placeholder 2"/>
          <p:cNvSpPr>
            <a:spLocks noGrp="1"/>
          </p:cNvSpPr>
          <p:nvPr>
            <p:ph idx="1"/>
          </p:nvPr>
        </p:nvSpPr>
        <p:spPr/>
        <p:txBody>
          <a:bodyPr>
            <a:normAutofit fontScale="92500"/>
          </a:bodyPr>
          <a:lstStyle/>
          <a:p>
            <a:pPr>
              <a:lnSpc>
                <a:spcPct val="90000"/>
              </a:lnSpc>
            </a:pPr>
            <a:r>
              <a:rPr lang="en-US" altLang="en-US" dirty="0"/>
              <a:t>Computer and telecommunications technology transmit information rapidly and have integrated markets.   </a:t>
            </a:r>
          </a:p>
          <a:p>
            <a:pPr>
              <a:lnSpc>
                <a:spcPct val="90000"/>
              </a:lnSpc>
            </a:pPr>
            <a:r>
              <a:rPr lang="en-US" altLang="en-US" dirty="0"/>
              <a:t>The integration of financial markets implies that there can be no significant differences in exchange rates across locations.</a:t>
            </a:r>
          </a:p>
          <a:p>
            <a:pPr lvl="1">
              <a:lnSpc>
                <a:spcPct val="80000"/>
              </a:lnSpc>
            </a:pPr>
            <a:r>
              <a:rPr lang="en-US" altLang="en-US" dirty="0"/>
              <a:t>Arbitrage: buy at low price and sell at higher price for a profit. </a:t>
            </a:r>
          </a:p>
          <a:p>
            <a:pPr lvl="1">
              <a:lnSpc>
                <a:spcPct val="90000"/>
              </a:lnSpc>
            </a:pPr>
            <a:r>
              <a:rPr lang="en-US" altLang="en-US" dirty="0"/>
              <a:t>If the euro were to sell for $1.1 in New York and $1.2 in London, could buy euros in New York (where cheaper) and sell them in London at a profit.</a:t>
            </a:r>
            <a:endParaRPr lang="en-US" dirty="0"/>
          </a:p>
        </p:txBody>
      </p:sp>
    </p:spTree>
    <p:extLst>
      <p:ext uri="{BB962C8B-B14F-4D97-AF65-F5344CB8AC3E}">
        <p14:creationId xmlns:p14="http://schemas.microsoft.com/office/powerpoint/2010/main" val="3922938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10 Most Traded Currencies</a:t>
            </a:r>
          </a:p>
        </p:txBody>
      </p:sp>
      <p:sp>
        <p:nvSpPr>
          <p:cNvPr id="3" name="Rectangle 2"/>
          <p:cNvSpPr/>
          <p:nvPr/>
        </p:nvSpPr>
        <p:spPr>
          <a:xfrm>
            <a:off x="1143000" y="1524000"/>
            <a:ext cx="7086600" cy="5016758"/>
          </a:xfrm>
          <a:prstGeom prst="rect">
            <a:avLst/>
          </a:prstGeom>
        </p:spPr>
        <p:txBody>
          <a:bodyPr wrap="square">
            <a:spAutoFit/>
          </a:bodyPr>
          <a:lstStyle/>
          <a:p>
            <a:r>
              <a:rPr lang="en-US" sz="3200" dirty="0"/>
              <a:t>1.  US dollar (USD)</a:t>
            </a:r>
          </a:p>
          <a:p>
            <a:r>
              <a:rPr lang="en-US" sz="3200" dirty="0"/>
              <a:t>2.  Euro (EUR)</a:t>
            </a:r>
          </a:p>
          <a:p>
            <a:r>
              <a:rPr lang="en-US" sz="3200" dirty="0"/>
              <a:t>3.  Japanese yen (JPY)</a:t>
            </a:r>
          </a:p>
          <a:p>
            <a:r>
              <a:rPr lang="en-US" sz="3200" dirty="0"/>
              <a:t>4. Pound sterling (GBP)</a:t>
            </a:r>
          </a:p>
          <a:p>
            <a:r>
              <a:rPr lang="en-US" sz="3200" dirty="0"/>
              <a:t>5.  Australian dollar (AUD)</a:t>
            </a:r>
          </a:p>
          <a:p>
            <a:r>
              <a:rPr lang="en-US" sz="3200" dirty="0"/>
              <a:t>6.  Canadian dollar (CAD)</a:t>
            </a:r>
          </a:p>
          <a:p>
            <a:r>
              <a:rPr lang="en-US" sz="3200" dirty="0"/>
              <a:t>7.  Swiss franc (CHF)</a:t>
            </a:r>
          </a:p>
          <a:p>
            <a:pPr marL="514350" indent="-514350">
              <a:buAutoNum type="arabicPeriod" startAt="8"/>
            </a:pPr>
            <a:r>
              <a:rPr lang="en-US" sz="3200" dirty="0"/>
              <a:t>Chinese </a:t>
            </a:r>
            <a:r>
              <a:rPr lang="en-US" sz="3200" dirty="0" err="1"/>
              <a:t>renminbi</a:t>
            </a:r>
            <a:r>
              <a:rPr lang="en-US" sz="3200" dirty="0"/>
              <a:t> (CNY)</a:t>
            </a:r>
          </a:p>
          <a:p>
            <a:pPr marL="514350" indent="-514350">
              <a:buAutoNum type="arabicPeriod" startAt="8"/>
            </a:pPr>
            <a:r>
              <a:rPr lang="en-US" sz="3200" dirty="0"/>
              <a:t>Hong </a:t>
            </a:r>
            <a:r>
              <a:rPr lang="en-US" sz="3200"/>
              <a:t>Kong dollar (HKD)</a:t>
            </a:r>
            <a:endParaRPr lang="en-US" sz="3200" dirty="0"/>
          </a:p>
          <a:p>
            <a:pPr marL="514350" indent="-514350">
              <a:buAutoNum type="arabicPeriod" startAt="8"/>
            </a:pPr>
            <a:r>
              <a:rPr lang="en-US" sz="3200" dirty="0"/>
              <a:t>  New Zealand dollar (NZD)</a:t>
            </a:r>
          </a:p>
        </p:txBody>
      </p:sp>
    </p:spTree>
    <p:extLst>
      <p:ext uri="{BB962C8B-B14F-4D97-AF65-F5344CB8AC3E}">
        <p14:creationId xmlns:p14="http://schemas.microsoft.com/office/powerpoint/2010/main" val="3085697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Mac Index</a:t>
            </a:r>
          </a:p>
        </p:txBody>
      </p:sp>
      <p:sp>
        <p:nvSpPr>
          <p:cNvPr id="3" name="Content Placeholder 2"/>
          <p:cNvSpPr>
            <a:spLocks noGrp="1"/>
          </p:cNvSpPr>
          <p:nvPr>
            <p:ph idx="1"/>
          </p:nvPr>
        </p:nvSpPr>
        <p:spPr/>
        <p:txBody>
          <a:bodyPr>
            <a:normAutofit/>
          </a:bodyPr>
          <a:lstStyle/>
          <a:p>
            <a:r>
              <a:rPr lang="en-US" sz="2800" dirty="0"/>
              <a:t>As of June 4, 2024:  1 USD = 7.24 CNY [Chinese Yuan Renminbi]</a:t>
            </a:r>
          </a:p>
          <a:p>
            <a:endParaRPr lang="en-US" sz="2800" dirty="0">
              <a:hlinkClick r:id="rId2"/>
            </a:endParaRPr>
          </a:p>
          <a:p>
            <a:r>
              <a:rPr lang="en-US" sz="2800" dirty="0">
                <a:hlinkClick r:id="rId2"/>
              </a:rPr>
              <a:t>http://www.economist.com/content/big-mac-index</a:t>
            </a:r>
            <a:r>
              <a:rPr lang="en-US" sz="2800" dirty="0"/>
              <a:t> </a:t>
            </a:r>
          </a:p>
          <a:p>
            <a:endParaRPr lang="en-US" sz="2800" dirty="0"/>
          </a:p>
          <a:p>
            <a:r>
              <a:rPr lang="en-US" sz="2800" dirty="0"/>
              <a:t>The Big Mac PPP of CNY:</a:t>
            </a:r>
          </a:p>
          <a:p>
            <a:pPr lvl="1"/>
            <a:r>
              <a:rPr lang="en-US" sz="2400" dirty="0"/>
              <a:t>7.24×(1-0.39) = 4.42</a:t>
            </a:r>
          </a:p>
          <a:p>
            <a:endParaRPr lang="en-US" sz="2800" dirty="0"/>
          </a:p>
        </p:txBody>
      </p:sp>
    </p:spTree>
    <p:extLst>
      <p:ext uri="{BB962C8B-B14F-4D97-AF65-F5344CB8AC3E}">
        <p14:creationId xmlns:p14="http://schemas.microsoft.com/office/powerpoint/2010/main" val="3240614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ECB’s Policy Stance</a:t>
            </a:r>
          </a:p>
        </p:txBody>
      </p:sp>
      <p:sp>
        <p:nvSpPr>
          <p:cNvPr id="3" name="Content Placeholder 2"/>
          <p:cNvSpPr>
            <a:spLocks noGrp="1"/>
          </p:cNvSpPr>
          <p:nvPr>
            <p:ph idx="1"/>
          </p:nvPr>
        </p:nvSpPr>
        <p:spPr/>
        <p:txBody>
          <a:bodyPr/>
          <a:lstStyle/>
          <a:p>
            <a:r>
              <a:rPr lang="en-US" sz="1400" dirty="0">
                <a:hlinkClick r:id="rId2"/>
              </a:rPr>
              <a:t>http://blogs.wsj.com/briefly/2014/06/04/the-ecbs-negative-deposit-rate-the-short-answer/</a:t>
            </a:r>
            <a:endParaRPr lang="en-US" sz="1400" dirty="0"/>
          </a:p>
          <a:p>
            <a:endParaRPr lang="en-US" sz="1600" dirty="0"/>
          </a:p>
          <a:p>
            <a:r>
              <a:rPr lang="en-US" sz="1400" dirty="0">
                <a:hlinkClick r:id="rId3"/>
              </a:rPr>
              <a:t>http://www.bloomberg.com/news/2014-06-05/draghi-unveils-historic-measures-on-deflation-threat.html</a:t>
            </a:r>
            <a:endParaRPr lang="en-US" sz="1400" dirty="0"/>
          </a:p>
        </p:txBody>
      </p:sp>
    </p:spTree>
    <p:extLst>
      <p:ext uri="{BB962C8B-B14F-4D97-AF65-F5344CB8AC3E}">
        <p14:creationId xmlns:p14="http://schemas.microsoft.com/office/powerpoint/2010/main" val="285981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upload.wikimedia.org/wikipedia/commons/4/49/Real_GDP%2C_Real_Wages_and_Trade_Policies_in_the_U.S._%281947%E2%80%93_2014%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589393" cy="609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86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600" y="304800"/>
            <a:ext cx="4689078" cy="6252104"/>
          </a:xfrm>
          <a:prstGeom prst="rect">
            <a:avLst/>
          </a:prstGeom>
        </p:spPr>
      </p:pic>
    </p:spTree>
    <p:extLst>
      <p:ext uri="{BB962C8B-B14F-4D97-AF65-F5344CB8AC3E}">
        <p14:creationId xmlns:p14="http://schemas.microsoft.com/office/powerpoint/2010/main" val="14146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Numerical Example</a:t>
            </a:r>
            <a:br>
              <a:rPr lang="en-US" dirty="0"/>
            </a:br>
            <a:r>
              <a:rPr lang="en-US" sz="3100" dirty="0"/>
              <a:t>Assume £1 = $4.00</a:t>
            </a:r>
            <a:br>
              <a:rPr lang="en-US" sz="3100" dirty="0"/>
            </a:br>
            <a:r>
              <a:rPr lang="en-US" sz="2000" dirty="0"/>
              <a:t>($1= £0.25)</a:t>
            </a:r>
            <a:br>
              <a:rPr lang="en-US" sz="3100" dirty="0"/>
            </a:br>
            <a:r>
              <a:rPr lang="en-US" sz="3100" dirty="0"/>
              <a:t>UK </a:t>
            </a:r>
            <a:r>
              <a:rPr lang="en-US" sz="3100" dirty="0" err="1"/>
              <a:t>ForEx</a:t>
            </a:r>
            <a:r>
              <a:rPr lang="en-US" sz="3100" dirty="0"/>
              <a:t> Market</a:t>
            </a:r>
          </a:p>
        </p:txBody>
      </p:sp>
      <p:sp>
        <p:nvSpPr>
          <p:cNvPr id="3" name="Content Placeholder 2"/>
          <p:cNvSpPr>
            <a:spLocks noGrp="1"/>
          </p:cNvSpPr>
          <p:nvPr>
            <p:ph idx="1"/>
          </p:nvPr>
        </p:nvSpPr>
        <p:spPr/>
        <p:txBody>
          <a:bodyPr/>
          <a:lstStyle/>
          <a:p>
            <a:pPr marL="0" indent="0">
              <a:buNone/>
            </a:pPr>
            <a:endParaRPr lang="en-US" dirty="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13225514"/>
              </p:ext>
            </p:extLst>
          </p:nvPr>
        </p:nvGraphicFramePr>
        <p:xfrm>
          <a:off x="1447800" y="2286000"/>
          <a:ext cx="6095999" cy="111252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1055915">
                  <a:extLst>
                    <a:ext uri="{9D8B030D-6E8A-4147-A177-3AD203B41FA5}">
                      <a16:colId xmlns:a16="http://schemas.microsoft.com/office/drawing/2014/main" val="20005"/>
                    </a:ext>
                  </a:extLst>
                </a:gridCol>
                <a:gridCol w="685799">
                  <a:extLst>
                    <a:ext uri="{9D8B030D-6E8A-4147-A177-3AD203B41FA5}">
                      <a16:colId xmlns:a16="http://schemas.microsoft.com/office/drawing/2014/main" val="20006"/>
                    </a:ext>
                  </a:extLst>
                </a:gridCol>
              </a:tblGrid>
              <a:tr h="370840">
                <a:tc>
                  <a:txBody>
                    <a:bodyPr/>
                    <a:lstStyle/>
                    <a:p>
                      <a:endParaRPr lang="en-US" dirty="0"/>
                    </a:p>
                  </a:txBody>
                  <a:tcPr/>
                </a:tc>
                <a:tc>
                  <a:txBody>
                    <a:bodyPr/>
                    <a:lstStyle/>
                    <a:p>
                      <a:r>
                        <a:rPr lang="en-US" dirty="0"/>
                        <a:t>EX</a:t>
                      </a:r>
                    </a:p>
                  </a:txBody>
                  <a:tcPr/>
                </a:tc>
                <a:tc>
                  <a:txBody>
                    <a:bodyPr/>
                    <a:lstStyle/>
                    <a:p>
                      <a:r>
                        <a:rPr lang="en-US" dirty="0"/>
                        <a:t>IM</a:t>
                      </a:r>
                    </a:p>
                  </a:txBody>
                  <a:tcPr/>
                </a:tc>
                <a:tc>
                  <a:txBody>
                    <a:bodyPr/>
                    <a:lstStyle/>
                    <a:p>
                      <a:r>
                        <a:rPr lang="en-US" dirty="0"/>
                        <a:t>net</a:t>
                      </a:r>
                    </a:p>
                  </a:txBody>
                  <a:tcPr/>
                </a:tc>
                <a:tc>
                  <a:txBody>
                    <a:bodyPr/>
                    <a:lstStyle/>
                    <a:p>
                      <a:r>
                        <a:rPr lang="en-US" dirty="0"/>
                        <a:t>Inflow</a:t>
                      </a:r>
                    </a:p>
                  </a:txBody>
                  <a:tcPr/>
                </a:tc>
                <a:tc>
                  <a:txBody>
                    <a:bodyPr/>
                    <a:lstStyle/>
                    <a:p>
                      <a:r>
                        <a:rPr lang="en-US" dirty="0"/>
                        <a:t>Outflow</a:t>
                      </a:r>
                    </a:p>
                  </a:txBody>
                  <a:tcPr/>
                </a:tc>
                <a:tc>
                  <a:txBody>
                    <a:bodyPr/>
                    <a:lstStyle/>
                    <a:p>
                      <a:r>
                        <a:rPr lang="en-US" dirty="0"/>
                        <a:t>net</a:t>
                      </a:r>
                    </a:p>
                  </a:txBody>
                  <a:tcPr/>
                </a:tc>
                <a:extLst>
                  <a:ext uri="{0D108BD9-81ED-4DB2-BD59-A6C34878D82A}">
                    <a16:rowId xmlns:a16="http://schemas.microsoft.com/office/drawing/2014/main" val="10000"/>
                  </a:ext>
                </a:extLst>
              </a:tr>
              <a:tr h="370840">
                <a:tc>
                  <a:txBody>
                    <a:bodyPr/>
                    <a:lstStyle/>
                    <a:p>
                      <a:r>
                        <a:rPr lang="en-US" dirty="0">
                          <a:solidFill>
                            <a:srgbClr val="FF0000"/>
                          </a:solidFill>
                        </a:rPr>
                        <a:t>Case 1</a:t>
                      </a:r>
                    </a:p>
                  </a:txBody>
                  <a:tcPr/>
                </a:tc>
                <a:tc>
                  <a:txBody>
                    <a:bodyPr/>
                    <a:lstStyle/>
                    <a:p>
                      <a:r>
                        <a:rPr lang="en-US" dirty="0"/>
                        <a:t>$100</a:t>
                      </a:r>
                    </a:p>
                  </a:txBody>
                  <a:tcPr/>
                </a:tc>
                <a:tc>
                  <a:txBody>
                    <a:bodyPr/>
                    <a:lstStyle/>
                    <a:p>
                      <a:r>
                        <a:rPr lang="en-US" dirty="0"/>
                        <a:t>$150</a:t>
                      </a:r>
                    </a:p>
                  </a:txBody>
                  <a:tcPr/>
                </a:tc>
                <a:tc>
                  <a:txBody>
                    <a:bodyPr/>
                    <a:lstStyle/>
                    <a:p>
                      <a:r>
                        <a:rPr lang="en-US" dirty="0"/>
                        <a:t>-$50</a:t>
                      </a:r>
                    </a:p>
                  </a:txBody>
                  <a:tcPr/>
                </a:tc>
                <a:tc>
                  <a:txBody>
                    <a:bodyPr/>
                    <a:lstStyle/>
                    <a:p>
                      <a:r>
                        <a:rPr lang="en-US" dirty="0"/>
                        <a:t>$1000</a:t>
                      </a:r>
                    </a:p>
                  </a:txBody>
                  <a:tcPr/>
                </a:tc>
                <a:tc>
                  <a:txBody>
                    <a:bodyPr/>
                    <a:lstStyle/>
                    <a:p>
                      <a:r>
                        <a:rPr lang="en-US" dirty="0"/>
                        <a:t>$950</a:t>
                      </a:r>
                    </a:p>
                  </a:txBody>
                  <a:tcPr/>
                </a:tc>
                <a:tc>
                  <a:txBody>
                    <a:bodyPr/>
                    <a:lstStyle/>
                    <a:p>
                      <a:r>
                        <a:rPr lang="en-US" dirty="0"/>
                        <a:t>+$50</a:t>
                      </a:r>
                    </a:p>
                  </a:txBody>
                  <a:tcPr/>
                </a:tc>
                <a:extLst>
                  <a:ext uri="{0D108BD9-81ED-4DB2-BD59-A6C34878D82A}">
                    <a16:rowId xmlns:a16="http://schemas.microsoft.com/office/drawing/2014/main" val="10001"/>
                  </a:ext>
                </a:extLst>
              </a:tr>
              <a:tr h="370840">
                <a:tc>
                  <a:txBody>
                    <a:bodyPr/>
                    <a:lstStyle/>
                    <a:p>
                      <a:r>
                        <a:rPr lang="en-US" dirty="0">
                          <a:solidFill>
                            <a:srgbClr val="FF0000"/>
                          </a:solidFill>
                        </a:rPr>
                        <a:t>Case 2</a:t>
                      </a:r>
                    </a:p>
                  </a:txBody>
                  <a:tcPr/>
                </a:tc>
                <a:tc>
                  <a:txBody>
                    <a:bodyPr/>
                    <a:lstStyle/>
                    <a:p>
                      <a:r>
                        <a:rPr lang="en-US" dirty="0"/>
                        <a:t>$100</a:t>
                      </a:r>
                    </a:p>
                  </a:txBody>
                  <a:tcPr/>
                </a:tc>
                <a:tc>
                  <a:txBody>
                    <a:bodyPr/>
                    <a:lstStyle/>
                    <a:p>
                      <a:r>
                        <a:rPr lang="en-US" dirty="0"/>
                        <a:t>$150</a:t>
                      </a:r>
                    </a:p>
                  </a:txBody>
                  <a:tcPr/>
                </a:tc>
                <a:tc>
                  <a:txBody>
                    <a:bodyPr/>
                    <a:lstStyle/>
                    <a:p>
                      <a:r>
                        <a:rPr lang="en-US" dirty="0"/>
                        <a:t>-$50</a:t>
                      </a:r>
                    </a:p>
                  </a:txBody>
                  <a:tcPr/>
                </a:tc>
                <a:tc>
                  <a:txBody>
                    <a:bodyPr/>
                    <a:lstStyle/>
                    <a:p>
                      <a:r>
                        <a:rPr lang="en-US" dirty="0"/>
                        <a:t>$1000</a:t>
                      </a:r>
                    </a:p>
                  </a:txBody>
                  <a:tcPr/>
                </a:tc>
                <a:tc>
                  <a:txBody>
                    <a:bodyPr/>
                    <a:lstStyle/>
                    <a:p>
                      <a:r>
                        <a:rPr lang="en-US" dirty="0"/>
                        <a:t>$970</a:t>
                      </a:r>
                    </a:p>
                  </a:txBody>
                  <a:tcPr/>
                </a:tc>
                <a:tc>
                  <a:txBody>
                    <a:bodyPr/>
                    <a:lstStyle/>
                    <a:p>
                      <a:r>
                        <a:rPr lang="en-US" dirty="0"/>
                        <a:t>+$30</a:t>
                      </a: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89061148"/>
              </p:ext>
            </p:extLst>
          </p:nvPr>
        </p:nvGraphicFramePr>
        <p:xfrm>
          <a:off x="1143000" y="4038600"/>
          <a:ext cx="6858000" cy="11125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Supply of $</a:t>
                      </a:r>
                    </a:p>
                  </a:txBody>
                  <a:tcPr/>
                </a:tc>
                <a:tc>
                  <a:txBody>
                    <a:bodyPr/>
                    <a:lstStyle/>
                    <a:p>
                      <a:r>
                        <a:rPr lang="en-US" dirty="0"/>
                        <a:t>Demand for</a:t>
                      </a:r>
                      <a:r>
                        <a:rPr lang="en-US" baseline="0" dirty="0"/>
                        <a:t> $</a:t>
                      </a:r>
                      <a:endParaRPr lang="en-US" dirty="0"/>
                    </a:p>
                  </a:txBody>
                  <a:tcPr/>
                </a:tc>
                <a:tc>
                  <a:txBody>
                    <a:bodyPr/>
                    <a:lstStyle/>
                    <a:p>
                      <a:r>
                        <a:rPr lang="en-US" dirty="0"/>
                        <a:t>Excess D</a:t>
                      </a:r>
                    </a:p>
                  </a:txBody>
                  <a:tcPr/>
                </a:tc>
                <a:extLst>
                  <a:ext uri="{0D108BD9-81ED-4DB2-BD59-A6C34878D82A}">
                    <a16:rowId xmlns:a16="http://schemas.microsoft.com/office/drawing/2014/main" val="10000"/>
                  </a:ext>
                </a:extLst>
              </a:tr>
              <a:tr h="370840">
                <a:tc>
                  <a:txBody>
                    <a:bodyPr/>
                    <a:lstStyle/>
                    <a:p>
                      <a:r>
                        <a:rPr lang="en-US" dirty="0">
                          <a:solidFill>
                            <a:srgbClr val="FF0000"/>
                          </a:solidFill>
                        </a:rPr>
                        <a:t>Case 1</a:t>
                      </a:r>
                    </a:p>
                  </a:txBody>
                  <a:tcPr/>
                </a:tc>
                <a:tc>
                  <a:txBody>
                    <a:bodyPr/>
                    <a:lstStyle/>
                    <a:p>
                      <a:r>
                        <a:rPr lang="en-US" dirty="0"/>
                        <a:t>$100 + $1000 = $1100</a:t>
                      </a:r>
                    </a:p>
                  </a:txBody>
                  <a:tcPr/>
                </a:tc>
                <a:tc>
                  <a:txBody>
                    <a:bodyPr/>
                    <a:lstStyle/>
                    <a:p>
                      <a:r>
                        <a:rPr lang="en-US" dirty="0"/>
                        <a:t>$150 +</a:t>
                      </a:r>
                      <a:r>
                        <a:rPr lang="en-US" baseline="0" dirty="0"/>
                        <a:t> $950 = $1100</a:t>
                      </a:r>
                      <a:endParaRPr lang="en-US" dirty="0"/>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solidFill>
                            <a:srgbClr val="FF0000"/>
                          </a:solidFill>
                        </a:rPr>
                        <a:t>Case 2</a:t>
                      </a:r>
                    </a:p>
                  </a:txBody>
                  <a:tcPr/>
                </a:tc>
                <a:tc>
                  <a:txBody>
                    <a:bodyPr/>
                    <a:lstStyle/>
                    <a:p>
                      <a:r>
                        <a:rPr lang="en-US" dirty="0"/>
                        <a:t>$100 + $1000 = $1100</a:t>
                      </a:r>
                    </a:p>
                  </a:txBody>
                  <a:tcPr/>
                </a:tc>
                <a:tc>
                  <a:txBody>
                    <a:bodyPr/>
                    <a:lstStyle/>
                    <a:p>
                      <a:r>
                        <a:rPr lang="en-US" dirty="0"/>
                        <a:t>$150 + $970 = $1120</a:t>
                      </a:r>
                    </a:p>
                  </a:txBody>
                  <a:tcPr/>
                </a:tc>
                <a:tc>
                  <a:txBody>
                    <a:bodyPr/>
                    <a:lstStyle/>
                    <a:p>
                      <a:r>
                        <a:rPr lang="en-US" dirty="0"/>
                        <a:t>+$20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83128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752600"/>
            <a:ext cx="5638800" cy="3170099"/>
          </a:xfrm>
          <a:prstGeom prst="rect">
            <a:avLst/>
          </a:prstGeom>
        </p:spPr>
        <p:txBody>
          <a:bodyPr wrap="square">
            <a:spAutoFit/>
          </a:bodyPr>
          <a:lstStyle/>
          <a:p>
            <a:r>
              <a:rPr lang="en-US" sz="4000" dirty="0"/>
              <a:t>The dry red is, dare I say it, rather rustic, like its namesake.  And definitely requires a constitution of steel at 14.5%.</a:t>
            </a:r>
          </a:p>
        </p:txBody>
      </p:sp>
    </p:spTree>
    <p:extLst>
      <p:ext uri="{BB962C8B-B14F-4D97-AF65-F5344CB8AC3E}">
        <p14:creationId xmlns:p14="http://schemas.microsoft.com/office/powerpoint/2010/main" val="933208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97346"/>
            <a:ext cx="5029200" cy="5909310"/>
          </a:xfrm>
          <a:prstGeom prst="rect">
            <a:avLst/>
          </a:prstGeom>
        </p:spPr>
        <p:txBody>
          <a:bodyPr wrap="square">
            <a:spAutoFit/>
          </a:bodyPr>
          <a:lstStyle/>
          <a:p>
            <a:r>
              <a:rPr lang="en-US" dirty="0"/>
              <a:t>Over the summer, I read a book called “The Industries of the Future” by Alec Ross (former Senior Advisor for Innovation in the State Department and Obama campaigns). While the book as a whole was really interesting, I found one chapter in particular which I thought might give your future macro students a unique view of external economies today, and their potential for the future. Chapter 6 of the book, entitled “Geography of Future Markets”, starts with an in depth look into how external economies have progressed through globalization, and later includes Ross’ argument as to why he believes that further increases in technology will result in individual countries, regions, and cities, handling data analytics and other technological business practices that relate to their particular domain of expertise, rather than exporting those services to silicon valley. While my description may be somewhat lacking, Ross does a great job of explaining the situation and his argument in the book.</a:t>
            </a:r>
          </a:p>
        </p:txBody>
      </p:sp>
    </p:spTree>
    <p:extLst>
      <p:ext uri="{BB962C8B-B14F-4D97-AF65-F5344CB8AC3E}">
        <p14:creationId xmlns:p14="http://schemas.microsoft.com/office/powerpoint/2010/main" val="216837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05342"/>
            <a:ext cx="4572000" cy="4247317"/>
          </a:xfrm>
          <a:prstGeom prst="rect">
            <a:avLst/>
          </a:prstGeom>
        </p:spPr>
        <p:txBody>
          <a:bodyPr>
            <a:spAutoFit/>
          </a:bodyPr>
          <a:lstStyle/>
          <a:p>
            <a:r>
              <a:rPr lang="en-US" dirty="0"/>
              <a:t>On a more anecdotal note, I have recently moved into Hell’s Kitchen, NY and have been experiencing firsthand the external economy of theater production. Not only do I walk past actor’s studios, costume shops, talent agencies, and countless theaters on a daily basis, I have also noticed that the external economy has even permeated peoples’ personal lives, as there are a few churches and synagogues in my area specifically designed for actors! I thought it was really cool to see how the external economy not only affected theater production in the country, but also how it affected seemingly unrelated industries in the area. </a:t>
            </a:r>
          </a:p>
        </p:txBody>
      </p:sp>
    </p:spTree>
    <p:extLst>
      <p:ext uri="{BB962C8B-B14F-4D97-AF65-F5344CB8AC3E}">
        <p14:creationId xmlns:p14="http://schemas.microsoft.com/office/powerpoint/2010/main" val="4098950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20840"/>
            <a:ext cx="4572000" cy="3416320"/>
          </a:xfrm>
          <a:prstGeom prst="rect">
            <a:avLst/>
          </a:prstGeom>
        </p:spPr>
        <p:txBody>
          <a:bodyPr>
            <a:spAutoFit/>
          </a:bodyPr>
          <a:lstStyle/>
          <a:p>
            <a:r>
              <a:rPr lang="en-US" dirty="0"/>
              <a:t>Finally, I thought you would be interested in knowing that I have been working directly with macro/international economics in my job. I have recently been assigned to a case in which multiple civil and criminal regulatory agencies are investigation LIBOR manipulation by major international banks. When I was first assigned, I sat down with a few attorneys to discuss the details and every 5 or 10 minutes I would have to stop myself from saying “its alright guys, Prof. Motahar already taught me all this stuff, so this is all really review”. </a:t>
            </a:r>
          </a:p>
        </p:txBody>
      </p:sp>
    </p:spTree>
    <p:extLst>
      <p:ext uri="{BB962C8B-B14F-4D97-AF65-F5344CB8AC3E}">
        <p14:creationId xmlns:p14="http://schemas.microsoft.com/office/powerpoint/2010/main" val="129520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US-UK Exchange Rates</a:t>
            </a:r>
            <a:br>
              <a:rPr lang="en-US" dirty="0"/>
            </a:br>
            <a:r>
              <a:rPr lang="en-US" sz="2000" dirty="0"/>
              <a:t>USD per 1 Pound Sterling, 1947.01-2019.05</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06" y="1295400"/>
            <a:ext cx="7696200" cy="533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59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6576" y="1447799"/>
            <a:ext cx="7841624" cy="3927727"/>
          </a:xfrm>
          <a:prstGeom prst="rect">
            <a:avLst/>
          </a:prstGeom>
        </p:spPr>
      </p:pic>
    </p:spTree>
    <p:extLst>
      <p:ext uri="{BB962C8B-B14F-4D97-AF65-F5344CB8AC3E}">
        <p14:creationId xmlns:p14="http://schemas.microsoft.com/office/powerpoint/2010/main" val="376352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685800"/>
            <a:ext cx="6869516" cy="5257800"/>
          </a:xfrm>
          <a:prstGeom prst="rect">
            <a:avLst/>
          </a:prstGeom>
        </p:spPr>
      </p:pic>
    </p:spTree>
    <p:extLst>
      <p:ext uri="{BB962C8B-B14F-4D97-AF65-F5344CB8AC3E}">
        <p14:creationId xmlns:p14="http://schemas.microsoft.com/office/powerpoint/2010/main" val="4121213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Devaluation of the French Franc</a:t>
            </a:r>
          </a:p>
        </p:txBody>
      </p:sp>
      <p:sp>
        <p:nvSpPr>
          <p:cNvPr id="3" name="Content Placeholder 2"/>
          <p:cNvSpPr>
            <a:spLocks noGrp="1"/>
          </p:cNvSpPr>
          <p:nvPr>
            <p:ph idx="1"/>
          </p:nvPr>
        </p:nvSpPr>
        <p:spPr/>
        <p:txBody>
          <a:bodyPr/>
          <a:lstStyle/>
          <a:p>
            <a:r>
              <a:rPr lang="en-US" sz="2400" dirty="0">
                <a:hlinkClick r:id="rId2"/>
              </a:rPr>
              <a:t>https://www.youtube.com/watch?v=qJVFWbYSIKk</a:t>
            </a:r>
            <a:endParaRPr lang="en-US" sz="2400" dirty="0"/>
          </a:p>
          <a:p>
            <a:endParaRPr lang="en-US" dirty="0"/>
          </a:p>
        </p:txBody>
      </p:sp>
    </p:spTree>
    <p:extLst>
      <p:ext uri="{BB962C8B-B14F-4D97-AF65-F5344CB8AC3E}">
        <p14:creationId xmlns:p14="http://schemas.microsoft.com/office/powerpoint/2010/main" val="299616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Gold/USD</a:t>
            </a:r>
            <a:br>
              <a:rPr lang="en-US" dirty="0"/>
            </a:br>
            <a:r>
              <a:rPr lang="en-US" dirty="0"/>
              <a:t>then and now</a:t>
            </a:r>
          </a:p>
        </p:txBody>
      </p:sp>
      <p:sp>
        <p:nvSpPr>
          <p:cNvPr id="3" name="Content Placeholder 2"/>
          <p:cNvSpPr>
            <a:spLocks noGrp="1"/>
          </p:cNvSpPr>
          <p:nvPr>
            <p:ph idx="1"/>
          </p:nvPr>
        </p:nvSpPr>
        <p:spPr/>
        <p:txBody>
          <a:bodyPr/>
          <a:lstStyle/>
          <a:p>
            <a:endParaRPr lang="en-US" dirty="0"/>
          </a:p>
          <a:p>
            <a:r>
              <a:rPr lang="en-US" dirty="0"/>
              <a:t>August 15, 1971:</a:t>
            </a:r>
          </a:p>
          <a:p>
            <a:pPr lvl="1"/>
            <a:r>
              <a:rPr lang="en-US" dirty="0"/>
              <a:t>$38 per ounce</a:t>
            </a:r>
          </a:p>
          <a:p>
            <a:pPr lvl="1"/>
            <a:endParaRPr lang="en-US" dirty="0"/>
          </a:p>
          <a:p>
            <a:pPr lvl="1"/>
            <a:endParaRPr lang="en-US" dirty="0"/>
          </a:p>
          <a:p>
            <a:r>
              <a:rPr lang="en-US" dirty="0"/>
              <a:t>May 29, 2025:</a:t>
            </a:r>
          </a:p>
          <a:p>
            <a:pPr lvl="1"/>
            <a:r>
              <a:rPr lang="en-US" dirty="0"/>
              <a:t>$4,430 per ounce</a:t>
            </a:r>
          </a:p>
        </p:txBody>
      </p:sp>
    </p:spTree>
    <p:extLst>
      <p:ext uri="{BB962C8B-B14F-4D97-AF65-F5344CB8AC3E}">
        <p14:creationId xmlns:p14="http://schemas.microsoft.com/office/powerpoint/2010/main" val="3153015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Yuan </a:t>
            </a:r>
            <a:r>
              <a:rPr lang="en-US" dirty="0" err="1"/>
              <a:t>Renminbi</a:t>
            </a:r>
            <a:r>
              <a:rPr lang="en-US" dirty="0"/>
              <a:t> per USD</a:t>
            </a:r>
          </a:p>
        </p:txBody>
      </p:sp>
      <p:pic>
        <p:nvPicPr>
          <p:cNvPr id="6" name="Picture 5">
            <a:extLst>
              <a:ext uri="{FF2B5EF4-FFF2-40B4-BE49-F238E27FC236}">
                <a16:creationId xmlns:a16="http://schemas.microsoft.com/office/drawing/2014/main" id="{18828FB4-83D3-0771-2D98-50A7437879AF}"/>
              </a:ext>
            </a:extLst>
          </p:cNvPr>
          <p:cNvPicPr>
            <a:picLocks noChangeAspect="1"/>
          </p:cNvPicPr>
          <p:nvPr/>
        </p:nvPicPr>
        <p:blipFill>
          <a:blip r:embed="rId2"/>
          <a:stretch>
            <a:fillRect/>
          </a:stretch>
        </p:blipFill>
        <p:spPr>
          <a:xfrm>
            <a:off x="493066" y="1502259"/>
            <a:ext cx="8193734" cy="4669941"/>
          </a:xfrm>
          <a:prstGeom prst="rect">
            <a:avLst/>
          </a:prstGeom>
        </p:spPr>
      </p:pic>
    </p:spTree>
    <p:extLst>
      <p:ext uri="{BB962C8B-B14F-4D97-AF65-F5344CB8AC3E}">
        <p14:creationId xmlns:p14="http://schemas.microsoft.com/office/powerpoint/2010/main" val="2336412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1641</TotalTime>
  <Words>1587</Words>
  <Application>Microsoft Office PowerPoint</Application>
  <PresentationFormat>On-screen Show (4:3)</PresentationFormat>
  <Paragraphs>130</Paragraphs>
  <Slides>33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Arial (Body)</vt:lpstr>
      <vt:lpstr>Calibri</vt:lpstr>
      <vt:lpstr>Times</vt:lpstr>
      <vt:lpstr>Times New Roman</vt:lpstr>
      <vt:lpstr>Office Theme</vt:lpstr>
      <vt:lpstr>EViews</vt:lpstr>
      <vt:lpstr>International Economics</vt:lpstr>
      <vt:lpstr>Bretton Woods Regime vs. Floating Exchange Rates</vt:lpstr>
      <vt:lpstr>A Numerical Example Assume £1 = $4.00 ($1= £0.25) UK ForEx Market</vt:lpstr>
      <vt:lpstr>US-UK Exchange Rates USD per 1 Pound Sterling, 1947.01-2019.05</vt:lpstr>
      <vt:lpstr>PowerPoint Presentation</vt:lpstr>
      <vt:lpstr>PowerPoint Presentation</vt:lpstr>
      <vt:lpstr>Devaluation of the French Franc</vt:lpstr>
      <vt:lpstr>Gold/USD then and now</vt:lpstr>
      <vt:lpstr>Yuan Renminbi per USD</vt:lpstr>
      <vt:lpstr>The China Allegation (cont’d)</vt:lpstr>
      <vt:lpstr>Thai Baht per USD</vt:lpstr>
      <vt:lpstr>USD per EUR</vt:lpstr>
      <vt:lpstr>Russian Ruble per USD</vt:lpstr>
      <vt:lpstr>Source:  Financial Times, 6/2/2025</vt:lpstr>
      <vt:lpstr>PowerPoint Presentation</vt:lpstr>
      <vt:lpstr>PowerPoint Presentation</vt:lpstr>
      <vt:lpstr>Balance of Payments Accounts</vt:lpstr>
      <vt:lpstr>BoP</vt:lpstr>
      <vt:lpstr>PowerPoint Presentation</vt:lpstr>
      <vt:lpstr>ForEx (FX) Markets (1)</vt:lpstr>
      <vt:lpstr>PowerPoint Presentation</vt:lpstr>
      <vt:lpstr>ForEx Markets (2)</vt:lpstr>
      <vt:lpstr>ForEx Markets (3)</vt:lpstr>
      <vt:lpstr>ForEx Markets (4)</vt:lpstr>
      <vt:lpstr>Top 10 Most Traded Currencies</vt:lpstr>
      <vt:lpstr>The Big Mac Index</vt:lpstr>
      <vt:lpstr>ECB’s Policy Stance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Eshragh Motahar</dc:creator>
  <cp:lastModifiedBy>Motahar, Eshragh</cp:lastModifiedBy>
  <cp:revision>75</cp:revision>
  <cp:lastPrinted>2016-06-02T17:12:09Z</cp:lastPrinted>
  <dcterms:created xsi:type="dcterms:W3CDTF">2013-05-28T14:58:39Z</dcterms:created>
  <dcterms:modified xsi:type="dcterms:W3CDTF">2026-05-31T20:22:14Z</dcterms:modified>
</cp:coreProperties>
</file>