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sldIdLst>
    <p:sldId id="257" r:id="rId2"/>
    <p:sldId id="258" r:id="rId3"/>
    <p:sldId id="259" r:id="rId4"/>
    <p:sldId id="260" r:id="rId5"/>
    <p:sldId id="354" r:id="rId6"/>
    <p:sldId id="355" r:id="rId7"/>
    <p:sldId id="357" r:id="rId8"/>
    <p:sldId id="358" r:id="rId9"/>
    <p:sldId id="261" r:id="rId10"/>
    <p:sldId id="384" r:id="rId11"/>
    <p:sldId id="262" r:id="rId12"/>
    <p:sldId id="264" r:id="rId13"/>
    <p:sldId id="265" r:id="rId14"/>
    <p:sldId id="266" r:id="rId15"/>
    <p:sldId id="379" r:id="rId16"/>
    <p:sldId id="270" r:id="rId17"/>
    <p:sldId id="272" r:id="rId18"/>
    <p:sldId id="273" r:id="rId19"/>
    <p:sldId id="275" r:id="rId20"/>
    <p:sldId id="359" r:id="rId21"/>
    <p:sldId id="277" r:id="rId22"/>
    <p:sldId id="278" r:id="rId23"/>
    <p:sldId id="279" r:id="rId24"/>
    <p:sldId id="280" r:id="rId25"/>
    <p:sldId id="281" r:id="rId26"/>
    <p:sldId id="282" r:id="rId27"/>
    <p:sldId id="283" r:id="rId28"/>
    <p:sldId id="284" r:id="rId29"/>
    <p:sldId id="285" r:id="rId30"/>
    <p:sldId id="286" r:id="rId31"/>
    <p:sldId id="287" r:id="rId32"/>
    <p:sldId id="373" r:id="rId33"/>
    <p:sldId id="360" r:id="rId34"/>
    <p:sldId id="295" r:id="rId35"/>
    <p:sldId id="296" r:id="rId36"/>
    <p:sldId id="297" r:id="rId37"/>
    <p:sldId id="298" r:id="rId38"/>
    <p:sldId id="374" r:id="rId39"/>
    <p:sldId id="302" r:id="rId40"/>
    <p:sldId id="303" r:id="rId41"/>
    <p:sldId id="305" r:id="rId42"/>
    <p:sldId id="306" r:id="rId43"/>
    <p:sldId id="382" r:id="rId44"/>
    <p:sldId id="307" r:id="rId45"/>
    <p:sldId id="309" r:id="rId46"/>
    <p:sldId id="308" r:id="rId47"/>
    <p:sldId id="310" r:id="rId48"/>
    <p:sldId id="312" r:id="rId49"/>
    <p:sldId id="380" r:id="rId50"/>
    <p:sldId id="314" r:id="rId51"/>
    <p:sldId id="316" r:id="rId52"/>
    <p:sldId id="361" r:id="rId53"/>
    <p:sldId id="375" r:id="rId54"/>
    <p:sldId id="376" r:id="rId55"/>
    <p:sldId id="377" r:id="rId56"/>
    <p:sldId id="362" r:id="rId57"/>
    <p:sldId id="324" r:id="rId58"/>
    <p:sldId id="325" r:id="rId59"/>
    <p:sldId id="363" r:id="rId60"/>
    <p:sldId id="364" r:id="rId61"/>
    <p:sldId id="365" r:id="rId62"/>
    <p:sldId id="366" r:id="rId63"/>
    <p:sldId id="367" r:id="rId64"/>
    <p:sldId id="370" r:id="rId65"/>
    <p:sldId id="371" r:id="rId66"/>
    <p:sldId id="342" r:id="rId67"/>
    <p:sldId id="372" r:id="rId68"/>
    <p:sldId id="348" r:id="rId69"/>
    <p:sldId id="349" r:id="rId70"/>
    <p:sldId id="350" r:id="rId71"/>
    <p:sldId id="351" r:id="rId72"/>
    <p:sldId id="352"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1" d="100"/>
          <a:sy n="101" d="100"/>
        </p:scale>
        <p:origin x="-1114" y="-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91D72A-3770-6047-95BA-F5E520D8556A}" type="datetimeFigureOut">
              <a:rPr lang="en-US" smtClean="0"/>
              <a:t>10/17/2015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A720EB-6A5A-8D41-9DF2-AACBC0779D81}" type="slidenum">
              <a:rPr lang="en-US" smtClean="0"/>
              <a:t>‹#›</a:t>
            </a:fld>
            <a:endParaRPr lang="en-US"/>
          </a:p>
        </p:txBody>
      </p:sp>
    </p:spTree>
    <p:extLst>
      <p:ext uri="{BB962C8B-B14F-4D97-AF65-F5344CB8AC3E}">
        <p14:creationId xmlns:p14="http://schemas.microsoft.com/office/powerpoint/2010/main" val="1843520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03D82B2-1B71-479D-9FE6-92BD5CE6D836}" type="slidenum">
              <a:rPr lang="en-US" smtClean="0"/>
              <a:pPr>
                <a:defRPr/>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Joseph McNeil, Franklin McCain, Billy Smith, and Clarence Henderson. </a:t>
            </a:r>
            <a:endParaRPr lang="en-US" dirty="0"/>
          </a:p>
        </p:txBody>
      </p:sp>
      <p:sp>
        <p:nvSpPr>
          <p:cNvPr id="4" name="Slide Number Placeholder 3"/>
          <p:cNvSpPr>
            <a:spLocks noGrp="1"/>
          </p:cNvSpPr>
          <p:nvPr>
            <p:ph type="sldNum" sz="quarter" idx="10"/>
          </p:nvPr>
        </p:nvSpPr>
        <p:spPr/>
        <p:txBody>
          <a:bodyPr/>
          <a:lstStyle/>
          <a:p>
            <a:fld id="{56621E10-A6EE-1E4C-9C9F-17D859B53461}" type="slidenum">
              <a:rPr lang="en-US" smtClean="0"/>
              <a:t>18</a:t>
            </a:fld>
            <a:endParaRPr lang="en-US"/>
          </a:p>
        </p:txBody>
      </p:sp>
    </p:spTree>
    <p:extLst>
      <p:ext uri="{BB962C8B-B14F-4D97-AF65-F5344CB8AC3E}">
        <p14:creationId xmlns:p14="http://schemas.microsoft.com/office/powerpoint/2010/main" val="362680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William Barbee talks to UPI reporter</a:t>
            </a:r>
            <a:endParaRPr lang="en-US" dirty="0"/>
          </a:p>
        </p:txBody>
      </p:sp>
      <p:sp>
        <p:nvSpPr>
          <p:cNvPr id="4" name="Slide Number Placeholder 3"/>
          <p:cNvSpPr>
            <a:spLocks noGrp="1"/>
          </p:cNvSpPr>
          <p:nvPr>
            <p:ph type="sldNum" sz="quarter" idx="10"/>
          </p:nvPr>
        </p:nvSpPr>
        <p:spPr/>
        <p:txBody>
          <a:bodyPr/>
          <a:lstStyle/>
          <a:p>
            <a:fld id="{8801CD37-D5BC-4C4E-83AE-44CC02730BE9}" type="slidenum">
              <a:rPr lang="en-US" smtClean="0"/>
              <a:t>39</a:t>
            </a:fld>
            <a:endParaRPr lang="en-US"/>
          </a:p>
        </p:txBody>
      </p:sp>
    </p:spTree>
    <p:extLst>
      <p:ext uri="{BB962C8B-B14F-4D97-AF65-F5344CB8AC3E}">
        <p14:creationId xmlns:p14="http://schemas.microsoft.com/office/powerpoint/2010/main" val="194411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909CA1A-3749-4342-8278-E52ED3149BE9}" type="datetimeFigureOut">
              <a:rPr lang="en-US" smtClean="0"/>
              <a:t>10/17/2015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2527357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9CA1A-3749-4342-8278-E52ED3149BE9}" type="datetimeFigureOut">
              <a:rPr lang="en-US" smtClean="0"/>
              <a:t>10/17/2015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286490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9CA1A-3749-4342-8278-E52ED3149BE9}" type="datetimeFigureOut">
              <a:rPr lang="en-US" smtClean="0"/>
              <a:t>10/17/2015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206282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09CA1A-3749-4342-8278-E52ED3149BE9}" type="datetimeFigureOut">
              <a:rPr lang="en-US" smtClean="0"/>
              <a:t>10/17/2015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4146001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09CA1A-3749-4342-8278-E52ED3149BE9}" type="datetimeFigureOut">
              <a:rPr lang="en-US" smtClean="0"/>
              <a:t>10/17/2015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1438671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09CA1A-3749-4342-8278-E52ED3149BE9}" type="datetimeFigureOut">
              <a:rPr lang="en-US" smtClean="0"/>
              <a:t>10/17/2015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260114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09CA1A-3749-4342-8278-E52ED3149BE9}" type="datetimeFigureOut">
              <a:rPr lang="en-US" smtClean="0"/>
              <a:t>10/17/2015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4040973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909CA1A-3749-4342-8278-E52ED3149BE9}" type="datetimeFigureOut">
              <a:rPr lang="en-US" smtClean="0"/>
              <a:t>10/17/2015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132519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09CA1A-3749-4342-8278-E52ED3149BE9}" type="datetimeFigureOut">
              <a:rPr lang="en-US" smtClean="0"/>
              <a:t>10/17/2015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424524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9CA1A-3749-4342-8278-E52ED3149BE9}" type="datetimeFigureOut">
              <a:rPr lang="en-US" smtClean="0"/>
              <a:t>10/17/2015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193124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9CA1A-3749-4342-8278-E52ED3149BE9}" type="datetimeFigureOut">
              <a:rPr lang="en-US" smtClean="0"/>
              <a:t>10/17/2015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CBD224-7F4C-9A4F-9DD6-32B565BB8EEE}" type="slidenum">
              <a:rPr lang="en-US" smtClean="0"/>
              <a:t>‹#›</a:t>
            </a:fld>
            <a:endParaRPr lang="en-US"/>
          </a:p>
        </p:txBody>
      </p:sp>
    </p:spTree>
    <p:extLst>
      <p:ext uri="{BB962C8B-B14F-4D97-AF65-F5344CB8AC3E}">
        <p14:creationId xmlns:p14="http://schemas.microsoft.com/office/powerpoint/2010/main" val="3726533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09CA1A-3749-4342-8278-E52ED3149BE9}" type="datetimeFigureOut">
              <a:rPr lang="en-US" smtClean="0"/>
              <a:t>10/17/2015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BD224-7F4C-9A4F-9DD6-32B565BB8EEE}" type="slidenum">
              <a:rPr lang="en-US" smtClean="0"/>
              <a:t>‹#›</a:t>
            </a:fld>
            <a:endParaRPr lang="en-US"/>
          </a:p>
        </p:txBody>
      </p:sp>
    </p:spTree>
    <p:extLst>
      <p:ext uri="{BB962C8B-B14F-4D97-AF65-F5344CB8AC3E}">
        <p14:creationId xmlns:p14="http://schemas.microsoft.com/office/powerpoint/2010/main" val="177607280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74842"/>
            <a:ext cx="7772400" cy="4763837"/>
          </a:xfrm>
        </p:spPr>
        <p:txBody>
          <a:bodyPr>
            <a:noAutofit/>
          </a:bodyPr>
          <a:lstStyle/>
          <a:p>
            <a:r>
              <a:rPr lang="en-US" sz="6600" dirty="0" smtClean="0"/>
              <a:t>Youth and </a:t>
            </a:r>
            <a:r>
              <a:rPr lang="en-US" sz="6600" dirty="0"/>
              <a:t>the </a:t>
            </a:r>
            <a:r>
              <a:rPr lang="en-US" sz="6600" dirty="0" smtClean="0"/>
              <a:t>Civil </a:t>
            </a:r>
            <a:r>
              <a:rPr lang="en-US" sz="6600" dirty="0"/>
              <a:t>Rights </a:t>
            </a:r>
            <a:r>
              <a:rPr lang="en-US" sz="6600" dirty="0" smtClean="0"/>
              <a:t>Movement:</a:t>
            </a:r>
            <a:r>
              <a:rPr lang="en-US" sz="6600" dirty="0"/>
              <a:t/>
            </a:r>
            <a:br>
              <a:rPr lang="en-US" sz="6600" dirty="0"/>
            </a:br>
            <a:endParaRPr lang="en-US" sz="6600" dirty="0"/>
          </a:p>
        </p:txBody>
      </p:sp>
      <p:sp>
        <p:nvSpPr>
          <p:cNvPr id="3" name="Subtitle 2"/>
          <p:cNvSpPr>
            <a:spLocks noGrp="1"/>
          </p:cNvSpPr>
          <p:nvPr>
            <p:ph type="subTitle" idx="1"/>
          </p:nvPr>
        </p:nvSpPr>
        <p:spPr>
          <a:xfrm>
            <a:off x="1371600" y="3850105"/>
            <a:ext cx="6400800" cy="1788694"/>
          </a:xfrm>
        </p:spPr>
        <p:txBody>
          <a:bodyPr>
            <a:normAutofit/>
          </a:bodyPr>
          <a:lstStyle/>
          <a:p>
            <a:r>
              <a:rPr lang="en-US" sz="4400" dirty="0" smtClean="0">
                <a:solidFill>
                  <a:schemeClr val="tx1"/>
                </a:solidFill>
              </a:rPr>
              <a:t>From Freedom Now to Black Power</a:t>
            </a:r>
            <a:endParaRPr lang="en-US" sz="4400" dirty="0">
              <a:solidFill>
                <a:schemeClr val="tx1"/>
              </a:solidFill>
            </a:endParaRPr>
          </a:p>
        </p:txBody>
      </p:sp>
    </p:spTree>
    <p:extLst>
      <p:ext uri="{BB962C8B-B14F-4D97-AF65-F5344CB8AC3E}">
        <p14:creationId xmlns:p14="http://schemas.microsoft.com/office/powerpoint/2010/main" val="39293936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Lynching of Rubin Stacy</a:t>
            </a:r>
            <a:endParaRPr lang="en-US" dirty="0"/>
          </a:p>
        </p:txBody>
      </p:sp>
      <p:pic>
        <p:nvPicPr>
          <p:cNvPr id="4" name="Content Placeholder 3"/>
          <p:cNvPicPr>
            <a:picLocks noGrp="1" noChangeAspect="1"/>
          </p:cNvPicPr>
          <p:nvPr>
            <p:ph idx="1"/>
          </p:nvPr>
        </p:nvPicPr>
        <p:blipFill>
          <a:blip r:embed="rId2" cstate="print"/>
          <a:srcRect l="-83047" r="-83047"/>
          <a:stretch>
            <a:fillRect/>
          </a:stretch>
        </p:blipFill>
        <p:spPr bwMode="auto">
          <a:prstGeom prst="rect">
            <a:avLst/>
          </a:prstGeom>
          <a:noFill/>
          <a:ln w="9525">
            <a:noFill/>
            <a:miter lim="800000"/>
            <a:headEnd/>
            <a:tailEnd/>
          </a:ln>
        </p:spPr>
      </p:pic>
    </p:spTree>
    <p:extLst>
      <p:ext uri="{BB962C8B-B14F-4D97-AF65-F5344CB8AC3E}">
        <p14:creationId xmlns:p14="http://schemas.microsoft.com/office/powerpoint/2010/main" val="4285575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Youth</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32540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Lewis</a:t>
            </a:r>
            <a:endParaRPr lang="en-US" dirty="0"/>
          </a:p>
        </p:txBody>
      </p:sp>
      <p:pic>
        <p:nvPicPr>
          <p:cNvPr id="4" name="Content Placeholder 3"/>
          <p:cNvPicPr>
            <a:picLocks noGrp="1" noChangeAspect="1"/>
          </p:cNvPicPr>
          <p:nvPr>
            <p:ph idx="1"/>
          </p:nvPr>
        </p:nvPicPr>
        <p:blipFill>
          <a:blip r:embed="rId2"/>
          <a:srcRect l="-64259" r="-64259"/>
          <a:stretch>
            <a:fillRect/>
          </a:stretch>
        </p:blipFill>
        <p:spPr>
          <a:prstGeom prst="rect">
            <a:avLst/>
          </a:prstGeom>
        </p:spPr>
      </p:pic>
    </p:spTree>
    <p:extLst>
      <p:ext uri="{BB962C8B-B14F-4D97-AF65-F5344CB8AC3E}">
        <p14:creationId xmlns:p14="http://schemas.microsoft.com/office/powerpoint/2010/main" val="1094864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Diane Nash</a:t>
            </a:r>
            <a:endParaRPr lang="en-US" dirty="0"/>
          </a:p>
        </p:txBody>
      </p:sp>
      <p:pic>
        <p:nvPicPr>
          <p:cNvPr id="4" name="Content Placeholder 3"/>
          <p:cNvPicPr>
            <a:picLocks noGrp="1" noChangeAspect="1"/>
          </p:cNvPicPr>
          <p:nvPr>
            <p:ph idx="1"/>
          </p:nvPr>
        </p:nvPicPr>
        <p:blipFill>
          <a:blip r:embed="rId2"/>
          <a:srcRect l="-54007" r="-54007"/>
          <a:stretch>
            <a:fillRect/>
          </a:stretch>
        </p:blipFill>
        <p:spPr>
          <a:prstGeom prst="rect">
            <a:avLst/>
          </a:prstGeom>
        </p:spPr>
      </p:pic>
    </p:spTree>
    <p:extLst>
      <p:ext uri="{BB962C8B-B14F-4D97-AF65-F5344CB8AC3E}">
        <p14:creationId xmlns:p14="http://schemas.microsoft.com/office/powerpoint/2010/main" val="2688305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Bernard Lafayette</a:t>
            </a:r>
            <a:endParaRPr lang="en-US" dirty="0"/>
          </a:p>
        </p:txBody>
      </p:sp>
      <p:pic>
        <p:nvPicPr>
          <p:cNvPr id="4" name="Content Placeholder 3"/>
          <p:cNvPicPr>
            <a:picLocks noGrp="1" noChangeAspect="1"/>
          </p:cNvPicPr>
          <p:nvPr>
            <p:ph idx="1"/>
          </p:nvPr>
        </p:nvPicPr>
        <p:blipFill>
          <a:blip r:embed="rId2"/>
          <a:srcRect l="-45034" r="-45034"/>
          <a:stretch>
            <a:fillRect/>
          </a:stretch>
        </p:blipFill>
        <p:spPr>
          <a:prstGeom prst="rect">
            <a:avLst/>
          </a:prstGeom>
        </p:spPr>
      </p:pic>
    </p:spTree>
    <p:extLst>
      <p:ext uri="{BB962C8B-B14F-4D97-AF65-F5344CB8AC3E}">
        <p14:creationId xmlns:p14="http://schemas.microsoft.com/office/powerpoint/2010/main" val="20356195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Coming of Age in the 1950s</a:t>
            </a:r>
            <a:endParaRPr lang="en-US" dirty="0"/>
          </a:p>
        </p:txBody>
      </p:sp>
      <p:sp>
        <p:nvSpPr>
          <p:cNvPr id="4" name="Content Placeholder 3"/>
          <p:cNvSpPr>
            <a:spLocks noGrp="1"/>
          </p:cNvSpPr>
          <p:nvPr>
            <p:ph sz="half" idx="2"/>
          </p:nvPr>
        </p:nvSpPr>
        <p:spPr>
          <a:xfrm>
            <a:off x="4648200" y="1793104"/>
            <a:ext cx="4038600" cy="4333059"/>
          </a:xfrm>
        </p:spPr>
        <p:txBody>
          <a:bodyPr>
            <a:normAutofit/>
          </a:bodyPr>
          <a:lstStyle/>
          <a:p>
            <a:r>
              <a:rPr lang="en-US" sz="3200" dirty="0" smtClean="0"/>
              <a:t>1954: Brown vs. Board of Education</a:t>
            </a:r>
          </a:p>
          <a:p>
            <a:r>
              <a:rPr lang="en-US" sz="3200" dirty="0" smtClean="0"/>
              <a:t>1955 Lynching of Emmett Till </a:t>
            </a:r>
          </a:p>
          <a:p>
            <a:r>
              <a:rPr lang="en-US" sz="3200" dirty="0" smtClean="0"/>
              <a:t>1955-6 Montgomery Bus Boycott</a:t>
            </a:r>
            <a:endParaRPr lang="en-US" sz="3200" dirty="0"/>
          </a:p>
        </p:txBody>
      </p:sp>
      <p:pic>
        <p:nvPicPr>
          <p:cNvPr id="5" name="Content Placeholder 3"/>
          <p:cNvPicPr>
            <a:picLocks noGrp="1" noChangeAspect="1"/>
          </p:cNvPicPr>
          <p:nvPr>
            <p:ph sz="half" idx="1"/>
          </p:nvPr>
        </p:nvPicPr>
        <p:blipFill>
          <a:blip r:embed="rId2"/>
          <a:srcRect l="-3611" r="-3611"/>
          <a:stretch>
            <a:fillRect/>
          </a:stretch>
        </p:blipFill>
        <p:spPr>
          <a:prstGeom prst="rect">
            <a:avLst/>
          </a:prstGeom>
        </p:spPr>
      </p:pic>
    </p:spTree>
    <p:extLst>
      <p:ext uri="{BB962C8B-B14F-4D97-AF65-F5344CB8AC3E}">
        <p14:creationId xmlns:p14="http://schemas.microsoft.com/office/powerpoint/2010/main" val="4117552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Introduction to Non-violence</a:t>
            </a:r>
            <a:endParaRPr lang="en-US" dirty="0"/>
          </a:p>
        </p:txBody>
      </p:sp>
      <p:sp>
        <p:nvSpPr>
          <p:cNvPr id="3" name="Subtitle 2"/>
          <p:cNvSpPr>
            <a:spLocks noGrp="1"/>
          </p:cNvSpPr>
          <p:nvPr>
            <p:ph type="subTitle" idx="1"/>
          </p:nvPr>
        </p:nvSpPr>
        <p:spPr/>
        <p:txBody>
          <a:bodyPr/>
          <a:lstStyle/>
          <a:p>
            <a:r>
              <a:rPr lang="en-US" dirty="0" smtClean="0"/>
              <a:t>Nashville, 1959</a:t>
            </a:r>
            <a:endParaRPr lang="en-US" dirty="0"/>
          </a:p>
        </p:txBody>
      </p:sp>
    </p:spTree>
    <p:extLst>
      <p:ext uri="{BB962C8B-B14F-4D97-AF65-F5344CB8AC3E}">
        <p14:creationId xmlns:p14="http://schemas.microsoft.com/office/powerpoint/2010/main" val="109976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James Lawson at a Workshop</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“When </a:t>
            </a:r>
            <a:r>
              <a:rPr lang="en-US" dirty="0"/>
              <a:t>you are a child of God… you try thereby to imitate Jesus in the midst of evil. Which </a:t>
            </a:r>
            <a:r>
              <a:rPr lang="en-US" dirty="0" smtClean="0"/>
              <a:t>means, </a:t>
            </a:r>
            <a:r>
              <a:rPr lang="en-US" dirty="0"/>
              <a:t>if someone slaps you on the cheek, you turn the other cheek, which is an act of resistance. It means that you do not only love your </a:t>
            </a:r>
            <a:r>
              <a:rPr lang="en-US" dirty="0" smtClean="0"/>
              <a:t>neighbor, </a:t>
            </a:r>
            <a:r>
              <a:rPr lang="en-US" dirty="0"/>
              <a:t>but you recognize that even the enemy has a spark of God in them, has been made in the image of God and therefore needs to be treated as you, yourself, want to be treated. Jesus is very clear about this</a:t>
            </a:r>
            <a:r>
              <a:rPr lang="en-US" dirty="0" smtClean="0"/>
              <a:t>.”</a:t>
            </a:r>
            <a:endParaRPr lang="en-US" dirty="0"/>
          </a:p>
          <a:p>
            <a:endParaRPr lang="en-US" dirty="0"/>
          </a:p>
        </p:txBody>
      </p:sp>
    </p:spTree>
    <p:extLst>
      <p:ext uri="{BB962C8B-B14F-4D97-AF65-F5344CB8AC3E}">
        <p14:creationId xmlns:p14="http://schemas.microsoft.com/office/powerpoint/2010/main" val="38540698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
            </a:r>
            <a:br>
              <a:rPr lang="en-US" sz="4900" dirty="0" smtClean="0"/>
            </a:br>
            <a:r>
              <a:rPr lang="en-US" sz="4900" dirty="0" smtClean="0"/>
              <a:t>Feb. 1, 1960: Greensboro Sit Ins</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a:srcRect l="-21116" r="-21116"/>
          <a:stretch>
            <a:fillRect/>
          </a:stretch>
        </p:blipFill>
        <p:spPr>
          <a:prstGeom prst="rect">
            <a:avLst/>
          </a:prstGeom>
        </p:spPr>
      </p:pic>
    </p:spTree>
    <p:extLst>
      <p:ext uri="{BB962C8B-B14F-4D97-AF65-F5344CB8AC3E}">
        <p14:creationId xmlns:p14="http://schemas.microsoft.com/office/powerpoint/2010/main" val="38569705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1654" y="231988"/>
            <a:ext cx="7620000" cy="6324600"/>
          </a:xfrm>
          <a:prstGeom prst="rect">
            <a:avLst/>
          </a:prstGeom>
        </p:spPr>
      </p:pic>
    </p:spTree>
    <p:extLst>
      <p:ext uri="{BB962C8B-B14F-4D97-AF65-F5344CB8AC3E}">
        <p14:creationId xmlns:p14="http://schemas.microsoft.com/office/powerpoint/2010/main" val="27024683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dirty="0" smtClean="0"/>
              <a:t>Youth and the Civil Rights Movement</a:t>
            </a:r>
            <a:endParaRPr lang="en-US" dirty="0"/>
          </a:p>
        </p:txBody>
      </p:sp>
      <p:sp>
        <p:nvSpPr>
          <p:cNvPr id="3" name="Content Placeholder 2"/>
          <p:cNvSpPr>
            <a:spLocks noGrp="1"/>
          </p:cNvSpPr>
          <p:nvPr>
            <p:ph idx="1"/>
          </p:nvPr>
        </p:nvSpPr>
        <p:spPr>
          <a:xfrm>
            <a:off x="457200" y="1858211"/>
            <a:ext cx="8229600" cy="4267952"/>
          </a:xfrm>
        </p:spPr>
        <p:txBody>
          <a:bodyPr/>
          <a:lstStyle/>
          <a:p>
            <a:r>
              <a:rPr lang="en-US" sz="3600" dirty="0"/>
              <a:t>The Jim Crow System</a:t>
            </a:r>
          </a:p>
          <a:p>
            <a:r>
              <a:rPr lang="en-US" sz="3600" dirty="0"/>
              <a:t>Youth </a:t>
            </a:r>
            <a:r>
              <a:rPr lang="en-US" sz="3600" dirty="0" smtClean="0"/>
              <a:t>and Their Relationship to Jim Crow</a:t>
            </a:r>
          </a:p>
          <a:p>
            <a:r>
              <a:rPr lang="en-US" sz="3600" dirty="0" smtClean="0"/>
              <a:t>The </a:t>
            </a:r>
            <a:r>
              <a:rPr lang="en-US" sz="3600" dirty="0"/>
              <a:t>Struggle Against Jim </a:t>
            </a:r>
            <a:r>
              <a:rPr lang="en-US" sz="3600" dirty="0" smtClean="0"/>
              <a:t>Crow</a:t>
            </a:r>
          </a:p>
          <a:p>
            <a:r>
              <a:rPr lang="en-US" sz="3600" dirty="0" smtClean="0"/>
              <a:t>How that Struggle and the Youth Involved in It Changed Over Time: </a:t>
            </a:r>
            <a:r>
              <a:rPr lang="en-US" sz="3600" dirty="0"/>
              <a:t> </a:t>
            </a:r>
            <a:r>
              <a:rPr lang="en-US" sz="3600" dirty="0" smtClean="0"/>
              <a:t>From Freedom Now to Black Power</a:t>
            </a:r>
            <a:endParaRPr lang="en-US" sz="3600" dirty="0"/>
          </a:p>
          <a:p>
            <a:endParaRPr lang="en-US" dirty="0"/>
          </a:p>
        </p:txBody>
      </p:sp>
    </p:spTree>
    <p:extLst>
      <p:ext uri="{BB962C8B-B14F-4D97-AF65-F5344CB8AC3E}">
        <p14:creationId xmlns:p14="http://schemas.microsoft.com/office/powerpoint/2010/main" val="2845677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More Youth Join the Movement</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16484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Dave Dennis</a:t>
            </a:r>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88099" r="-88099"/>
          <a:stretch>
            <a:fillRect/>
          </a:stretch>
        </p:blipFill>
        <p:spPr bwMode="auto">
          <a:prstGeom prst="rect">
            <a:avLst/>
          </a:prstGeom>
          <a:noFill/>
          <a:ln>
            <a:noFill/>
          </a:ln>
        </p:spPr>
      </p:pic>
    </p:spTree>
    <p:extLst>
      <p:ext uri="{BB962C8B-B14F-4D97-AF65-F5344CB8AC3E}">
        <p14:creationId xmlns:p14="http://schemas.microsoft.com/office/powerpoint/2010/main" val="42251668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Stokely</a:t>
            </a:r>
            <a:r>
              <a:rPr lang="en-US" dirty="0" smtClean="0"/>
              <a:t> Carmichael</a:t>
            </a:r>
            <a:endParaRPr lang="en-US" dirty="0"/>
          </a:p>
        </p:txBody>
      </p:sp>
      <p:pic>
        <p:nvPicPr>
          <p:cNvPr id="4" name="Content Placeholder 3"/>
          <p:cNvPicPr>
            <a:picLocks noGrp="1" noChangeAspect="1"/>
          </p:cNvPicPr>
          <p:nvPr>
            <p:ph idx="1"/>
          </p:nvPr>
        </p:nvPicPr>
        <p:blipFill>
          <a:blip r:embed="rId2"/>
          <a:srcRect l="-66346" r="-66346"/>
          <a:stretch>
            <a:fillRect/>
          </a:stretch>
        </p:blipFill>
        <p:spPr>
          <a:prstGeom prst="rect">
            <a:avLst/>
          </a:prstGeom>
        </p:spPr>
      </p:pic>
    </p:spTree>
    <p:extLst>
      <p:ext uri="{BB962C8B-B14F-4D97-AF65-F5344CB8AC3E}">
        <p14:creationId xmlns:p14="http://schemas.microsoft.com/office/powerpoint/2010/main" val="37136833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April 1960: Ella Baker organized a conference at Shaw University </a:t>
            </a:r>
            <a:endParaRPr lang="en-US" dirty="0"/>
          </a:p>
        </p:txBody>
      </p:sp>
      <p:pic>
        <p:nvPicPr>
          <p:cNvPr id="5" name="Content Placeholder 4"/>
          <p:cNvPicPr>
            <a:picLocks noGrp="1" noChangeAspect="1"/>
          </p:cNvPicPr>
          <p:nvPr>
            <p:ph idx="1"/>
          </p:nvPr>
        </p:nvPicPr>
        <p:blipFill>
          <a:blip r:embed="rId2"/>
          <a:srcRect l="-18187" r="-18187"/>
          <a:stretch>
            <a:fillRect/>
          </a:stretch>
        </p:blipFill>
        <p:spPr>
          <a:xfrm>
            <a:off x="1029968" y="1923959"/>
            <a:ext cx="7152953" cy="3933825"/>
          </a:xfrm>
          <a:prstGeom prst="rect">
            <a:avLst/>
          </a:prstGeom>
        </p:spPr>
      </p:pic>
    </p:spTree>
    <p:extLst>
      <p:ext uri="{BB962C8B-B14F-4D97-AF65-F5344CB8AC3E}">
        <p14:creationId xmlns:p14="http://schemas.microsoft.com/office/powerpoint/2010/main" val="1842555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 Nonviolent Coordinating Committee</a:t>
            </a:r>
            <a:endParaRPr lang="en-US" dirty="0"/>
          </a:p>
        </p:txBody>
      </p:sp>
      <p:pic>
        <p:nvPicPr>
          <p:cNvPr id="4" name="Content Placeholder 3"/>
          <p:cNvPicPr>
            <a:picLocks noGrp="1" noChangeAspect="1"/>
          </p:cNvPicPr>
          <p:nvPr>
            <p:ph idx="1"/>
          </p:nvPr>
        </p:nvPicPr>
        <p:blipFill>
          <a:blip r:embed="rId2"/>
          <a:srcRect l="-36947" r="-36947"/>
          <a:stretch>
            <a:fillRect/>
          </a:stretch>
        </p:blipFill>
        <p:spPr>
          <a:prstGeom prst="rect">
            <a:avLst/>
          </a:prstGeom>
        </p:spPr>
      </p:pic>
    </p:spTree>
    <p:extLst>
      <p:ext uri="{BB962C8B-B14F-4D97-AF65-F5344CB8AC3E}">
        <p14:creationId xmlns:p14="http://schemas.microsoft.com/office/powerpoint/2010/main" val="11756165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6660020"/>
              </p:ext>
            </p:extLst>
          </p:nvPr>
        </p:nvGraphicFramePr>
        <p:xfrm>
          <a:off x="457200" y="448236"/>
          <a:ext cx="8229600" cy="5289178"/>
        </p:xfrm>
        <a:graphic>
          <a:graphicData uri="http://schemas.openxmlformats.org/drawingml/2006/table">
            <a:tbl>
              <a:tblPr firstRow="1" bandRow="1">
                <a:tableStyleId>{5C22544A-7EE6-4342-B048-85BDC9FD1C3A}</a:tableStyleId>
              </a:tblPr>
              <a:tblGrid>
                <a:gridCol w="4219388"/>
                <a:gridCol w="4010212"/>
              </a:tblGrid>
              <a:tr h="1180690">
                <a:tc>
                  <a:txBody>
                    <a:bodyPr/>
                    <a:lstStyle/>
                    <a:p>
                      <a:r>
                        <a:rPr lang="en-US" sz="2800" dirty="0" smtClean="0"/>
                        <a:t>Principles of the 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17511">
                <a:tc>
                  <a:txBody>
                    <a:bodyPr/>
                    <a:lstStyle/>
                    <a:p>
                      <a:r>
                        <a:rPr lang="en-US" sz="2800" dirty="0" smtClean="0"/>
                        <a:t>Moral</a:t>
                      </a:r>
                      <a:r>
                        <a:rPr lang="en-US" sz="2800" baseline="0" dirty="0" smtClean="0"/>
                        <a:t> Simplicity</a:t>
                      </a:r>
                      <a:endParaRPr lang="en-US" sz="2800" dirty="0"/>
                    </a:p>
                  </a:txBody>
                  <a:tcPr/>
                </a:tc>
                <a:tc>
                  <a:txBody>
                    <a:bodyPr/>
                    <a:lstStyle/>
                    <a:p>
                      <a:endParaRPr lang="en-US" sz="2800" dirty="0"/>
                    </a:p>
                  </a:txBody>
                  <a:tcPr/>
                </a:tc>
              </a:tr>
              <a:tr h="717511">
                <a:tc>
                  <a:txBody>
                    <a:bodyPr/>
                    <a:lstStyle/>
                    <a:p>
                      <a:endParaRPr lang="en-US" dirty="0"/>
                    </a:p>
                  </a:txBody>
                  <a:tcPr/>
                </a:tc>
                <a:tc>
                  <a:txBody>
                    <a:bodyPr/>
                    <a:lstStyle/>
                    <a:p>
                      <a:endParaRPr lang="en-US" dirty="0"/>
                    </a:p>
                  </a:txBody>
                  <a:tcPr/>
                </a:tc>
              </a:tr>
              <a:tr h="1238444">
                <a:tc>
                  <a:txBody>
                    <a:bodyPr/>
                    <a:lstStyle/>
                    <a:p>
                      <a:endParaRPr lang="en-US"/>
                    </a:p>
                  </a:txBody>
                  <a:tcPr/>
                </a:tc>
                <a:tc>
                  <a:txBody>
                    <a:bodyPr/>
                    <a:lstStyle/>
                    <a:p>
                      <a:endParaRPr lang="en-US"/>
                    </a:p>
                  </a:txBody>
                  <a:tcPr/>
                </a:tc>
              </a:tr>
              <a:tr h="717511">
                <a:tc>
                  <a:txBody>
                    <a:bodyPr/>
                    <a:lstStyle/>
                    <a:p>
                      <a:endParaRPr lang="en-US"/>
                    </a:p>
                  </a:txBody>
                  <a:tcPr/>
                </a:tc>
                <a:tc>
                  <a:txBody>
                    <a:bodyPr/>
                    <a:lstStyle/>
                    <a:p>
                      <a:endParaRPr lang="en-US"/>
                    </a:p>
                  </a:txBody>
                  <a:tcPr/>
                </a:tc>
              </a:tr>
              <a:tr h="717511">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79302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604920"/>
              </p:ext>
            </p:extLst>
          </p:nvPr>
        </p:nvGraphicFramePr>
        <p:xfrm>
          <a:off x="457200" y="448236"/>
          <a:ext cx="8229600" cy="5516546"/>
        </p:xfrm>
        <a:graphic>
          <a:graphicData uri="http://schemas.openxmlformats.org/drawingml/2006/table">
            <a:tbl>
              <a:tblPr firstRow="1" bandRow="1">
                <a:tableStyleId>{5C22544A-7EE6-4342-B048-85BDC9FD1C3A}</a:tableStyleId>
              </a:tblPr>
              <a:tblGrid>
                <a:gridCol w="4219388"/>
                <a:gridCol w="4010212"/>
              </a:tblGrid>
              <a:tr h="1180690">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Moral Simplicity</a:t>
                      </a:r>
                    </a:p>
                  </a:txBody>
                  <a:tcPr/>
                </a:tc>
                <a:tc>
                  <a:txBody>
                    <a:bodyPr/>
                    <a:lstStyle/>
                    <a:p>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High</a:t>
                      </a:r>
                      <a:r>
                        <a:rPr lang="en-US" sz="2800" baseline="0" dirty="0" smtClean="0"/>
                        <a:t> Ideals</a:t>
                      </a:r>
                      <a:endParaRPr lang="en-US" sz="2800" dirty="0" smtClean="0"/>
                    </a:p>
                    <a:p>
                      <a:endParaRPr lang="en-US" sz="2800" dirty="0"/>
                    </a:p>
                  </a:txBody>
                  <a:tcPr/>
                </a:tc>
                <a:tc>
                  <a:txBody>
                    <a:bodyPr/>
                    <a:lstStyle/>
                    <a:p>
                      <a:endParaRPr lang="en-US" dirty="0"/>
                    </a:p>
                  </a:txBody>
                  <a:tcPr/>
                </a:tc>
              </a:tr>
              <a:tr h="1238444">
                <a:tc>
                  <a:txBody>
                    <a:bodyPr/>
                    <a:lstStyle/>
                    <a:p>
                      <a:endParaRPr lang="en-US" dirty="0"/>
                    </a:p>
                  </a:txBody>
                  <a:tcPr/>
                </a:tc>
                <a:tc>
                  <a:txBody>
                    <a:bodyPr/>
                    <a:lstStyle/>
                    <a:p>
                      <a:endParaRPr lang="en-US"/>
                    </a:p>
                  </a:txBody>
                  <a:tcPr/>
                </a:tc>
              </a:tr>
              <a:tr h="717511">
                <a:tc>
                  <a:txBody>
                    <a:bodyPr/>
                    <a:lstStyle/>
                    <a:p>
                      <a:endParaRPr lang="en-US"/>
                    </a:p>
                  </a:txBody>
                  <a:tcPr/>
                </a:tc>
                <a:tc>
                  <a:txBody>
                    <a:bodyPr/>
                    <a:lstStyle/>
                    <a:p>
                      <a:endParaRPr lang="en-US"/>
                    </a:p>
                  </a:txBody>
                  <a:tcPr/>
                </a:tc>
              </a:tr>
              <a:tr h="717511">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795814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1194684"/>
              </p:ext>
            </p:extLst>
          </p:nvPr>
        </p:nvGraphicFramePr>
        <p:xfrm>
          <a:off x="457200" y="448236"/>
          <a:ext cx="8229600" cy="5516546"/>
        </p:xfrm>
        <a:graphic>
          <a:graphicData uri="http://schemas.openxmlformats.org/drawingml/2006/table">
            <a:tbl>
              <a:tblPr firstRow="1" bandRow="1">
                <a:tableStyleId>{5C22544A-7EE6-4342-B048-85BDC9FD1C3A}</a:tableStyleId>
              </a:tblPr>
              <a:tblGrid>
                <a:gridCol w="4219388"/>
                <a:gridCol w="4010212"/>
              </a:tblGrid>
              <a:tr h="1180690">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Moral Simplicity</a:t>
                      </a:r>
                      <a:endParaRPr lang="en-US" sz="2800" dirty="0"/>
                    </a:p>
                  </a:txBody>
                  <a:tcPr/>
                </a:tc>
                <a:tc>
                  <a:txBody>
                    <a:bodyPr/>
                    <a:lstStyle/>
                    <a:p>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High</a:t>
                      </a:r>
                      <a:r>
                        <a:rPr lang="en-US" sz="2800" baseline="0" dirty="0" smtClean="0"/>
                        <a:t> Ideals</a:t>
                      </a:r>
                    </a:p>
                    <a:p>
                      <a:endParaRPr lang="en-US" sz="2800" dirty="0"/>
                    </a:p>
                  </a:txBody>
                  <a:tcPr/>
                </a:tc>
                <a:tc>
                  <a:txBody>
                    <a:bodyPr/>
                    <a:lstStyle/>
                    <a:p>
                      <a:endParaRPr lang="en-US" dirty="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endParaRPr lang="en-US"/>
                    </a:p>
                  </a:txBody>
                  <a:tcPr/>
                </a:tc>
              </a:tr>
              <a:tr h="717511">
                <a:tc>
                  <a:txBody>
                    <a:bodyPr/>
                    <a:lstStyle/>
                    <a:p>
                      <a:endParaRPr lang="en-US" dirty="0"/>
                    </a:p>
                  </a:txBody>
                  <a:tcPr/>
                </a:tc>
                <a:tc>
                  <a:txBody>
                    <a:bodyPr/>
                    <a:lstStyle/>
                    <a:p>
                      <a:endParaRPr lang="en-US"/>
                    </a:p>
                  </a:txBody>
                  <a:tcPr/>
                </a:tc>
              </a:tr>
              <a:tr h="717511">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4615294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4689469"/>
              </p:ext>
            </p:extLst>
          </p:nvPr>
        </p:nvGraphicFramePr>
        <p:xfrm>
          <a:off x="457200" y="448236"/>
          <a:ext cx="8229600" cy="5516546"/>
        </p:xfrm>
        <a:graphic>
          <a:graphicData uri="http://schemas.openxmlformats.org/drawingml/2006/table">
            <a:tbl>
              <a:tblPr firstRow="1" bandRow="1">
                <a:tableStyleId>{5C22544A-7EE6-4342-B048-85BDC9FD1C3A}</a:tableStyleId>
              </a:tblPr>
              <a:tblGrid>
                <a:gridCol w="4219388"/>
                <a:gridCol w="4010212"/>
              </a:tblGrid>
              <a:tr h="1180690">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Moral Simplicity</a:t>
                      </a:r>
                      <a:endParaRPr lang="en-US" sz="2800" dirty="0"/>
                    </a:p>
                  </a:txBody>
                  <a:tcPr/>
                </a:tc>
                <a:tc>
                  <a:txBody>
                    <a:bodyPr/>
                    <a:lstStyle/>
                    <a:p>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High</a:t>
                      </a:r>
                      <a:r>
                        <a:rPr lang="en-US" sz="2800" baseline="0" dirty="0" smtClean="0"/>
                        <a:t> Ideals</a:t>
                      </a:r>
                    </a:p>
                    <a:p>
                      <a:endParaRPr lang="en-US" sz="2800" dirty="0"/>
                    </a:p>
                  </a:txBody>
                  <a:tcPr/>
                </a:tc>
                <a:tc>
                  <a:txBody>
                    <a:bodyPr/>
                    <a:lstStyle/>
                    <a:p>
                      <a:endParaRPr lang="en-US" dirty="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endParaRPr lang="en-US"/>
                    </a:p>
                  </a:txBody>
                  <a:tcPr/>
                </a:tc>
              </a:tr>
              <a:tr h="717511">
                <a:tc>
                  <a:txBody>
                    <a:bodyPr/>
                    <a:lstStyle/>
                    <a:p>
                      <a:r>
                        <a:rPr lang="en-US" sz="2800" dirty="0" smtClean="0"/>
                        <a:t>Working with Whites</a:t>
                      </a:r>
                      <a:endParaRPr lang="en-US" sz="2800" dirty="0"/>
                    </a:p>
                  </a:txBody>
                  <a:tcPr/>
                </a:tc>
                <a:tc>
                  <a:txBody>
                    <a:bodyPr/>
                    <a:lstStyle/>
                    <a:p>
                      <a:endParaRPr lang="en-US"/>
                    </a:p>
                  </a:txBody>
                  <a:tcPr/>
                </a:tc>
              </a:tr>
              <a:tr h="717511">
                <a:tc>
                  <a:txBody>
                    <a:bodyPr/>
                    <a:lstStyle/>
                    <a:p>
                      <a:endParaRPr lang="en-US" sz="28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309827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59123865"/>
              </p:ext>
            </p:extLst>
          </p:nvPr>
        </p:nvGraphicFramePr>
        <p:xfrm>
          <a:off x="457200" y="448236"/>
          <a:ext cx="8229600" cy="5289178"/>
        </p:xfrm>
        <a:graphic>
          <a:graphicData uri="http://schemas.openxmlformats.org/drawingml/2006/table">
            <a:tbl>
              <a:tblPr firstRow="1" bandRow="1">
                <a:tableStyleId>{5C22544A-7EE6-4342-B048-85BDC9FD1C3A}</a:tableStyleId>
              </a:tblPr>
              <a:tblGrid>
                <a:gridCol w="4219388"/>
                <a:gridCol w="4010212"/>
              </a:tblGrid>
              <a:tr h="1180690">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Moral Simplicity</a:t>
                      </a:r>
                      <a:endParaRPr lang="en-US" sz="2800" dirty="0"/>
                    </a:p>
                  </a:txBody>
                  <a:tcPr/>
                </a:tc>
                <a:tc>
                  <a:txBody>
                    <a:bodyPr/>
                    <a:lstStyle/>
                    <a:p>
                      <a:endParaRPr lang="en-US" sz="2800" dirty="0"/>
                    </a:p>
                  </a:txBody>
                  <a:tcPr/>
                </a:tc>
              </a:tr>
              <a:tr h="717511">
                <a:tc>
                  <a:txBody>
                    <a:bodyPr/>
                    <a:lstStyle/>
                    <a:p>
                      <a:r>
                        <a:rPr lang="en-US" sz="2800" dirty="0" smtClean="0"/>
                        <a:t>High</a:t>
                      </a:r>
                      <a:r>
                        <a:rPr lang="en-US" sz="2800" baseline="0" dirty="0" smtClean="0"/>
                        <a:t> Ideals </a:t>
                      </a:r>
                      <a:endParaRPr lang="en-US" sz="2800" dirty="0"/>
                    </a:p>
                  </a:txBody>
                  <a:tcPr/>
                </a:tc>
                <a:tc>
                  <a:txBody>
                    <a:bodyPr/>
                    <a:lstStyle/>
                    <a:p>
                      <a:endParaRPr lang="en-US" dirty="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endParaRPr lang="en-US"/>
                    </a:p>
                  </a:txBody>
                  <a:tcPr/>
                </a:tc>
              </a:tr>
              <a:tr h="717511">
                <a:tc>
                  <a:txBody>
                    <a:bodyPr/>
                    <a:lstStyle/>
                    <a:p>
                      <a:r>
                        <a:rPr lang="en-US" sz="2800" dirty="0" smtClean="0"/>
                        <a:t>Working with Whites</a:t>
                      </a:r>
                      <a:endParaRPr lang="en-US" sz="2800" dirty="0"/>
                    </a:p>
                  </a:txBody>
                  <a:tcPr/>
                </a:tc>
                <a:tc>
                  <a:txBody>
                    <a:bodyPr/>
                    <a:lstStyle/>
                    <a:p>
                      <a:endParaRPr lang="en-US"/>
                    </a:p>
                  </a:txBody>
                  <a:tcPr/>
                </a:tc>
              </a:tr>
              <a:tr h="717511">
                <a:tc>
                  <a:txBody>
                    <a:bodyPr/>
                    <a:lstStyle/>
                    <a:p>
                      <a:r>
                        <a:rPr lang="en-US" sz="2800" dirty="0" smtClean="0"/>
                        <a:t>Working with Liberals</a:t>
                      </a:r>
                      <a:endParaRPr lang="en-US" sz="28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3798854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Class Themes</a:t>
            </a:r>
            <a:endParaRPr lang="en-US" sz="4800" dirty="0"/>
          </a:p>
        </p:txBody>
      </p:sp>
      <p:sp>
        <p:nvSpPr>
          <p:cNvPr id="3" name="Content Placeholder 2"/>
          <p:cNvSpPr>
            <a:spLocks noGrp="1"/>
          </p:cNvSpPr>
          <p:nvPr>
            <p:ph idx="1"/>
          </p:nvPr>
        </p:nvSpPr>
        <p:spPr/>
        <p:txBody>
          <a:bodyPr>
            <a:normAutofit/>
          </a:bodyPr>
          <a:lstStyle/>
          <a:p>
            <a:r>
              <a:rPr lang="en-US" sz="4400" dirty="0"/>
              <a:t>What the struggle against inequality looks </a:t>
            </a:r>
            <a:r>
              <a:rPr lang="en-US" sz="4400" dirty="0" smtClean="0"/>
              <a:t>like</a:t>
            </a:r>
          </a:p>
          <a:p>
            <a:r>
              <a:rPr lang="en-US" sz="4400" dirty="0" smtClean="0"/>
              <a:t>How inequality is perpetuated</a:t>
            </a:r>
            <a:endParaRPr lang="en-US" sz="4400" dirty="0"/>
          </a:p>
          <a:p>
            <a:r>
              <a:rPr lang="en-US" sz="4400" dirty="0"/>
              <a:t>The e</a:t>
            </a:r>
            <a:r>
              <a:rPr lang="en-US" sz="4400" dirty="0" smtClean="0"/>
              <a:t>ffect </a:t>
            </a:r>
            <a:r>
              <a:rPr lang="en-US" sz="4400" dirty="0"/>
              <a:t>of </a:t>
            </a:r>
            <a:r>
              <a:rPr lang="en-US" sz="4400" dirty="0" smtClean="0"/>
              <a:t>inequality and violent resistance to change on youth</a:t>
            </a:r>
          </a:p>
          <a:p>
            <a:endParaRPr lang="en-US" dirty="0"/>
          </a:p>
        </p:txBody>
      </p:sp>
    </p:spTree>
    <p:extLst>
      <p:ext uri="{BB962C8B-B14F-4D97-AF65-F5344CB8AC3E}">
        <p14:creationId xmlns:p14="http://schemas.microsoft.com/office/powerpoint/2010/main" val="1216580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1961 Freedom Rides</a:t>
            </a:r>
            <a:br>
              <a:rPr lang="en-US" dirty="0" smtClean="0"/>
            </a:br>
            <a:r>
              <a:rPr lang="en-US" dirty="0" smtClean="0"/>
              <a:t>Congress of Racial Equality (CORE)</a:t>
            </a:r>
            <a:endParaRPr lang="en-US" dirty="0"/>
          </a:p>
        </p:txBody>
      </p:sp>
      <p:pic>
        <p:nvPicPr>
          <p:cNvPr id="6" name="Content Placeholder 5"/>
          <p:cNvPicPr>
            <a:picLocks noGrp="1" noChangeAspect="1"/>
          </p:cNvPicPr>
          <p:nvPr>
            <p:ph idx="1"/>
          </p:nvPr>
        </p:nvPicPr>
        <p:blipFill>
          <a:blip r:embed="rId2"/>
          <a:srcRect t="5446" b="5446"/>
          <a:stretch>
            <a:fillRect/>
          </a:stretch>
        </p:blipFill>
        <p:spPr>
          <a:xfrm>
            <a:off x="254525" y="1600200"/>
            <a:ext cx="8229600" cy="4525963"/>
          </a:xfrm>
          <a:prstGeom prst="rect">
            <a:avLst/>
          </a:prstGeom>
        </p:spPr>
      </p:pic>
    </p:spTree>
    <p:extLst>
      <p:ext uri="{BB962C8B-B14F-4D97-AF65-F5344CB8AC3E}">
        <p14:creationId xmlns:p14="http://schemas.microsoft.com/office/powerpoint/2010/main" val="23553884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a:bodyPr>
          <a:lstStyle/>
          <a:p>
            <a:r>
              <a:rPr lang="en-US" sz="5400" dirty="0" smtClean="0"/>
              <a:t>Supreme Court Cases </a:t>
            </a:r>
            <a:endParaRPr lang="en-US" sz="5400" dirty="0"/>
          </a:p>
        </p:txBody>
      </p:sp>
      <p:sp>
        <p:nvSpPr>
          <p:cNvPr id="3" name="Content Placeholder 2"/>
          <p:cNvSpPr>
            <a:spLocks noGrp="1"/>
          </p:cNvSpPr>
          <p:nvPr>
            <p:ph idx="1"/>
          </p:nvPr>
        </p:nvSpPr>
        <p:spPr>
          <a:xfrm>
            <a:off x="457200" y="2085474"/>
            <a:ext cx="8229600" cy="4040689"/>
          </a:xfrm>
        </p:spPr>
        <p:txBody>
          <a:bodyPr>
            <a:normAutofit/>
          </a:bodyPr>
          <a:lstStyle/>
          <a:p>
            <a:r>
              <a:rPr lang="en-US" sz="4800" dirty="0" smtClean="0"/>
              <a:t>1946 Morgan vs. Virginia</a:t>
            </a:r>
          </a:p>
          <a:p>
            <a:r>
              <a:rPr lang="en-US" sz="4800" dirty="0" smtClean="0"/>
              <a:t>1960 Boynton vs. Virginia</a:t>
            </a:r>
            <a:endParaRPr lang="en-US" sz="4800" dirty="0"/>
          </a:p>
        </p:txBody>
      </p:sp>
    </p:spTree>
    <p:extLst>
      <p:ext uri="{BB962C8B-B14F-4D97-AF65-F5344CB8AC3E}">
        <p14:creationId xmlns:p14="http://schemas.microsoft.com/office/powerpoint/2010/main" val="1701232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1961 CORE Freedom Riders</a:t>
            </a:r>
            <a:endParaRPr lang="en-US" dirty="0"/>
          </a:p>
        </p:txBody>
      </p:sp>
      <p:pic>
        <p:nvPicPr>
          <p:cNvPr id="4" name="Content Placeholder 3"/>
          <p:cNvPicPr>
            <a:picLocks noGrp="1" noChangeAspect="1"/>
          </p:cNvPicPr>
          <p:nvPr>
            <p:ph idx="1"/>
          </p:nvPr>
        </p:nvPicPr>
        <p:blipFill>
          <a:blip r:embed="rId2"/>
          <a:srcRect l="-40915" r="-40915"/>
          <a:stretch>
            <a:fillRect/>
          </a:stretch>
        </p:blipFill>
        <p:spPr>
          <a:prstGeom prst="rect">
            <a:avLst/>
          </a:prstGeom>
        </p:spPr>
      </p:pic>
    </p:spTree>
    <p:extLst>
      <p:ext uri="{BB962C8B-B14F-4D97-AF65-F5344CB8AC3E}">
        <p14:creationId xmlns:p14="http://schemas.microsoft.com/office/powerpoint/2010/main" val="2982363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Freedom Riders in Anniston</a:t>
            </a:r>
            <a:endParaRPr lang="en-US" dirty="0"/>
          </a:p>
        </p:txBody>
      </p:sp>
      <p:pic>
        <p:nvPicPr>
          <p:cNvPr id="6" name="Content Placeholder 5"/>
          <p:cNvPicPr>
            <a:picLocks noGrp="1" noChangeAspect="1"/>
          </p:cNvPicPr>
          <p:nvPr>
            <p:ph idx="1"/>
          </p:nvPr>
        </p:nvPicPr>
        <p:blipFill>
          <a:blip r:embed="rId2"/>
          <a:srcRect t="-1223" b="-1223"/>
          <a:stretch>
            <a:fillRect/>
          </a:stretch>
        </p:blipFill>
        <p:spPr>
          <a:prstGeom prst="rect">
            <a:avLst/>
          </a:prstGeom>
        </p:spPr>
      </p:pic>
    </p:spTree>
    <p:extLst>
      <p:ext uri="{BB962C8B-B14F-4D97-AF65-F5344CB8AC3E}">
        <p14:creationId xmlns:p14="http://schemas.microsoft.com/office/powerpoint/2010/main" val="3840933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Freedom Riders in Birmingham: Charles Person and James Peck</a:t>
            </a:r>
            <a:endParaRPr lang="en-US" dirty="0"/>
          </a:p>
        </p:txBody>
      </p:sp>
      <p:pic>
        <p:nvPicPr>
          <p:cNvPr id="4" name="Content Placeholder 3"/>
          <p:cNvPicPr>
            <a:picLocks noGrp="1" noChangeAspect="1"/>
          </p:cNvPicPr>
          <p:nvPr>
            <p:ph idx="1"/>
          </p:nvPr>
        </p:nvPicPr>
        <p:blipFill>
          <a:blip r:embed="rId2"/>
          <a:srcRect t="1474" b="1474"/>
          <a:stretch>
            <a:fillRect/>
          </a:stretch>
        </p:blipFill>
        <p:spPr>
          <a:xfrm>
            <a:off x="774422" y="1600200"/>
            <a:ext cx="7912377" cy="4525963"/>
          </a:xfrm>
          <a:prstGeom prst="rect">
            <a:avLst/>
          </a:prstGeom>
        </p:spPr>
      </p:pic>
    </p:spTree>
    <p:extLst>
      <p:ext uri="{BB962C8B-B14F-4D97-AF65-F5344CB8AC3E}">
        <p14:creationId xmlns:p14="http://schemas.microsoft.com/office/powerpoint/2010/main" val="7364189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2743" y="473180"/>
            <a:ext cx="6922135" cy="5448300"/>
          </a:xfrm>
          <a:prstGeom prst="rect">
            <a:avLst/>
          </a:prstGeom>
        </p:spPr>
      </p:pic>
    </p:spTree>
    <p:extLst>
      <p:ext uri="{BB962C8B-B14F-4D97-AF65-F5344CB8AC3E}">
        <p14:creationId xmlns:p14="http://schemas.microsoft.com/office/powerpoint/2010/main" val="6522648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28989" y="170385"/>
            <a:ext cx="5142168" cy="6366207"/>
          </a:xfrm>
          <a:prstGeom prst="rect">
            <a:avLst/>
          </a:prstGeom>
        </p:spPr>
      </p:pic>
    </p:spTree>
    <p:extLst>
      <p:ext uri="{BB962C8B-B14F-4D97-AF65-F5344CB8AC3E}">
        <p14:creationId xmlns:p14="http://schemas.microsoft.com/office/powerpoint/2010/main" val="25156561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06780"/>
          </a:xfrm>
        </p:spPr>
        <p:txBody>
          <a:bodyPr>
            <a:normAutofit fontScale="90000"/>
          </a:bodyPr>
          <a:lstStyle/>
          <a:p>
            <a:r>
              <a:rPr lang="en-US" dirty="0" smtClean="0"/>
              <a:t>The Kennedy Administration’s International Embarrassment: </a:t>
            </a:r>
            <a:endParaRPr lang="en-US" dirty="0"/>
          </a:p>
        </p:txBody>
      </p:sp>
      <p:sp>
        <p:nvSpPr>
          <p:cNvPr id="3" name="Content Placeholder 2"/>
          <p:cNvSpPr>
            <a:spLocks noGrp="1"/>
          </p:cNvSpPr>
          <p:nvPr>
            <p:ph idx="1"/>
          </p:nvPr>
        </p:nvSpPr>
        <p:spPr>
          <a:xfrm>
            <a:off x="457200" y="1967433"/>
            <a:ext cx="8229600" cy="4158731"/>
          </a:xfrm>
        </p:spPr>
        <p:txBody>
          <a:bodyPr>
            <a:normAutofit/>
          </a:bodyPr>
          <a:lstStyle/>
          <a:p>
            <a:pPr marL="0" indent="0">
              <a:buNone/>
            </a:pPr>
            <a:r>
              <a:rPr lang="en-US" sz="4000" dirty="0"/>
              <a:t>Moscow </a:t>
            </a:r>
            <a:r>
              <a:rPr lang="en-US" sz="4000" dirty="0" smtClean="0"/>
              <a:t>Radio: </a:t>
            </a:r>
            <a:r>
              <a:rPr lang="en-US" sz="4000" dirty="0"/>
              <a:t>"Scenes of bloodshed in Montgomery are the worst examples of savagery taking place in a country which has the </a:t>
            </a:r>
            <a:r>
              <a:rPr lang="en-US" sz="4000" dirty="0" smtClean="0"/>
              <a:t>boldness </a:t>
            </a:r>
            <a:r>
              <a:rPr lang="en-US" sz="4000" dirty="0"/>
              <a:t>to declare that its way of life </a:t>
            </a:r>
            <a:r>
              <a:rPr lang="en-US" sz="4000" dirty="0" smtClean="0"/>
              <a:t>is </a:t>
            </a:r>
            <a:r>
              <a:rPr lang="en-US" sz="4000" dirty="0"/>
              <a:t>an example for other </a:t>
            </a:r>
            <a:r>
              <a:rPr lang="en-US" sz="4000" dirty="0" smtClean="0"/>
              <a:t>people.”</a:t>
            </a:r>
            <a:endParaRPr lang="en-US" sz="4000" dirty="0"/>
          </a:p>
          <a:p>
            <a:endParaRPr lang="en-US" dirty="0"/>
          </a:p>
        </p:txBody>
      </p:sp>
    </p:spTree>
    <p:extLst>
      <p:ext uri="{BB962C8B-B14F-4D97-AF65-F5344CB8AC3E}">
        <p14:creationId xmlns:p14="http://schemas.microsoft.com/office/powerpoint/2010/main" val="1285372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Freedom Rides Part 2:</a:t>
            </a:r>
            <a:br>
              <a:rPr lang="en-US" dirty="0" smtClean="0"/>
            </a:br>
            <a:r>
              <a:rPr lang="en-US" dirty="0" smtClean="0"/>
              <a:t>SNCC</a:t>
            </a:r>
            <a:endParaRPr lang="en-US" dirty="0"/>
          </a:p>
        </p:txBody>
      </p:sp>
      <p:pic>
        <p:nvPicPr>
          <p:cNvPr id="4" name="Content Placeholder 3"/>
          <p:cNvPicPr preferRelativeResize="0">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bwMode="auto">
          <a:prstGeom prst="rect">
            <a:avLst/>
          </a:prstGeom>
          <a:noFill/>
          <a:ln>
            <a:noFill/>
          </a:ln>
        </p:spPr>
      </p:pic>
    </p:spTree>
    <p:extLst>
      <p:ext uri="{BB962C8B-B14F-4D97-AF65-F5344CB8AC3E}">
        <p14:creationId xmlns:p14="http://schemas.microsoft.com/office/powerpoint/2010/main" val="398742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62100" y="381000"/>
            <a:ext cx="6019800" cy="6096000"/>
          </a:xfrm>
          <a:prstGeom prst="rect">
            <a:avLst/>
          </a:prstGeom>
        </p:spPr>
      </p:pic>
    </p:spTree>
    <p:extLst>
      <p:ext uri="{BB962C8B-B14F-4D97-AF65-F5344CB8AC3E}">
        <p14:creationId xmlns:p14="http://schemas.microsoft.com/office/powerpoint/2010/main" val="882519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Jim Crow System: Segregation and Rules of Etiquette</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56378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2300" y="0"/>
            <a:ext cx="5357813" cy="6858000"/>
          </a:xfrm>
          <a:prstGeom prst="rect">
            <a:avLst/>
          </a:prstGeom>
        </p:spPr>
      </p:pic>
    </p:spTree>
    <p:extLst>
      <p:ext uri="{BB962C8B-B14F-4D97-AF65-F5344CB8AC3E}">
        <p14:creationId xmlns:p14="http://schemas.microsoft.com/office/powerpoint/2010/main" val="1022933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Maximum Security: </a:t>
            </a:r>
            <a:r>
              <a:rPr lang="en-US" sz="4000" dirty="0" err="1" smtClean="0"/>
              <a:t>Parchman</a:t>
            </a:r>
            <a:r>
              <a:rPr lang="en-US" sz="4000" dirty="0" smtClean="0"/>
              <a:t> Farm</a:t>
            </a:r>
            <a:endParaRPr lang="en-US" sz="4000" dirty="0"/>
          </a:p>
        </p:txBody>
      </p:sp>
      <p:sp>
        <p:nvSpPr>
          <p:cNvPr id="3" name="Subtitle 2"/>
          <p:cNvSpPr>
            <a:spLocks noGrp="1"/>
          </p:cNvSpPr>
          <p:nvPr>
            <p:ph type="subTitle" idx="1"/>
          </p:nvPr>
        </p:nvSpPr>
        <p:spPr>
          <a:xfrm>
            <a:off x="1371600" y="3748085"/>
            <a:ext cx="6400800" cy="1890715"/>
          </a:xfrm>
        </p:spPr>
        <p:txBody>
          <a:bodyPr>
            <a:normAutofit/>
          </a:bodyPr>
          <a:lstStyle/>
          <a:p>
            <a:r>
              <a:rPr lang="en-US" dirty="0" smtClean="0"/>
              <a:t>The Federal Government and Compromise with Jim Crow</a:t>
            </a:r>
            <a:endParaRPr lang="en-US" dirty="0"/>
          </a:p>
        </p:txBody>
      </p:sp>
    </p:spTree>
    <p:extLst>
      <p:ext uri="{BB962C8B-B14F-4D97-AF65-F5344CB8AC3E}">
        <p14:creationId xmlns:p14="http://schemas.microsoft.com/office/powerpoint/2010/main" val="457543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5179" y="702538"/>
            <a:ext cx="7289800" cy="5467350"/>
          </a:xfrm>
          <a:prstGeom prst="rect">
            <a:avLst/>
          </a:prstGeom>
          <a:noFill/>
          <a:ln>
            <a:noFill/>
          </a:ln>
        </p:spPr>
      </p:pic>
    </p:spTree>
    <p:extLst>
      <p:ext uri="{BB962C8B-B14F-4D97-AF65-F5344CB8AC3E}">
        <p14:creationId xmlns:p14="http://schemas.microsoft.com/office/powerpoint/2010/main" val="32452416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9541"/>
            <a:ext cx="7772400" cy="2291187"/>
          </a:xfrm>
        </p:spPr>
        <p:txBody>
          <a:bodyPr>
            <a:noAutofit/>
          </a:bodyPr>
          <a:lstStyle/>
          <a:p>
            <a:r>
              <a:rPr lang="en-US" sz="4800" dirty="0" smtClean="0"/>
              <a:t/>
            </a:r>
            <a:br>
              <a:rPr lang="en-US" sz="4800" dirty="0" smtClean="0"/>
            </a:br>
            <a:r>
              <a:rPr lang="en-US" sz="4800" dirty="0" smtClean="0"/>
              <a:t>The Freedom Rides, Part 3:</a:t>
            </a:r>
            <a:br>
              <a:rPr lang="en-US" sz="4800" dirty="0" smtClean="0"/>
            </a:br>
            <a:endParaRPr lang="en-US" sz="4800" dirty="0"/>
          </a:p>
        </p:txBody>
      </p:sp>
      <p:sp>
        <p:nvSpPr>
          <p:cNvPr id="3" name="Subtitle 2"/>
          <p:cNvSpPr>
            <a:spLocks noGrp="1"/>
          </p:cNvSpPr>
          <p:nvPr>
            <p:ph type="subTitle" idx="1"/>
          </p:nvPr>
        </p:nvSpPr>
        <p:spPr>
          <a:xfrm>
            <a:off x="1371600" y="3710728"/>
            <a:ext cx="6400800" cy="1928072"/>
          </a:xfrm>
        </p:spPr>
        <p:txBody>
          <a:bodyPr>
            <a:normAutofit fontScale="85000" lnSpcReduction="10000"/>
          </a:bodyPr>
          <a:lstStyle/>
          <a:p>
            <a:r>
              <a:rPr lang="en-US" sz="4400" dirty="0" smtClean="0"/>
              <a:t>430 People become Freedom Riders and head to Mississippi; 300 sent to </a:t>
            </a:r>
            <a:r>
              <a:rPr lang="en-US" sz="4400" dirty="0" err="1" smtClean="0"/>
              <a:t>Parchman</a:t>
            </a:r>
            <a:endParaRPr lang="en-US" sz="4400" dirty="0" smtClean="0"/>
          </a:p>
          <a:p>
            <a:endParaRPr lang="en-US" sz="4400" dirty="0"/>
          </a:p>
        </p:txBody>
      </p:sp>
    </p:spTree>
    <p:extLst>
      <p:ext uri="{BB962C8B-B14F-4D97-AF65-F5344CB8AC3E}">
        <p14:creationId xmlns:p14="http://schemas.microsoft.com/office/powerpoint/2010/main" val="25077790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774643"/>
            <a:ext cx="6990080" cy="5379085"/>
          </a:xfrm>
          <a:prstGeom prst="rect">
            <a:avLst/>
          </a:prstGeom>
        </p:spPr>
      </p:pic>
    </p:spTree>
    <p:extLst>
      <p:ext uri="{BB962C8B-B14F-4D97-AF65-F5344CB8AC3E}">
        <p14:creationId xmlns:p14="http://schemas.microsoft.com/office/powerpoint/2010/main" val="2514116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3913" y="581136"/>
            <a:ext cx="8458200" cy="5638800"/>
          </a:xfrm>
          <a:prstGeom prst="rect">
            <a:avLst/>
          </a:prstGeom>
        </p:spPr>
      </p:pic>
    </p:spTree>
    <p:extLst>
      <p:ext uri="{BB962C8B-B14F-4D97-AF65-F5344CB8AC3E}">
        <p14:creationId xmlns:p14="http://schemas.microsoft.com/office/powerpoint/2010/main" val="26060237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723900"/>
            <a:ext cx="7912100" cy="5397500"/>
          </a:xfrm>
          <a:prstGeom prst="rect">
            <a:avLst/>
          </a:prstGeom>
        </p:spPr>
      </p:pic>
    </p:spTree>
    <p:extLst>
      <p:ext uri="{BB962C8B-B14F-4D97-AF65-F5344CB8AC3E}">
        <p14:creationId xmlns:p14="http://schemas.microsoft.com/office/powerpoint/2010/main" val="33043053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 y="0"/>
            <a:ext cx="8863328" cy="6858000"/>
          </a:xfrm>
          <a:prstGeom prst="rect">
            <a:avLst/>
          </a:prstGeom>
        </p:spPr>
      </p:pic>
    </p:spTree>
    <p:extLst>
      <p:ext uri="{BB962C8B-B14F-4D97-AF65-F5344CB8AC3E}">
        <p14:creationId xmlns:p14="http://schemas.microsoft.com/office/powerpoint/2010/main" val="7409821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93179"/>
          </a:xfrm>
        </p:spPr>
        <p:txBody>
          <a:bodyPr>
            <a:noAutofit/>
          </a:bodyPr>
          <a:lstStyle/>
          <a:p>
            <a:r>
              <a:rPr lang="en-US" sz="3200" dirty="0" smtClean="0"/>
              <a:t>Voter Registration: </a:t>
            </a:r>
            <a:br>
              <a:rPr lang="en-US" sz="3200" dirty="0" smtClean="0"/>
            </a:br>
            <a:r>
              <a:rPr lang="en-US" sz="3200" dirty="0" smtClean="0"/>
              <a:t>The Administration Promises Money and Protection</a:t>
            </a:r>
            <a:endParaRPr lang="en-US" sz="3200" dirty="0"/>
          </a:p>
        </p:txBody>
      </p:sp>
      <p:pic>
        <p:nvPicPr>
          <p:cNvPr id="4" name="Content Placeholder 3"/>
          <p:cNvPicPr>
            <a:picLocks noGrp="1" noChangeAspect="1"/>
          </p:cNvPicPr>
          <p:nvPr>
            <p:ph idx="1"/>
          </p:nvPr>
        </p:nvPicPr>
        <p:blipFill>
          <a:blip r:embed="rId2"/>
          <a:srcRect l="-23755" r="-23755"/>
          <a:stretch>
            <a:fillRect/>
          </a:stretch>
        </p:blipFill>
        <p:spPr>
          <a:xfrm>
            <a:off x="457200" y="1867816"/>
            <a:ext cx="8229600" cy="4258347"/>
          </a:xfrm>
          <a:prstGeom prst="rect">
            <a:avLst/>
          </a:prstGeom>
        </p:spPr>
      </p:pic>
    </p:spTree>
    <p:extLst>
      <p:ext uri="{BB962C8B-B14F-4D97-AF65-F5344CB8AC3E}">
        <p14:creationId xmlns:p14="http://schemas.microsoft.com/office/powerpoint/2010/main" val="12502995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SNCC in Mississippi</a:t>
            </a:r>
            <a:endParaRPr lang="en-US" dirty="0"/>
          </a:p>
        </p:txBody>
      </p:sp>
      <p:pic>
        <p:nvPicPr>
          <p:cNvPr id="4" name="Content Placeholder 3"/>
          <p:cNvPicPr>
            <a:picLocks noGrp="1" noChangeAspect="1"/>
          </p:cNvPicPr>
          <p:nvPr>
            <p:ph idx="1"/>
          </p:nvPr>
        </p:nvPicPr>
        <p:blipFill>
          <a:blip r:embed="rId2"/>
          <a:srcRect l="-10610" r="-10610"/>
          <a:stretch>
            <a:fillRect/>
          </a:stretch>
        </p:blipFill>
        <p:spPr>
          <a:prstGeom prst="rect">
            <a:avLst/>
          </a:prstGeom>
        </p:spPr>
      </p:pic>
    </p:spTree>
    <p:extLst>
      <p:ext uri="{BB962C8B-B14F-4D97-AF65-F5344CB8AC3E}">
        <p14:creationId xmlns:p14="http://schemas.microsoft.com/office/powerpoint/2010/main" val="3982584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4050" y="979449"/>
            <a:ext cx="8128000" cy="5340096"/>
          </a:xfrm>
          <a:prstGeom prst="rect">
            <a:avLst/>
          </a:prstGeom>
        </p:spPr>
      </p:pic>
    </p:spTree>
    <p:extLst>
      <p:ext uri="{BB962C8B-B14F-4D97-AF65-F5344CB8AC3E}">
        <p14:creationId xmlns:p14="http://schemas.microsoft.com/office/powerpoint/2010/main" val="28378720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 Moses</a:t>
            </a:r>
            <a:endParaRPr lang="en-US" dirty="0"/>
          </a:p>
        </p:txBody>
      </p:sp>
      <p:pic>
        <p:nvPicPr>
          <p:cNvPr id="4" name="Content Placeholder 3"/>
          <p:cNvPicPr>
            <a:picLocks noGrp="1" noChangeAspect="1"/>
          </p:cNvPicPr>
          <p:nvPr>
            <p:ph idx="1"/>
          </p:nvPr>
        </p:nvPicPr>
        <p:blipFill>
          <a:blip r:embed="rId2"/>
          <a:srcRect l="-18272" r="-18272"/>
          <a:stretch>
            <a:fillRect/>
          </a:stretch>
        </p:blipFill>
        <p:spPr>
          <a:prstGeom prst="rect">
            <a:avLst/>
          </a:prstGeom>
        </p:spPr>
      </p:pic>
    </p:spTree>
    <p:extLst>
      <p:ext uri="{BB962C8B-B14F-4D97-AF65-F5344CB8AC3E}">
        <p14:creationId xmlns:p14="http://schemas.microsoft.com/office/powerpoint/2010/main" val="19127094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Murder of Herbert Lee</a:t>
            </a:r>
            <a:endParaRPr lang="en-US" dirty="0"/>
          </a:p>
        </p:txBody>
      </p:sp>
      <p:pic>
        <p:nvPicPr>
          <p:cNvPr id="6" name="Content Placeholder 5"/>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1932391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Violence and its Toll: </a:t>
            </a:r>
            <a:br>
              <a:rPr lang="en-US" dirty="0" smtClean="0"/>
            </a:br>
            <a:r>
              <a:rPr lang="en-US" dirty="0" smtClean="0"/>
              <a:t>Birmingham </a:t>
            </a:r>
            <a:endParaRPr lang="en-US" dirty="0"/>
          </a:p>
        </p:txBody>
      </p:sp>
      <p:pic>
        <p:nvPicPr>
          <p:cNvPr id="4" name="Picture 2" descr="http://t0.gstatic.com/images?q=tbn:ANd9GcSxLlPAfhuR07EHsrJHS1aAz10wLkva3m88XsHHPRJ4_SatZBM&amp;t=1&amp;usg=__Cozatgnnki1mwyDVYagJ1LGeMq0="/>
          <p:cNvPicPr>
            <a:picLocks noGrp="1" noChangeAspect="1" noChangeArrowheads="1"/>
          </p:cNvPicPr>
          <p:nvPr>
            <p:ph idx="1"/>
          </p:nvPr>
        </p:nvPicPr>
        <p:blipFill>
          <a:blip r:embed="rId2" cstate="print"/>
          <a:srcRect l="-10831" r="-10831"/>
          <a:stretch>
            <a:fillRect/>
          </a:stretch>
        </p:blipFill>
        <p:spPr bwMode="auto">
          <a:prstGeom prst="rect">
            <a:avLst/>
          </a:prstGeom>
          <a:noFill/>
        </p:spPr>
      </p:pic>
    </p:spTree>
    <p:extLst>
      <p:ext uri="{BB962C8B-B14F-4D97-AF65-F5344CB8AC3E}">
        <p14:creationId xmlns:p14="http://schemas.microsoft.com/office/powerpoint/2010/main" val="2983095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Arrest of the Children </a:t>
            </a:r>
            <a:endParaRPr lang="en-US" dirty="0"/>
          </a:p>
        </p:txBody>
      </p:sp>
      <p:pic>
        <p:nvPicPr>
          <p:cNvPr id="4" name="Content Placeholder 3"/>
          <p:cNvPicPr>
            <a:picLocks noGrp="1" noChangeAspect="1"/>
          </p:cNvPicPr>
          <p:nvPr>
            <p:ph idx="1"/>
          </p:nvPr>
        </p:nvPicPr>
        <p:blipFill>
          <a:blip r:embed="rId2"/>
          <a:srcRect l="-6822" r="-6822"/>
          <a:stretch>
            <a:fillRect/>
          </a:stretch>
        </p:blipFill>
        <p:spPr>
          <a:prstGeom prst="rect">
            <a:avLst/>
          </a:prstGeom>
        </p:spPr>
      </p:pic>
    </p:spTree>
    <p:extLst>
      <p:ext uri="{BB962C8B-B14F-4D97-AF65-F5344CB8AC3E}">
        <p14:creationId xmlns:p14="http://schemas.microsoft.com/office/powerpoint/2010/main" val="2754910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Police Dogs</a:t>
            </a:r>
            <a:endParaRPr lang="en-US" dirty="0"/>
          </a:p>
        </p:txBody>
      </p:sp>
      <p:pic>
        <p:nvPicPr>
          <p:cNvPr id="4" name="Picture 2" descr="http://cdn.newsone.com/files/2009/08/stroll.jpg"/>
          <p:cNvPicPr>
            <a:picLocks noGrp="1" noChangeAspect="1" noChangeArrowheads="1"/>
          </p:cNvPicPr>
          <p:nvPr>
            <p:ph idx="1"/>
          </p:nvPr>
        </p:nvPicPr>
        <p:blipFill>
          <a:blip r:embed="rId2" cstate="print"/>
          <a:srcRect l="-14188" r="-14188"/>
          <a:stretch>
            <a:fillRect/>
          </a:stretch>
        </p:blipFill>
        <p:spPr bwMode="auto">
          <a:prstGeom prst="rect">
            <a:avLst/>
          </a:prstGeom>
          <a:noFill/>
        </p:spPr>
      </p:pic>
    </p:spTree>
    <p:extLst>
      <p:ext uri="{BB962C8B-B14F-4D97-AF65-F5344CB8AC3E}">
        <p14:creationId xmlns:p14="http://schemas.microsoft.com/office/powerpoint/2010/main" val="78600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Fire Hoses</a:t>
            </a:r>
            <a:endParaRPr lang="en-US" dirty="0"/>
          </a:p>
        </p:txBody>
      </p:sp>
      <p:pic>
        <p:nvPicPr>
          <p:cNvPr id="5" name="Content Placeholder 4"/>
          <p:cNvPicPr>
            <a:picLocks noGrp="1" noChangeAspect="1"/>
          </p:cNvPicPr>
          <p:nvPr>
            <p:ph idx="1"/>
          </p:nvPr>
        </p:nvPicPr>
        <p:blipFill>
          <a:blip r:embed="rId2"/>
          <a:srcRect l="-21414" r="-21414"/>
          <a:stretch>
            <a:fillRect/>
          </a:stretch>
        </p:blipFill>
        <p:spPr>
          <a:prstGeom prst="rect">
            <a:avLst/>
          </a:prstGeom>
        </p:spPr>
      </p:pic>
    </p:spTree>
    <p:extLst>
      <p:ext uri="{BB962C8B-B14F-4D97-AF65-F5344CB8AC3E}">
        <p14:creationId xmlns:p14="http://schemas.microsoft.com/office/powerpoint/2010/main" val="1912360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Bombing of the</a:t>
            </a:r>
            <a:br>
              <a:rPr lang="en-US" dirty="0" smtClean="0"/>
            </a:br>
            <a:r>
              <a:rPr lang="en-US" dirty="0" smtClean="0"/>
              <a:t> 16</a:t>
            </a:r>
            <a:r>
              <a:rPr lang="en-US" baseline="30000" dirty="0" smtClean="0"/>
              <a:t>th</a:t>
            </a:r>
            <a:r>
              <a:rPr lang="en-US" dirty="0" smtClean="0"/>
              <a:t> Street Baptist Church </a:t>
            </a:r>
            <a:endParaRPr lang="en-US" dirty="0"/>
          </a:p>
        </p:txBody>
      </p:sp>
      <p:pic>
        <p:nvPicPr>
          <p:cNvPr id="4" name="Picture 2" descr="http://www.life.com/static/ugc/292/ugc1009292/watermarkcomp.jpg"/>
          <p:cNvPicPr>
            <a:picLocks noGrp="1" noChangeAspect="1" noChangeArrowheads="1"/>
          </p:cNvPicPr>
          <p:nvPr>
            <p:ph idx="1"/>
          </p:nvPr>
        </p:nvPicPr>
        <p:blipFill>
          <a:blip r:embed="rId2" cstate="print"/>
          <a:srcRect t="-28152" b="-28152"/>
          <a:stretch>
            <a:fillRect/>
          </a:stretch>
        </p:blipFill>
        <p:spPr bwMode="auto">
          <a:xfrm>
            <a:off x="457200" y="1743296"/>
            <a:ext cx="8229600" cy="4382867"/>
          </a:xfrm>
          <a:prstGeom prst="rect">
            <a:avLst/>
          </a:prstGeom>
          <a:noFill/>
        </p:spPr>
      </p:pic>
    </p:spTree>
    <p:extLst>
      <p:ext uri="{BB962C8B-B14F-4D97-AF65-F5344CB8AC3E}">
        <p14:creationId xmlns:p14="http://schemas.microsoft.com/office/powerpoint/2010/main" val="3127749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Freedom Summer</a:t>
            </a:r>
            <a:endParaRPr lang="en-US" dirty="0"/>
          </a:p>
        </p:txBody>
      </p:sp>
      <p:pic>
        <p:nvPicPr>
          <p:cNvPr id="4" name="Content Placeholder 3"/>
          <p:cNvPicPr>
            <a:picLocks noGrp="1" noChangeAspect="1"/>
          </p:cNvPicPr>
          <p:nvPr>
            <p:ph idx="1"/>
          </p:nvPr>
        </p:nvPicPr>
        <p:blipFill>
          <a:blip r:embed="rId2"/>
          <a:srcRect l="-67141" r="-67141"/>
          <a:stretch>
            <a:fillRect/>
          </a:stretch>
        </p:blipFill>
        <p:spPr>
          <a:prstGeom prst="rect">
            <a:avLst/>
          </a:prstGeom>
        </p:spPr>
      </p:pic>
    </p:spTree>
    <p:extLst>
      <p:ext uri="{BB962C8B-B14F-4D97-AF65-F5344CB8AC3E}">
        <p14:creationId xmlns:p14="http://schemas.microsoft.com/office/powerpoint/2010/main" val="33955549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Mississippi Freedom Summer</a:t>
            </a:r>
            <a:endParaRPr lang="en-US" dirty="0"/>
          </a:p>
        </p:txBody>
      </p:sp>
      <p:sp>
        <p:nvSpPr>
          <p:cNvPr id="3" name="Content Placeholder 2"/>
          <p:cNvSpPr>
            <a:spLocks noGrp="1"/>
          </p:cNvSpPr>
          <p:nvPr>
            <p:ph idx="1"/>
          </p:nvPr>
        </p:nvSpPr>
        <p:spPr/>
        <p:txBody>
          <a:bodyPr>
            <a:normAutofit/>
          </a:bodyPr>
          <a:lstStyle/>
          <a:p>
            <a:r>
              <a:rPr lang="en-US" sz="4000" dirty="0" smtClean="0"/>
              <a:t>Expand Black Voter Registration</a:t>
            </a:r>
          </a:p>
          <a:p>
            <a:r>
              <a:rPr lang="en-US" sz="4000" dirty="0" smtClean="0"/>
              <a:t>Establish Freedom Schools</a:t>
            </a:r>
          </a:p>
          <a:p>
            <a:r>
              <a:rPr lang="en-US" sz="4000" dirty="0" smtClean="0"/>
              <a:t>Organize an Alternative Integrated </a:t>
            </a:r>
            <a:r>
              <a:rPr lang="en-US" sz="4000" dirty="0"/>
              <a:t>S</a:t>
            </a:r>
            <a:r>
              <a:rPr lang="en-US" sz="4000" dirty="0" smtClean="0"/>
              <a:t>tate Democratic party</a:t>
            </a:r>
            <a:endParaRPr lang="en-US" sz="4000" dirty="0"/>
          </a:p>
        </p:txBody>
      </p:sp>
    </p:spTree>
    <p:extLst>
      <p:ext uri="{BB962C8B-B14F-4D97-AF65-F5344CB8AC3E}">
        <p14:creationId xmlns:p14="http://schemas.microsoft.com/office/powerpoint/2010/main" val="2064866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Workshops</a:t>
            </a:r>
            <a:endParaRPr lang="en-US" dirty="0"/>
          </a:p>
        </p:txBody>
      </p:sp>
      <p:pic>
        <p:nvPicPr>
          <p:cNvPr id="4" name="Content Placeholder 3"/>
          <p:cNvPicPr>
            <a:picLocks noGrp="1" noChangeAspect="1"/>
          </p:cNvPicPr>
          <p:nvPr>
            <p:ph idx="1"/>
          </p:nvPr>
        </p:nvPicPr>
        <p:blipFill>
          <a:blip r:embed="rId2"/>
          <a:srcRect l="-77137" r="-77137"/>
          <a:stretch>
            <a:fillRect/>
          </a:stretch>
        </p:blipFill>
        <p:spPr>
          <a:prstGeom prst="rect">
            <a:avLst/>
          </a:prstGeom>
        </p:spPr>
      </p:pic>
    </p:spTree>
    <p:extLst>
      <p:ext uri="{BB962C8B-B14F-4D97-AF65-F5344CB8AC3E}">
        <p14:creationId xmlns:p14="http://schemas.microsoft.com/office/powerpoint/2010/main" val="2831045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A Segregated Bathrooms.jpg"/>
          <p:cNvPicPr>
            <a:picLocks noChangeAspect="1"/>
          </p:cNvPicPr>
          <p:nvPr/>
        </p:nvPicPr>
        <p:blipFill>
          <a:blip r:embed="rId3" cstate="print"/>
          <a:stretch>
            <a:fillRect/>
          </a:stretch>
        </p:blipFill>
        <p:spPr>
          <a:xfrm>
            <a:off x="572764" y="957020"/>
            <a:ext cx="7672832" cy="5005324"/>
          </a:xfrm>
          <a:prstGeom prst="rect">
            <a:avLst/>
          </a:prstGeom>
        </p:spPr>
      </p:pic>
    </p:spTree>
    <p:extLst>
      <p:ext uri="{BB962C8B-B14F-4D97-AF65-F5344CB8AC3E}">
        <p14:creationId xmlns:p14="http://schemas.microsoft.com/office/powerpoint/2010/main" val="40933340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Leaving for the South</a:t>
            </a:r>
            <a:endParaRPr lang="en-US" dirty="0"/>
          </a:p>
        </p:txBody>
      </p:sp>
      <p:pic>
        <p:nvPicPr>
          <p:cNvPr id="4" name="Content Placeholder 3"/>
          <p:cNvPicPr>
            <a:picLocks noGrp="1" noChangeAspect="1"/>
          </p:cNvPicPr>
          <p:nvPr>
            <p:ph idx="1"/>
          </p:nvPr>
        </p:nvPicPr>
        <p:blipFill>
          <a:blip r:embed="rId2"/>
          <a:srcRect l="-11141" r="-11141"/>
          <a:stretch>
            <a:fillRect/>
          </a:stretch>
        </p:blipFill>
        <p:spPr>
          <a:prstGeom prst="rect">
            <a:avLst/>
          </a:prstGeom>
        </p:spPr>
      </p:pic>
    </p:spTree>
    <p:extLst>
      <p:ext uri="{BB962C8B-B14F-4D97-AF65-F5344CB8AC3E}">
        <p14:creationId xmlns:p14="http://schemas.microsoft.com/office/powerpoint/2010/main" val="3181660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Disappearance of Goodman, Chaney, and </a:t>
            </a:r>
            <a:r>
              <a:rPr lang="en-US" dirty="0" err="1" smtClean="0"/>
              <a:t>Schwerner</a:t>
            </a:r>
            <a:endParaRPr lang="en-US" dirty="0"/>
          </a:p>
        </p:txBody>
      </p:sp>
      <p:pic>
        <p:nvPicPr>
          <p:cNvPr id="4" name="Content Placeholder 3"/>
          <p:cNvPicPr>
            <a:picLocks noGrp="1" noChangeAspect="1"/>
          </p:cNvPicPr>
          <p:nvPr>
            <p:ph idx="1"/>
          </p:nvPr>
        </p:nvPicPr>
        <p:blipFill>
          <a:blip r:embed="rId2"/>
          <a:srcRect l="-92169" r="-92169"/>
          <a:stretch>
            <a:fillRect/>
          </a:stretch>
        </p:blipFill>
        <p:spPr>
          <a:prstGeom prst="rect">
            <a:avLst/>
          </a:prstGeom>
        </p:spPr>
      </p:pic>
    </p:spTree>
    <p:extLst>
      <p:ext uri="{BB962C8B-B14F-4D97-AF65-F5344CB8AC3E}">
        <p14:creationId xmlns:p14="http://schemas.microsoft.com/office/powerpoint/2010/main" val="3074375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Work Goes On:</a:t>
            </a:r>
            <a:br>
              <a:rPr lang="en-US" dirty="0" smtClean="0"/>
            </a:br>
            <a:r>
              <a:rPr lang="en-US" dirty="0" smtClean="0"/>
              <a:t>The Freedom Schools</a:t>
            </a:r>
            <a:endParaRPr lang="en-US" dirty="0"/>
          </a:p>
        </p:txBody>
      </p:sp>
      <p:pic>
        <p:nvPicPr>
          <p:cNvPr id="4" name="Content Placeholder 3"/>
          <p:cNvPicPr>
            <a:picLocks noGrp="1" noChangeAspect="1"/>
          </p:cNvPicPr>
          <p:nvPr>
            <p:ph idx="1"/>
          </p:nvPr>
        </p:nvPicPr>
        <p:blipFill>
          <a:blip r:embed="rId2"/>
          <a:srcRect l="-913" r="-913"/>
          <a:stretch>
            <a:fillRect/>
          </a:stretch>
        </p:blipFill>
        <p:spPr>
          <a:prstGeom prst="rect">
            <a:avLst/>
          </a:prstGeom>
        </p:spPr>
      </p:pic>
    </p:spTree>
    <p:extLst>
      <p:ext uri="{BB962C8B-B14F-4D97-AF65-F5344CB8AC3E}">
        <p14:creationId xmlns:p14="http://schemas.microsoft.com/office/powerpoint/2010/main" val="4231860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Voter Registration</a:t>
            </a:r>
            <a:endParaRPr lang="en-US" dirty="0"/>
          </a:p>
        </p:txBody>
      </p:sp>
      <p:pic>
        <p:nvPicPr>
          <p:cNvPr id="9" name="Content Placeholder 8"/>
          <p:cNvPicPr>
            <a:picLocks noGrp="1" noChangeAspect="1"/>
          </p:cNvPicPr>
          <p:nvPr>
            <p:ph idx="1"/>
          </p:nvPr>
        </p:nvPicPr>
        <p:blipFill>
          <a:blip r:embed="rId2"/>
          <a:srcRect l="-12732" r="-12732"/>
          <a:stretch>
            <a:fillRect/>
          </a:stretch>
        </p:blipFill>
        <p:spPr>
          <a:prstGeom prst="rect">
            <a:avLst/>
          </a:prstGeom>
        </p:spPr>
      </p:pic>
    </p:spTree>
    <p:extLst>
      <p:ext uri="{BB962C8B-B14F-4D97-AF65-F5344CB8AC3E}">
        <p14:creationId xmlns:p14="http://schemas.microsoft.com/office/powerpoint/2010/main" val="4082729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Harassment and Violence Continue </a:t>
            </a:r>
            <a:endParaRPr lang="en-US" dirty="0"/>
          </a:p>
        </p:txBody>
      </p:sp>
      <p:sp>
        <p:nvSpPr>
          <p:cNvPr id="4" name="Content Placeholder 3"/>
          <p:cNvSpPr>
            <a:spLocks noGrp="1"/>
          </p:cNvSpPr>
          <p:nvPr>
            <p:ph sz="half" idx="2"/>
          </p:nvPr>
        </p:nvSpPr>
        <p:spPr/>
        <p:txBody>
          <a:bodyPr/>
          <a:lstStyle/>
          <a:p>
            <a:r>
              <a:rPr lang="en-US" dirty="0" smtClean="0"/>
              <a:t>During Freedom Summer in Mississippi there were more than</a:t>
            </a:r>
          </a:p>
          <a:p>
            <a:r>
              <a:rPr lang="en-US" dirty="0" smtClean="0"/>
              <a:t>1,000 arrests</a:t>
            </a:r>
          </a:p>
          <a:p>
            <a:r>
              <a:rPr lang="en-US" dirty="0" smtClean="0"/>
              <a:t>80 beatings</a:t>
            </a:r>
          </a:p>
          <a:p>
            <a:r>
              <a:rPr lang="en-US" dirty="0" smtClean="0"/>
              <a:t>35 </a:t>
            </a:r>
            <a:r>
              <a:rPr lang="en-US" dirty="0"/>
              <a:t>shootings </a:t>
            </a:r>
            <a:endParaRPr lang="en-US" dirty="0" smtClean="0"/>
          </a:p>
          <a:p>
            <a:r>
              <a:rPr lang="en-US" dirty="0" smtClean="0"/>
              <a:t>35 </a:t>
            </a:r>
            <a:r>
              <a:rPr lang="en-US" dirty="0"/>
              <a:t>church </a:t>
            </a:r>
            <a:r>
              <a:rPr lang="en-US" dirty="0" smtClean="0"/>
              <a:t>burnings</a:t>
            </a:r>
          </a:p>
          <a:p>
            <a:r>
              <a:rPr lang="en-US" dirty="0" smtClean="0"/>
              <a:t>30 </a:t>
            </a:r>
            <a:r>
              <a:rPr lang="en-US" dirty="0"/>
              <a:t>bombings</a:t>
            </a:r>
            <a:r>
              <a:rPr lang="en-US" dirty="0" smtClean="0">
                <a:effectLst/>
              </a:rPr>
              <a:t> </a:t>
            </a:r>
            <a:endParaRPr lang="en-US" dirty="0"/>
          </a:p>
        </p:txBody>
      </p:sp>
      <p:pic>
        <p:nvPicPr>
          <p:cNvPr id="5"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rcRect l="-7054" r="-7054"/>
          <a:stretch>
            <a:fillRect/>
          </a:stretch>
        </p:blipFill>
        <p:spPr bwMode="auto">
          <a:prstGeom prst="rect">
            <a:avLst/>
          </a:prstGeom>
          <a:noFill/>
          <a:ln>
            <a:noFill/>
          </a:ln>
        </p:spPr>
      </p:pic>
    </p:spTree>
    <p:extLst>
      <p:ext uri="{BB962C8B-B14F-4D97-AF65-F5344CB8AC3E}">
        <p14:creationId xmlns:p14="http://schemas.microsoft.com/office/powerpoint/2010/main" val="2762117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Whites in the National Spotlight</a:t>
            </a:r>
            <a:endParaRPr lang="en-US" dirty="0"/>
          </a:p>
        </p:txBody>
      </p:sp>
      <p:pic>
        <p:nvPicPr>
          <p:cNvPr id="4" name="Content Placeholder 3"/>
          <p:cNvPicPr>
            <a:picLocks noGrp="1" noChangeAspect="1"/>
          </p:cNvPicPr>
          <p:nvPr>
            <p:ph idx="1"/>
          </p:nvPr>
        </p:nvPicPr>
        <p:blipFill>
          <a:blip r:embed="rId2"/>
          <a:srcRect l="-18187" r="-18187"/>
          <a:stretch>
            <a:fillRect/>
          </a:stretch>
        </p:blipFill>
        <p:spPr>
          <a:prstGeom prst="rect">
            <a:avLst/>
          </a:prstGeom>
        </p:spPr>
      </p:pic>
    </p:spTree>
    <p:extLst>
      <p:ext uri="{BB962C8B-B14F-4D97-AF65-F5344CB8AC3E}">
        <p14:creationId xmlns:p14="http://schemas.microsoft.com/office/powerpoint/2010/main" val="241362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Mississippi Freedom Democratic Party</a:t>
            </a:r>
            <a:endParaRPr lang="en-US" dirty="0"/>
          </a:p>
        </p:txBody>
      </p:sp>
      <p:pic>
        <p:nvPicPr>
          <p:cNvPr id="4" name="Content Placeholder 3"/>
          <p:cNvPicPr>
            <a:picLocks noGrp="1" noChangeAspect="1"/>
          </p:cNvPicPr>
          <p:nvPr>
            <p:ph idx="1"/>
          </p:nvPr>
        </p:nvPicPr>
        <p:blipFill>
          <a:blip r:embed="rId2"/>
          <a:srcRect l="-12497" r="-12497"/>
          <a:stretch>
            <a:fillRect/>
          </a:stretch>
        </p:blipFill>
        <p:spPr>
          <a:prstGeom prst="rect">
            <a:avLst/>
          </a:prstGeom>
        </p:spPr>
      </p:pic>
    </p:spTree>
    <p:extLst>
      <p:ext uri="{BB962C8B-B14F-4D97-AF65-F5344CB8AC3E}">
        <p14:creationId xmlns:p14="http://schemas.microsoft.com/office/powerpoint/2010/main" val="31450855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Dave Dennis’ Eulogy for James Chaney</a:t>
            </a:r>
            <a:endParaRPr lang="en-US" dirty="0"/>
          </a:p>
        </p:txBody>
      </p:sp>
      <p:pic>
        <p:nvPicPr>
          <p:cNvPr id="4" name="Content Placeholder 3"/>
          <p:cNvPicPr>
            <a:picLocks noGrp="1" noChangeAspect="1"/>
          </p:cNvPicPr>
          <p:nvPr>
            <p:ph idx="1"/>
          </p:nvPr>
        </p:nvPicPr>
        <p:blipFill>
          <a:blip r:embed="rId2"/>
          <a:srcRect l="-18099" r="-18099"/>
          <a:stretch>
            <a:fillRect/>
          </a:stretch>
        </p:blipFill>
        <p:spPr>
          <a:prstGeom prst="rect">
            <a:avLst/>
          </a:prstGeom>
        </p:spPr>
      </p:pic>
    </p:spTree>
    <p:extLst>
      <p:ext uri="{BB962C8B-B14F-4D97-AF65-F5344CB8AC3E}">
        <p14:creationId xmlns:p14="http://schemas.microsoft.com/office/powerpoint/2010/main" val="356199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9855905"/>
              </p:ext>
            </p:extLst>
          </p:nvPr>
        </p:nvGraphicFramePr>
        <p:xfrm>
          <a:off x="457200" y="448236"/>
          <a:ext cx="8229600" cy="5450596"/>
        </p:xfrm>
        <a:graphic>
          <a:graphicData uri="http://schemas.openxmlformats.org/drawingml/2006/table">
            <a:tbl>
              <a:tblPr firstRow="1" bandRow="1">
                <a:tableStyleId>{5C22544A-7EE6-4342-B048-85BDC9FD1C3A}</a:tableStyleId>
              </a:tblPr>
              <a:tblGrid>
                <a:gridCol w="4219388"/>
                <a:gridCol w="4010212"/>
              </a:tblGrid>
              <a:tr h="660002">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17511">
                <a:tc>
                  <a:txBody>
                    <a:bodyPr/>
                    <a:lstStyle/>
                    <a:p>
                      <a:r>
                        <a:rPr lang="en-US" sz="2800" dirty="0" smtClean="0"/>
                        <a:t>High</a:t>
                      </a:r>
                      <a:r>
                        <a:rPr lang="en-US" sz="2800" baseline="0" dirty="0" smtClean="0"/>
                        <a:t> Ideals</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Cynicism</a:t>
                      </a:r>
                    </a:p>
                    <a:p>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Moral Simplicity</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800" dirty="0" smtClean="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endParaRPr lang="en-US"/>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Working with Liberals</a:t>
                      </a:r>
                    </a:p>
                    <a:p>
                      <a:endParaRPr lang="en-US" sz="2800" dirty="0"/>
                    </a:p>
                  </a:txBody>
                  <a:tcPr/>
                </a:tc>
                <a:tc>
                  <a:txBody>
                    <a:bodyPr/>
                    <a:lstStyle/>
                    <a:p>
                      <a:endParaRPr lang="en-US"/>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Working with Whites</a:t>
                      </a:r>
                    </a:p>
                    <a:p>
                      <a:endParaRPr lang="en-US" sz="28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42746277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2466903"/>
              </p:ext>
            </p:extLst>
          </p:nvPr>
        </p:nvGraphicFramePr>
        <p:xfrm>
          <a:off x="457200" y="0"/>
          <a:ext cx="8229600" cy="5835852"/>
        </p:xfrm>
        <a:graphic>
          <a:graphicData uri="http://schemas.openxmlformats.org/drawingml/2006/table">
            <a:tbl>
              <a:tblPr firstRow="1" bandRow="1">
                <a:tableStyleId>{5C22544A-7EE6-4342-B048-85BDC9FD1C3A}</a:tableStyleId>
              </a:tblPr>
              <a:tblGrid>
                <a:gridCol w="4219388"/>
                <a:gridCol w="4010212"/>
              </a:tblGrid>
              <a:tr h="647510">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22222">
                <a:tc>
                  <a:txBody>
                    <a:bodyPr/>
                    <a:lstStyle/>
                    <a:p>
                      <a:r>
                        <a:rPr lang="en-US" sz="2800" dirty="0" smtClean="0"/>
                        <a:t>High</a:t>
                      </a:r>
                      <a:r>
                        <a:rPr lang="en-US" sz="2800" baseline="0" dirty="0" smtClean="0"/>
                        <a:t> Ideals</a:t>
                      </a:r>
                      <a:endParaRPr lang="en-US" sz="2800" dirty="0"/>
                    </a:p>
                  </a:txBody>
                  <a:tcPr/>
                </a:tc>
                <a:tc>
                  <a:txBody>
                    <a:bodyPr/>
                    <a:lstStyle/>
                    <a:p>
                      <a:r>
                        <a:rPr lang="en-US" sz="2800" dirty="0" smtClean="0"/>
                        <a:t>Cynicism</a:t>
                      </a:r>
                    </a:p>
                    <a:p>
                      <a:endParaRPr lang="en-US" sz="2800" dirty="0"/>
                    </a:p>
                  </a:txBody>
                  <a:tcPr/>
                </a:tc>
              </a:tr>
              <a:tr h="1018615">
                <a:tc>
                  <a:txBody>
                    <a:bodyPr/>
                    <a:lstStyle/>
                    <a:p>
                      <a:r>
                        <a:rPr lang="en-US" sz="2800" dirty="0" smtClean="0"/>
                        <a:t>Moral Simplicity</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More</a:t>
                      </a:r>
                      <a:r>
                        <a:rPr lang="en-US" sz="2800" baseline="0" dirty="0" smtClean="0"/>
                        <a:t> complex</a:t>
                      </a:r>
                      <a:endParaRPr lang="en-US" sz="2800" dirty="0" smtClean="0"/>
                    </a:p>
                  </a:txBody>
                  <a:tcPr/>
                </a:tc>
              </a:tr>
              <a:tr h="1335088">
                <a:tc>
                  <a:txBody>
                    <a:bodyPr/>
                    <a:lstStyle/>
                    <a:p>
                      <a:r>
                        <a:rPr lang="en-US" sz="2800" dirty="0" smtClean="0"/>
                        <a:t>Non Violent</a:t>
                      </a:r>
                      <a:r>
                        <a:rPr lang="en-US" sz="2800" baseline="0" dirty="0" smtClean="0"/>
                        <a:t> Tactics</a:t>
                      </a:r>
                      <a:endParaRPr lang="en-US" sz="2800" dirty="0"/>
                    </a:p>
                  </a:txBody>
                  <a:tcPr/>
                </a:tc>
                <a:tc>
                  <a:txBody>
                    <a:bodyPr/>
                    <a:lstStyle/>
                    <a:p>
                      <a:endParaRPr lang="en-US" dirty="0"/>
                    </a:p>
                  </a:txBody>
                  <a:tcPr/>
                </a:tc>
              </a:tr>
              <a:tr h="7735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Working with Liberals</a:t>
                      </a:r>
                    </a:p>
                    <a:p>
                      <a:endParaRPr lang="en-US" sz="2800" dirty="0"/>
                    </a:p>
                  </a:txBody>
                  <a:tcPr/>
                </a:tc>
                <a:tc>
                  <a:txBody>
                    <a:bodyPr/>
                    <a:lstStyle/>
                    <a:p>
                      <a:endParaRPr lang="en-US"/>
                    </a:p>
                  </a:txBody>
                  <a:tcPr/>
                </a:tc>
              </a:tr>
              <a:tr h="7735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Working with Whites</a:t>
                      </a:r>
                    </a:p>
                    <a:p>
                      <a:endParaRPr lang="en-US" sz="28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2027737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92403" y="348659"/>
            <a:ext cx="3425825" cy="6257290"/>
          </a:xfrm>
          <a:prstGeom prst="rect">
            <a:avLst/>
          </a:prstGeom>
        </p:spPr>
      </p:pic>
    </p:spTree>
    <p:extLst>
      <p:ext uri="{BB962C8B-B14F-4D97-AF65-F5344CB8AC3E}">
        <p14:creationId xmlns:p14="http://schemas.microsoft.com/office/powerpoint/2010/main" val="10517976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09120604"/>
              </p:ext>
            </p:extLst>
          </p:nvPr>
        </p:nvGraphicFramePr>
        <p:xfrm>
          <a:off x="457200" y="448236"/>
          <a:ext cx="8229600" cy="5736419"/>
        </p:xfrm>
        <a:graphic>
          <a:graphicData uri="http://schemas.openxmlformats.org/drawingml/2006/table">
            <a:tbl>
              <a:tblPr firstRow="1" bandRow="1">
                <a:tableStyleId>{5C22544A-7EE6-4342-B048-85BDC9FD1C3A}</a:tableStyleId>
              </a:tblPr>
              <a:tblGrid>
                <a:gridCol w="4219388"/>
                <a:gridCol w="4010212"/>
              </a:tblGrid>
              <a:tr h="709810">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659962">
                <a:tc>
                  <a:txBody>
                    <a:bodyPr/>
                    <a:lstStyle/>
                    <a:p>
                      <a:r>
                        <a:rPr lang="en-US" sz="2800" dirty="0" smtClean="0"/>
                        <a:t>High</a:t>
                      </a:r>
                      <a:r>
                        <a:rPr lang="en-US" sz="2800" baseline="0" dirty="0" smtClean="0"/>
                        <a:t> Ideals</a:t>
                      </a:r>
                      <a:endParaRPr lang="en-US" sz="2800" dirty="0"/>
                    </a:p>
                  </a:txBody>
                  <a:tcPr/>
                </a:tc>
                <a:tc>
                  <a:txBody>
                    <a:bodyPr/>
                    <a:lstStyle/>
                    <a:p>
                      <a:r>
                        <a:rPr lang="en-US" sz="2800" dirty="0" smtClean="0"/>
                        <a:t>Cynicism</a:t>
                      </a:r>
                    </a:p>
                  </a:txBody>
                  <a:tcPr/>
                </a:tc>
              </a:tr>
              <a:tr h="1238444">
                <a:tc>
                  <a:txBody>
                    <a:bodyPr/>
                    <a:lstStyle/>
                    <a:p>
                      <a:r>
                        <a:rPr lang="en-US" sz="2800" dirty="0" smtClean="0"/>
                        <a:t>Moral Simplicity</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More</a:t>
                      </a:r>
                      <a:r>
                        <a:rPr lang="en-US" sz="2800" baseline="0" dirty="0" smtClean="0"/>
                        <a:t> complex</a:t>
                      </a:r>
                      <a:endParaRPr lang="en-US" sz="2800" dirty="0" smtClean="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r>
                        <a:rPr lang="en-US" sz="2800" dirty="0" smtClean="0"/>
                        <a:t>Self-Defense</a:t>
                      </a:r>
                      <a:endParaRPr lang="en-US" sz="2800"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Working with Liberals</a:t>
                      </a:r>
                    </a:p>
                    <a:p>
                      <a:endParaRPr lang="en-US" sz="2800" dirty="0"/>
                    </a:p>
                  </a:txBody>
                  <a:tcPr/>
                </a:tc>
                <a:tc>
                  <a:txBody>
                    <a:bodyPr/>
                    <a:lstStyle/>
                    <a:p>
                      <a:endParaRPr lang="en-US" dirty="0"/>
                    </a:p>
                  </a:txBody>
                  <a:tcPr/>
                </a:tc>
              </a:tr>
              <a:tr h="71751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Working with Whites</a:t>
                      </a:r>
                    </a:p>
                    <a:p>
                      <a:endParaRPr lang="en-US" sz="2800"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5727380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0920544"/>
              </p:ext>
            </p:extLst>
          </p:nvPr>
        </p:nvGraphicFramePr>
        <p:xfrm>
          <a:off x="457200" y="448236"/>
          <a:ext cx="8229600" cy="5670928"/>
        </p:xfrm>
        <a:graphic>
          <a:graphicData uri="http://schemas.openxmlformats.org/drawingml/2006/table">
            <a:tbl>
              <a:tblPr firstRow="1" bandRow="1">
                <a:tableStyleId>{5C22544A-7EE6-4342-B048-85BDC9FD1C3A}</a:tableStyleId>
              </a:tblPr>
              <a:tblGrid>
                <a:gridCol w="4219388"/>
                <a:gridCol w="4010212"/>
              </a:tblGrid>
              <a:tr h="734715">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796935">
                <a:tc>
                  <a:txBody>
                    <a:bodyPr/>
                    <a:lstStyle/>
                    <a:p>
                      <a:r>
                        <a:rPr lang="en-US" sz="2800" dirty="0" smtClean="0"/>
                        <a:t>High</a:t>
                      </a:r>
                      <a:r>
                        <a:rPr lang="en-US" sz="2800" baseline="0" dirty="0" smtClean="0"/>
                        <a:t> Ideals</a:t>
                      </a:r>
                      <a:endParaRPr lang="en-US" sz="2800" dirty="0"/>
                    </a:p>
                  </a:txBody>
                  <a:tcPr/>
                </a:tc>
                <a:tc>
                  <a:txBody>
                    <a:bodyPr/>
                    <a:lstStyle/>
                    <a:p>
                      <a:r>
                        <a:rPr lang="en-US" sz="2800" dirty="0" smtClean="0"/>
                        <a:t>Cynicism</a:t>
                      </a:r>
                    </a:p>
                  </a:txBody>
                  <a:tcPr/>
                </a:tc>
              </a:tr>
              <a:tr h="1238444">
                <a:tc>
                  <a:txBody>
                    <a:bodyPr/>
                    <a:lstStyle/>
                    <a:p>
                      <a:r>
                        <a:rPr lang="en-US" sz="2800" dirty="0" smtClean="0"/>
                        <a:t>Moral Simplicity</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More</a:t>
                      </a:r>
                      <a:r>
                        <a:rPr lang="en-US" sz="2800" baseline="0" dirty="0" smtClean="0"/>
                        <a:t> complex</a:t>
                      </a:r>
                      <a:endParaRPr lang="en-US" sz="2800" dirty="0" smtClean="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r>
                        <a:rPr lang="en-US" sz="2800" dirty="0" smtClean="0"/>
                        <a:t>Self-Defense</a:t>
                      </a:r>
                      <a:endParaRPr lang="en-US" sz="2800" dirty="0"/>
                    </a:p>
                  </a:txBody>
                  <a:tcPr/>
                </a:tc>
              </a:tr>
              <a:tr h="717511">
                <a:tc>
                  <a:txBody>
                    <a:bodyPr/>
                    <a:lstStyle/>
                    <a:p>
                      <a:r>
                        <a:rPr lang="en-US" sz="2800" dirty="0" smtClean="0"/>
                        <a:t>Working with Liberals</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Openly critical of liberals</a:t>
                      </a:r>
                    </a:p>
                    <a:p>
                      <a:endParaRPr lang="en-US" sz="2800" dirty="0"/>
                    </a:p>
                  </a:txBody>
                  <a:tcPr/>
                </a:tc>
              </a:tr>
              <a:tr h="717511">
                <a:tc>
                  <a:txBody>
                    <a:bodyPr/>
                    <a:lstStyle/>
                    <a:p>
                      <a:r>
                        <a:rPr lang="en-US" sz="2800" dirty="0" smtClean="0"/>
                        <a:t>Working with Whites</a:t>
                      </a:r>
                      <a:endParaRPr lang="en-US" sz="2800" dirty="0"/>
                    </a:p>
                  </a:txBody>
                  <a:tcPr/>
                </a:tc>
                <a:tc>
                  <a:txBody>
                    <a:bodyPr/>
                    <a:lstStyle/>
                    <a:p>
                      <a:endParaRPr lang="en-US" sz="2800" dirty="0"/>
                    </a:p>
                  </a:txBody>
                  <a:tcPr/>
                </a:tc>
              </a:tr>
            </a:tbl>
          </a:graphicData>
        </a:graphic>
      </p:graphicFrame>
    </p:spTree>
    <p:extLst>
      <p:ext uri="{BB962C8B-B14F-4D97-AF65-F5344CB8AC3E}">
        <p14:creationId xmlns:p14="http://schemas.microsoft.com/office/powerpoint/2010/main" val="12644993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47002985"/>
              </p:ext>
            </p:extLst>
          </p:nvPr>
        </p:nvGraphicFramePr>
        <p:xfrm>
          <a:off x="457200" y="448236"/>
          <a:ext cx="8229600" cy="5823701"/>
        </p:xfrm>
        <a:graphic>
          <a:graphicData uri="http://schemas.openxmlformats.org/drawingml/2006/table">
            <a:tbl>
              <a:tblPr firstRow="1" bandRow="1">
                <a:tableStyleId>{5C22544A-7EE6-4342-B048-85BDC9FD1C3A}</a:tableStyleId>
              </a:tblPr>
              <a:tblGrid>
                <a:gridCol w="4149820"/>
                <a:gridCol w="4079780"/>
              </a:tblGrid>
              <a:tr h="635098">
                <a:tc>
                  <a:txBody>
                    <a:bodyPr/>
                    <a:lstStyle/>
                    <a:p>
                      <a:r>
                        <a:rPr lang="en-US" sz="2800" dirty="0" smtClean="0"/>
                        <a:t>Early</a:t>
                      </a:r>
                      <a:r>
                        <a:rPr lang="en-US" sz="2800" baseline="0" dirty="0" smtClean="0"/>
                        <a:t> Movement</a:t>
                      </a:r>
                      <a:endParaRPr lang="en-US" sz="2800" dirty="0"/>
                    </a:p>
                  </a:txBody>
                  <a:tcPr/>
                </a:tc>
                <a:tc>
                  <a:txBody>
                    <a:bodyPr/>
                    <a:lstStyle/>
                    <a:p>
                      <a:r>
                        <a:rPr lang="en-US" sz="2800" dirty="0" smtClean="0"/>
                        <a:t>Later Movement </a:t>
                      </a:r>
                      <a:endParaRPr lang="en-US" sz="2800" dirty="0"/>
                    </a:p>
                  </a:txBody>
                  <a:tcPr/>
                </a:tc>
              </a:tr>
              <a:tr h="622605">
                <a:tc>
                  <a:txBody>
                    <a:bodyPr/>
                    <a:lstStyle/>
                    <a:p>
                      <a:r>
                        <a:rPr lang="en-US" sz="2800" dirty="0" smtClean="0"/>
                        <a:t>High</a:t>
                      </a:r>
                      <a:r>
                        <a:rPr lang="en-US" sz="2800" baseline="0" dirty="0" smtClean="0"/>
                        <a:t> Ideals</a:t>
                      </a:r>
                      <a:endParaRPr lang="en-US" sz="2800" dirty="0"/>
                    </a:p>
                  </a:txBody>
                  <a:tcPr/>
                </a:tc>
                <a:tc>
                  <a:txBody>
                    <a:bodyPr/>
                    <a:lstStyle/>
                    <a:p>
                      <a:r>
                        <a:rPr lang="en-US" sz="2800" dirty="0" smtClean="0"/>
                        <a:t>Cynicism</a:t>
                      </a:r>
                    </a:p>
                  </a:txBody>
                  <a:tcPr/>
                </a:tc>
              </a:tr>
              <a:tr h="1238444">
                <a:tc>
                  <a:txBody>
                    <a:bodyPr/>
                    <a:lstStyle/>
                    <a:p>
                      <a:r>
                        <a:rPr lang="en-US" sz="2800" dirty="0" smtClean="0"/>
                        <a:t>Moral Simplicity</a:t>
                      </a:r>
                      <a:endParaRPr lang="en-US" sz="2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t>More</a:t>
                      </a:r>
                      <a:r>
                        <a:rPr lang="en-US" sz="2800" baseline="0" dirty="0" smtClean="0"/>
                        <a:t> complex</a:t>
                      </a:r>
                      <a:endParaRPr lang="en-US" sz="2800" dirty="0" smtClean="0"/>
                    </a:p>
                  </a:txBody>
                  <a:tcPr/>
                </a:tc>
              </a:tr>
              <a:tr h="1238444">
                <a:tc>
                  <a:txBody>
                    <a:bodyPr/>
                    <a:lstStyle/>
                    <a:p>
                      <a:r>
                        <a:rPr lang="en-US" sz="2800" dirty="0" smtClean="0"/>
                        <a:t>Non Violent</a:t>
                      </a:r>
                      <a:r>
                        <a:rPr lang="en-US" sz="2800" baseline="0" dirty="0" smtClean="0"/>
                        <a:t> Tactics</a:t>
                      </a:r>
                      <a:endParaRPr lang="en-US" sz="2800" dirty="0"/>
                    </a:p>
                  </a:txBody>
                  <a:tcPr/>
                </a:tc>
                <a:tc>
                  <a:txBody>
                    <a:bodyPr/>
                    <a:lstStyle/>
                    <a:p>
                      <a:r>
                        <a:rPr lang="en-US" sz="2800" dirty="0" smtClean="0"/>
                        <a:t>Self-Defense</a:t>
                      </a:r>
                      <a:endParaRPr lang="en-US" sz="2800" dirty="0"/>
                    </a:p>
                  </a:txBody>
                  <a:tcPr/>
                </a:tc>
              </a:tr>
              <a:tr h="717511">
                <a:tc>
                  <a:txBody>
                    <a:bodyPr/>
                    <a:lstStyle/>
                    <a:p>
                      <a:r>
                        <a:rPr lang="en-US" sz="2800" dirty="0" smtClean="0"/>
                        <a:t>Working with Liberals</a:t>
                      </a:r>
                      <a:endParaRPr lang="en-US" sz="2800" dirty="0"/>
                    </a:p>
                  </a:txBody>
                  <a:tcPr/>
                </a:tc>
                <a:tc>
                  <a:txBody>
                    <a:bodyPr/>
                    <a:lstStyle/>
                    <a:p>
                      <a:r>
                        <a:rPr lang="en-US" sz="2800" dirty="0" smtClean="0"/>
                        <a:t>Openly critical of liberals</a:t>
                      </a:r>
                      <a:endParaRPr lang="en-US" sz="2800" dirty="0"/>
                    </a:p>
                  </a:txBody>
                  <a:tcPr/>
                </a:tc>
              </a:tr>
              <a:tr h="717511">
                <a:tc>
                  <a:txBody>
                    <a:bodyPr/>
                    <a:lstStyle/>
                    <a:p>
                      <a:r>
                        <a:rPr lang="en-US" sz="2800" dirty="0" smtClean="0"/>
                        <a:t>Working with Whites</a:t>
                      </a:r>
                      <a:endParaRPr lang="en-US" sz="2800" dirty="0"/>
                    </a:p>
                  </a:txBody>
                  <a:tcPr/>
                </a:tc>
                <a:tc>
                  <a:txBody>
                    <a:bodyPr/>
                    <a:lstStyle/>
                    <a:p>
                      <a:r>
                        <a:rPr lang="en-US" sz="2800" dirty="0" smtClean="0"/>
                        <a:t>Black</a:t>
                      </a:r>
                      <a:r>
                        <a:rPr lang="en-US" sz="2800" baseline="0" dirty="0" smtClean="0"/>
                        <a:t>s should organize blacks- whites will be asked to leave</a:t>
                      </a:r>
                      <a:endParaRPr lang="en-US" sz="2800" dirty="0"/>
                    </a:p>
                  </a:txBody>
                  <a:tcPr/>
                </a:tc>
              </a:tr>
            </a:tbl>
          </a:graphicData>
        </a:graphic>
      </p:graphicFrame>
    </p:spTree>
    <p:extLst>
      <p:ext uri="{BB962C8B-B14F-4D97-AF65-F5344CB8AC3E}">
        <p14:creationId xmlns:p14="http://schemas.microsoft.com/office/powerpoint/2010/main" val="2284594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4756" y="1344857"/>
            <a:ext cx="4381500" cy="4609338"/>
          </a:xfrm>
          <a:prstGeom prst="rect">
            <a:avLst/>
          </a:prstGeom>
        </p:spPr>
      </p:pic>
    </p:spTree>
    <p:extLst>
      <p:ext uri="{BB962C8B-B14F-4D97-AF65-F5344CB8AC3E}">
        <p14:creationId xmlns:p14="http://schemas.microsoft.com/office/powerpoint/2010/main" val="1332721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6706"/>
            <a:ext cx="7772400" cy="635058"/>
          </a:xfrm>
        </p:spPr>
        <p:txBody>
          <a:bodyPr>
            <a:noAutofit/>
          </a:bodyPr>
          <a:lstStyle/>
          <a:p>
            <a:r>
              <a:rPr lang="en-US" sz="4800" dirty="0" smtClean="0"/>
              <a:t>Lynching </a:t>
            </a:r>
            <a:endParaRPr lang="en-US" sz="4800" dirty="0"/>
          </a:p>
        </p:txBody>
      </p:sp>
      <p:sp>
        <p:nvSpPr>
          <p:cNvPr id="3" name="Subtitle 2"/>
          <p:cNvSpPr>
            <a:spLocks noGrp="1"/>
          </p:cNvSpPr>
          <p:nvPr>
            <p:ph type="subTitle" idx="1"/>
          </p:nvPr>
        </p:nvSpPr>
        <p:spPr>
          <a:xfrm>
            <a:off x="1371600" y="2627395"/>
            <a:ext cx="6400800" cy="3011405"/>
          </a:xfrm>
        </p:spPr>
        <p:txBody>
          <a:bodyPr/>
          <a:lstStyle/>
          <a:p>
            <a:pPr marL="514350" indent="-514350" algn="l">
              <a:buAutoNum type="arabicPeriod"/>
            </a:pPr>
            <a:r>
              <a:rPr lang="en-US" dirty="0" smtClean="0"/>
              <a:t>As a Method of Control</a:t>
            </a:r>
          </a:p>
          <a:p>
            <a:pPr algn="l"/>
            <a:r>
              <a:rPr lang="en-US" dirty="0" smtClean="0"/>
              <a:t>2. Perpetuating the System</a:t>
            </a:r>
            <a:r>
              <a:rPr lang="en-US" dirty="0"/>
              <a:t> </a:t>
            </a:r>
            <a:r>
              <a:rPr lang="en-US" dirty="0" smtClean="0"/>
              <a:t>(Teaching 	the Children)</a:t>
            </a:r>
            <a:endParaRPr lang="en-US" dirty="0"/>
          </a:p>
        </p:txBody>
      </p:sp>
    </p:spTree>
    <p:extLst>
      <p:ext uri="{BB962C8B-B14F-4D97-AF65-F5344CB8AC3E}">
        <p14:creationId xmlns:p14="http://schemas.microsoft.com/office/powerpoint/2010/main" val="5958441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92</TotalTime>
  <Words>697</Words>
  <Application>Microsoft Office PowerPoint</Application>
  <PresentationFormat>On-screen Show (4:3)</PresentationFormat>
  <Paragraphs>157</Paragraphs>
  <Slides>72</Slides>
  <Notes>3</Notes>
  <HiddenSlides>0</HiddenSlides>
  <MMClips>0</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Office Theme</vt:lpstr>
      <vt:lpstr>Youth and the Civil Rights Movement: </vt:lpstr>
      <vt:lpstr>Youth and the Civil Rights Movement</vt:lpstr>
      <vt:lpstr>Class Themes</vt:lpstr>
      <vt:lpstr>The Jim Crow System: Segregation and Rules of Etiquette</vt:lpstr>
      <vt:lpstr>PowerPoint Presentation</vt:lpstr>
      <vt:lpstr>PowerPoint Presentation</vt:lpstr>
      <vt:lpstr>PowerPoint Presentation</vt:lpstr>
      <vt:lpstr>PowerPoint Presentation</vt:lpstr>
      <vt:lpstr>Lynching </vt:lpstr>
      <vt:lpstr>Lynching of Rubin Stacy</vt:lpstr>
      <vt:lpstr>The Youth</vt:lpstr>
      <vt:lpstr>John Lewis</vt:lpstr>
      <vt:lpstr>Diane Nash</vt:lpstr>
      <vt:lpstr>Bernard Lafayette</vt:lpstr>
      <vt:lpstr>Coming of Age in the 1950s</vt:lpstr>
      <vt:lpstr>Introduction to Non-violence</vt:lpstr>
      <vt:lpstr>James Lawson at a Workshop</vt:lpstr>
      <vt:lpstr> Feb. 1, 1960: Greensboro Sit Ins </vt:lpstr>
      <vt:lpstr>PowerPoint Presentation</vt:lpstr>
      <vt:lpstr>More Youth Join the Movement</vt:lpstr>
      <vt:lpstr>Dave Dennis</vt:lpstr>
      <vt:lpstr>Stokely Carmichael</vt:lpstr>
      <vt:lpstr>April 1960: Ella Baker organized a conference at Shaw University </vt:lpstr>
      <vt:lpstr>Student Nonviolent Coordinating Committee</vt:lpstr>
      <vt:lpstr>PowerPoint Presentation</vt:lpstr>
      <vt:lpstr>PowerPoint Presentation</vt:lpstr>
      <vt:lpstr>PowerPoint Presentation</vt:lpstr>
      <vt:lpstr>PowerPoint Presentation</vt:lpstr>
      <vt:lpstr>PowerPoint Presentation</vt:lpstr>
      <vt:lpstr>1961 Freedom Rides Congress of Racial Equality (CORE)</vt:lpstr>
      <vt:lpstr>Supreme Court Cases </vt:lpstr>
      <vt:lpstr>The 1961 CORE Freedom Riders</vt:lpstr>
      <vt:lpstr>Freedom Riders in Anniston</vt:lpstr>
      <vt:lpstr>Freedom Riders in Birmingham: Charles Person and James Peck</vt:lpstr>
      <vt:lpstr>PowerPoint Presentation</vt:lpstr>
      <vt:lpstr>PowerPoint Presentation</vt:lpstr>
      <vt:lpstr>The Kennedy Administration’s International Embarrassment: </vt:lpstr>
      <vt:lpstr>The Freedom Rides Part 2: SNCC</vt:lpstr>
      <vt:lpstr>PowerPoint Presentation</vt:lpstr>
      <vt:lpstr>PowerPoint Presentation</vt:lpstr>
      <vt:lpstr>Maximum Security: Parchman Farm</vt:lpstr>
      <vt:lpstr>PowerPoint Presentation</vt:lpstr>
      <vt:lpstr> The Freedom Rides, Part 3: </vt:lpstr>
      <vt:lpstr>PowerPoint Presentation</vt:lpstr>
      <vt:lpstr>PowerPoint Presentation</vt:lpstr>
      <vt:lpstr>PowerPoint Presentation</vt:lpstr>
      <vt:lpstr>PowerPoint Presentation</vt:lpstr>
      <vt:lpstr>Voter Registration:  The Administration Promises Money and Protection</vt:lpstr>
      <vt:lpstr>SNCC in Mississippi</vt:lpstr>
      <vt:lpstr>Robert Moses</vt:lpstr>
      <vt:lpstr>The Murder of Herbert Lee</vt:lpstr>
      <vt:lpstr>Violence and its Toll:  Birmingham </vt:lpstr>
      <vt:lpstr>The Arrest of the Children </vt:lpstr>
      <vt:lpstr>Police Dogs</vt:lpstr>
      <vt:lpstr>Fire Hoses</vt:lpstr>
      <vt:lpstr>The Bombing of the  16th Street Baptist Church </vt:lpstr>
      <vt:lpstr>Freedom Summer</vt:lpstr>
      <vt:lpstr>Mississippi Freedom Summer</vt:lpstr>
      <vt:lpstr>Workshops</vt:lpstr>
      <vt:lpstr>Leaving for the South</vt:lpstr>
      <vt:lpstr>The Disappearance of Goodman, Chaney, and Schwerner</vt:lpstr>
      <vt:lpstr>The Work Goes On: The Freedom Schools</vt:lpstr>
      <vt:lpstr>Voter Registration</vt:lpstr>
      <vt:lpstr>The Harassment and Violence Continue </vt:lpstr>
      <vt:lpstr>Whites in the National Spotlight</vt:lpstr>
      <vt:lpstr>Mississippi Freedom Democratic Party</vt:lpstr>
      <vt:lpstr>Dave Dennis’ Eulogy for James Chaney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and the Civil Rights Movement:</dc:title>
  <dc:creator>Melinda Lawson</dc:creator>
  <cp:lastModifiedBy>Eshragh</cp:lastModifiedBy>
  <cp:revision>21</cp:revision>
  <dcterms:created xsi:type="dcterms:W3CDTF">2015-10-17T15:38:55Z</dcterms:created>
  <dcterms:modified xsi:type="dcterms:W3CDTF">2015-10-17T17:29:46Z</dcterms:modified>
</cp:coreProperties>
</file>