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3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E6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03" y="-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1D51A-1146-B64D-AFDD-B4D66711A4B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8716-2FCA-8A42-9A66-792B55817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78716-2FCA-8A42-9A66-792B5581730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E47F-1A81-554D-BE29-0935AEBD5FEB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1E12A-09BA-CA49-8C6E-6EC772F5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3638" y="0"/>
            <a:ext cx="9297638" cy="179227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Inequality in Feudal and Early Capitalist Economies,1000-1600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42893"/>
            <a:ext cx="9144000" cy="8151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Steve </a:t>
            </a:r>
            <a:r>
              <a:rPr lang="en-US" dirty="0" err="1" smtClean="0">
                <a:solidFill>
                  <a:schemeClr val="bg1"/>
                </a:solidFill>
              </a:rPr>
              <a:t>Sargent</a:t>
            </a:r>
            <a:r>
              <a:rPr lang="en-US" dirty="0" smtClean="0">
                <a:solidFill>
                  <a:schemeClr val="bg1"/>
                </a:solidFill>
              </a:rPr>
              <a:t>   9/14/2015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DS Jan_Steen_-_Adolf_en_Catharina_Croeser_aan_de_Oude_Delft_1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80" y="1792271"/>
            <a:ext cx="3565956" cy="4250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Stadtluft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macht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frei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3" descr="SDS medieval 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83" y="1143000"/>
            <a:ext cx="5205967" cy="3904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595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	Towns became islands of freedom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	All residents were free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	Escaped serf free after 1 year + 1 day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024"/>
            <a:ext cx="9280254" cy="870063"/>
          </a:xfrm>
        </p:spPr>
        <p:txBody>
          <a:bodyPr>
            <a:no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Markets fostered freedom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DS Medieval-Marke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785" b="-8785"/>
          <a:stretch>
            <a:fillRect/>
          </a:stretch>
        </p:blipFill>
        <p:spPr>
          <a:xfrm>
            <a:off x="457200" y="770140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457200" y="5296103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Serfs sold produce for money at markets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Bought their way out of serfdom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Nobles and the Market Economy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SDS medieval nobl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12" r="-3212"/>
          <a:stretch>
            <a:fillRect/>
          </a:stretch>
        </p:blipFill>
        <p:spPr>
          <a:xfrm>
            <a:off x="457200" y="1417638"/>
            <a:ext cx="4457986" cy="5236139"/>
          </a:xfrm>
        </p:spPr>
      </p:pic>
      <p:sp>
        <p:nvSpPr>
          <p:cNvPr id="7" name="Rectangle 6"/>
          <p:cNvSpPr/>
          <p:nvPr/>
        </p:nvSpPr>
        <p:spPr>
          <a:xfrm>
            <a:off x="5124281" y="1660120"/>
            <a:ext cx="38974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Nobles needed money to buy luxury goods (spices, silks, jewelry)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Sought to convert rents and services into cash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47"/>
            <a:ext cx="8229600" cy="995455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Merchants establish banks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medieval ban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89" r="-6489"/>
          <a:stretch>
            <a:fillRect/>
          </a:stretch>
        </p:blipFill>
        <p:spPr>
          <a:xfrm>
            <a:off x="204261" y="1110902"/>
            <a:ext cx="8673966" cy="4770347"/>
          </a:xfrm>
        </p:spPr>
      </p:pic>
      <p:sp>
        <p:nvSpPr>
          <p:cNvPr id="5" name="TextBox 4"/>
          <p:cNvSpPr txBox="1"/>
          <p:nvPr/>
        </p:nvSpPr>
        <p:spPr>
          <a:xfrm>
            <a:off x="590016" y="6040440"/>
            <a:ext cx="79093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Money economy replaces barter economy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Merchants and Guilds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SDS medieval weaver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56" r="-3156"/>
          <a:stretch>
            <a:fillRect/>
          </a:stretch>
        </p:blipFill>
        <p:spPr>
          <a:xfrm>
            <a:off x="204261" y="1418297"/>
            <a:ext cx="4235977" cy="5125717"/>
          </a:xfrm>
        </p:spPr>
      </p:pic>
      <p:sp>
        <p:nvSpPr>
          <p:cNvPr id="6" name="TextBox 5"/>
          <p:cNvSpPr txBox="1"/>
          <p:nvPr/>
        </p:nvSpPr>
        <p:spPr>
          <a:xfrm>
            <a:off x="4547022" y="1600117"/>
            <a:ext cx="4596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Merchants became wealthy through the manufacture of woolen cloth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Established guilds to create a local monopoly and keep weavers’ wages low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969"/>
            <a:ext cx="8229600" cy="1015456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Class Conflict in Florence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Ciompi revolt Michele_di_land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13" r="-4413"/>
          <a:stretch>
            <a:fillRect/>
          </a:stretch>
        </p:blipFill>
        <p:spPr>
          <a:xfrm>
            <a:off x="266428" y="1290094"/>
            <a:ext cx="4113486" cy="5034067"/>
          </a:xfrm>
        </p:spPr>
      </p:pic>
      <p:sp>
        <p:nvSpPr>
          <p:cNvPr id="5" name="TextBox 4"/>
          <p:cNvSpPr txBox="1"/>
          <p:nvPr/>
        </p:nvSpPr>
        <p:spPr>
          <a:xfrm>
            <a:off x="4653592" y="1290094"/>
            <a:ext cx="4490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Rich guild members vs. poor weavers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1378-82 </a:t>
            </a:r>
            <a:r>
              <a:rPr lang="en-US" sz="3200" dirty="0" err="1" smtClean="0">
                <a:solidFill>
                  <a:srgbClr val="FFFFFF"/>
                </a:solidFill>
              </a:rPr>
              <a:t>Ciompi</a:t>
            </a:r>
            <a:r>
              <a:rPr lang="en-US" sz="3200" dirty="0" smtClean="0">
                <a:solidFill>
                  <a:srgbClr val="FFFFFF"/>
                </a:solidFill>
              </a:rPr>
              <a:t> Revolt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in Florence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Guilds finally won &amp; disenfranchised the wool workers.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Result: More Inequality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232" y="1600200"/>
            <a:ext cx="3717768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Medieval merchants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amassed capital (goods,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property, money) &amp;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controlled labor (urban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weavers) 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Some serfs gained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freedom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In towns, rich guild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members vs. poor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workers =&gt; more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inequality</a:t>
            </a:r>
          </a:p>
        </p:txBody>
      </p:sp>
      <p:pic>
        <p:nvPicPr>
          <p:cNvPr id="4" name="Picture 3" descr="SDS Palazzo_Vecchio_by_nig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" y="1722576"/>
            <a:ext cx="5425528" cy="406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1600 C.E. Early Capitalist Economy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the Netherlands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Content Placeholder 7" descr="SDS de Vries First Modern Econom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77" r="-9477"/>
          <a:stretch>
            <a:fillRect/>
          </a:stretch>
        </p:blipFill>
        <p:spPr>
          <a:xfrm>
            <a:off x="506212" y="1574426"/>
            <a:ext cx="4068600" cy="5139826"/>
          </a:xfrm>
        </p:spPr>
      </p:pic>
      <p:sp>
        <p:nvSpPr>
          <p:cNvPr id="9" name="TextBox 8"/>
          <p:cNvSpPr txBox="1"/>
          <p:nvPr/>
        </p:nvSpPr>
        <p:spPr>
          <a:xfrm>
            <a:off x="4777926" y="1713945"/>
            <a:ext cx="4090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Jan de </a:t>
            </a:r>
            <a:r>
              <a:rPr lang="en-US" sz="3200" dirty="0" err="1" smtClean="0">
                <a:solidFill>
                  <a:srgbClr val="FFFFFF"/>
                </a:solidFill>
              </a:rPr>
              <a:t>Vries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i="1" dirty="0" smtClean="0">
                <a:solidFill>
                  <a:srgbClr val="FFFFFF"/>
                </a:solidFill>
              </a:rPr>
              <a:t>The First Modern Economy:</a:t>
            </a:r>
          </a:p>
          <a:p>
            <a:r>
              <a:rPr lang="en-US" sz="3200" i="1" dirty="0" smtClean="0">
                <a:solidFill>
                  <a:srgbClr val="FFFFFF"/>
                </a:solidFill>
              </a:rPr>
              <a:t>Success, Failure, and </a:t>
            </a:r>
          </a:p>
          <a:p>
            <a:r>
              <a:rPr lang="en-US" sz="3200" i="1" dirty="0" smtClean="0">
                <a:solidFill>
                  <a:srgbClr val="FFFFFF"/>
                </a:solidFill>
              </a:rPr>
              <a:t>Perseverance of the Dutch Economy, 1500-1815</a:t>
            </a:r>
            <a:r>
              <a:rPr lang="en-US" sz="3200" dirty="0" smtClean="0">
                <a:solidFill>
                  <a:srgbClr val="FFFFFF"/>
                </a:solidFill>
              </a:rPr>
              <a:t> (1997)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Dutch East India Company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VOC Dutch East India Compan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19" b="-2819"/>
          <a:stretch>
            <a:fillRect/>
          </a:stretch>
        </p:blipFill>
        <p:spPr>
          <a:xfrm>
            <a:off x="843687" y="1096054"/>
            <a:ext cx="7176144" cy="4244336"/>
          </a:xfrm>
        </p:spPr>
      </p:pic>
      <p:sp>
        <p:nvSpPr>
          <p:cNvPr id="5" name="TextBox 4"/>
          <p:cNvSpPr txBox="1"/>
          <p:nvPr/>
        </p:nvSpPr>
        <p:spPr>
          <a:xfrm>
            <a:off x="457200" y="52883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VOC </a:t>
            </a:r>
            <a:r>
              <a:rPr lang="en-US" sz="3200" i="1" dirty="0" err="1" smtClean="0">
                <a:solidFill>
                  <a:srgbClr val="FFFFFF"/>
                </a:solidFill>
              </a:rPr>
              <a:t>Vereenigde</a:t>
            </a:r>
            <a:r>
              <a:rPr lang="en-US" sz="3200" i="1" dirty="0" smtClean="0">
                <a:solidFill>
                  <a:srgbClr val="FFFFFF"/>
                </a:solidFill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</a:rPr>
              <a:t>Oost-Indische</a:t>
            </a:r>
            <a:r>
              <a:rPr lang="en-US" sz="3200" i="1" dirty="0" smtClean="0">
                <a:solidFill>
                  <a:srgbClr val="FFFFFF"/>
                </a:solidFill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</a:rPr>
              <a:t>Compagnie</a:t>
            </a:r>
            <a:endParaRPr lang="en-US" sz="3200" i="1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Chartered 1602, first company to issue stock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“Embarrassment of Riches”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Schama Embarrassment of Rich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30" r="-10630"/>
          <a:stretch>
            <a:fillRect/>
          </a:stretch>
        </p:blipFill>
        <p:spPr>
          <a:xfrm>
            <a:off x="186499" y="1417638"/>
            <a:ext cx="4374389" cy="5256035"/>
          </a:xfrm>
        </p:spPr>
      </p:pic>
      <p:sp>
        <p:nvSpPr>
          <p:cNvPr id="5" name="TextBox 4"/>
          <p:cNvSpPr txBox="1"/>
          <p:nvPr/>
        </p:nvSpPr>
        <p:spPr>
          <a:xfrm>
            <a:off x="4560888" y="1600200"/>
            <a:ext cx="4288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Dutch Golden Age: late 16th to late 17th century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Dominated world trade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Conquered a colonial empire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Largest merchant fleet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County of Holland: wealthiest and most urbanized region in the world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Topics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75" y="1417638"/>
            <a:ext cx="5452874" cy="4884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1000 C.E.	Early Feudal Economy</a:t>
            </a:r>
          </a:p>
          <a:p>
            <a:pPr>
              <a:buNone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1300 C.E. Late Feudal Economy</a:t>
            </a:r>
          </a:p>
          <a:p>
            <a:pPr>
              <a:buNone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1600 C.E. Early Capitalist Economy in the Netherlands	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 descr="SDS amsterdam?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8" y="1417638"/>
            <a:ext cx="3250089" cy="488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1070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Dutch Republic, 1581-1795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Dutch Republic map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69" r="-8669"/>
          <a:stretch>
            <a:fillRect/>
          </a:stretch>
        </p:blipFill>
        <p:spPr>
          <a:xfrm>
            <a:off x="4903957" y="1250091"/>
            <a:ext cx="4099993" cy="5080000"/>
          </a:xfrm>
        </p:spPr>
      </p:pic>
      <p:pic>
        <p:nvPicPr>
          <p:cNvPr id="6" name="Picture 5" descr="SDS Netherlands in Europe 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0091"/>
            <a:ext cx="41275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992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Slightly less than twice the size of New Jersey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Origins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The_Low_Countri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85" r="-2185"/>
          <a:stretch>
            <a:fillRect/>
          </a:stretch>
        </p:blipFill>
        <p:spPr>
          <a:xfrm>
            <a:off x="294553" y="1417638"/>
            <a:ext cx="4632153" cy="5199319"/>
          </a:xfrm>
        </p:spPr>
      </p:pic>
      <p:sp>
        <p:nvSpPr>
          <p:cNvPr id="5" name="TextBox 4"/>
          <p:cNvSpPr txBox="1"/>
          <p:nvPr/>
        </p:nvSpPr>
        <p:spPr>
          <a:xfrm>
            <a:off x="4991068" y="1687303"/>
            <a:ext cx="4013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Low Countries: 17 provinces (modern Belgium, Luxemburg,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and the Netherlands) ruled by Spain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7 provinces revolted and declared independence in 1581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Political Structure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Dutch States Gener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" r="-63"/>
          <a:stretch>
            <a:fillRect/>
          </a:stretch>
        </p:blipFill>
        <p:spPr>
          <a:xfrm>
            <a:off x="-1" y="1600199"/>
            <a:ext cx="5408629" cy="4225438"/>
          </a:xfrm>
        </p:spPr>
      </p:pic>
      <p:sp>
        <p:nvSpPr>
          <p:cNvPr id="5" name="TextBox 4"/>
          <p:cNvSpPr txBox="1"/>
          <p:nvPr/>
        </p:nvSpPr>
        <p:spPr>
          <a:xfrm>
            <a:off x="5612730" y="1225690"/>
            <a:ext cx="353126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Republic = confederation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of 7 provinces with their own governments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The States General in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Hague included  representatives of each of the seven provinces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Political leader, the </a:t>
            </a:r>
            <a:r>
              <a:rPr lang="en-US" sz="2400" dirty="0" err="1" smtClean="0">
                <a:solidFill>
                  <a:srgbClr val="FFFFFF"/>
                </a:solidFill>
              </a:rPr>
              <a:t>Stadtholder</a:t>
            </a:r>
            <a:r>
              <a:rPr lang="en-US" sz="2400" dirty="0" smtClean="0">
                <a:solidFill>
                  <a:srgbClr val="FFFFFF"/>
                </a:solidFill>
              </a:rPr>
              <a:t>, chosen by the provinces (usually the Prince of Orange)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4787"/>
            <a:ext cx="866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8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Capitalist Economy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Dutch VOC shi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3" r="-473"/>
          <a:stretch>
            <a:fillRect/>
          </a:stretch>
        </p:blipFill>
        <p:spPr>
          <a:xfrm>
            <a:off x="457200" y="1267328"/>
            <a:ext cx="3663539" cy="5480155"/>
          </a:xfrm>
        </p:spPr>
      </p:pic>
      <p:sp>
        <p:nvSpPr>
          <p:cNvPr id="5" name="TextBox 4"/>
          <p:cNvSpPr txBox="1"/>
          <p:nvPr/>
        </p:nvSpPr>
        <p:spPr>
          <a:xfrm>
            <a:off x="4475974" y="1267328"/>
            <a:ext cx="4668025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-Trade and commerce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-Banking, Stock market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-Manufacturing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-Agriculture (Tulips)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Capital and labor rather than land and labor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Wealth for the bourgeoisie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 Companies Ruled the World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Merchant Kings cov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1" r="-1531"/>
          <a:stretch>
            <a:fillRect/>
          </a:stretch>
        </p:blipFill>
        <p:spPr>
          <a:xfrm>
            <a:off x="190772" y="1143000"/>
            <a:ext cx="3858919" cy="5540721"/>
          </a:xfrm>
        </p:spPr>
      </p:pic>
      <p:sp>
        <p:nvSpPr>
          <p:cNvPr id="5" name="TextBox 4"/>
          <p:cNvSpPr txBox="1"/>
          <p:nvPr/>
        </p:nvSpPr>
        <p:spPr>
          <a:xfrm>
            <a:off x="4174025" y="1143000"/>
            <a:ext cx="4969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Chartered joint-stock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companies dominated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trade and commerce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Were granted monopolies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1602 East India Company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1631 West India Company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Dutch Trading Empire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SDS Dutch Empire &amp; Trade Routes.gif"/>
          <p:cNvPicPr>
            <a:picLocks noGrp="1" noChangeAspect="1"/>
          </p:cNvPicPr>
          <p:nvPr>
            <p:ph idx="1"/>
          </p:nvPr>
        </p:nvPicPr>
        <p:blipFill>
          <a:blip r:embed="rId2"/>
          <a:srcRect t="-4576" b="-4576"/>
          <a:stretch>
            <a:fillRect/>
          </a:stretch>
        </p:blipFill>
        <p:spPr>
          <a:xfrm>
            <a:off x="120601" y="987442"/>
            <a:ext cx="9023399" cy="4962522"/>
          </a:xfrm>
        </p:spPr>
      </p:pic>
      <p:sp>
        <p:nvSpPr>
          <p:cNvPr id="8" name="TextBox 7"/>
          <p:cNvSpPr txBox="1"/>
          <p:nvPr/>
        </p:nvSpPr>
        <p:spPr>
          <a:xfrm>
            <a:off x="1680046" y="5949964"/>
            <a:ext cx="64035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West Indies                 East Indies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Brazil and the Caribbean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Dutch_Conquests_Brazil_Caribbean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517" b="-5517"/>
          <a:stretch>
            <a:fillRect/>
          </a:stretch>
        </p:blipFill>
        <p:spPr>
          <a:xfrm>
            <a:off x="0" y="1600201"/>
            <a:ext cx="4797095" cy="4607300"/>
          </a:xfrm>
        </p:spPr>
      </p:pic>
      <p:sp>
        <p:nvSpPr>
          <p:cNvPr id="5" name="TextBox 4"/>
          <p:cNvSpPr txBox="1"/>
          <p:nvPr/>
        </p:nvSpPr>
        <p:spPr>
          <a:xfrm>
            <a:off x="4884497" y="1600201"/>
            <a:ext cx="425950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Brazil = sugar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1629 Recife captured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Up to 1650 used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contract labor from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Netherlands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After 1650 imported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slaves from Africa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West Africa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Dutch Slave Trad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099" b="-5099"/>
          <a:stretch>
            <a:fillRect/>
          </a:stretch>
        </p:blipFill>
        <p:spPr>
          <a:xfrm>
            <a:off x="1114610" y="959099"/>
            <a:ext cx="6763401" cy="4360347"/>
          </a:xfrm>
        </p:spPr>
      </p:pic>
      <p:sp>
        <p:nvSpPr>
          <p:cNvPr id="7" name="TextBox 6"/>
          <p:cNvSpPr txBox="1"/>
          <p:nvPr/>
        </p:nvSpPr>
        <p:spPr>
          <a:xfrm>
            <a:off x="993123" y="5170673"/>
            <a:ext cx="7461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25,000 African slaves transported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between 1635-1650, 3000 per year by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1700, continued into the 19th century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North America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New Netherlan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5744" b="-15744"/>
          <a:stretch>
            <a:fillRect/>
          </a:stretch>
        </p:blipFill>
        <p:spPr>
          <a:xfrm>
            <a:off x="0" y="932456"/>
            <a:ext cx="5086012" cy="5650905"/>
          </a:xfrm>
        </p:spPr>
      </p:pic>
      <p:sp>
        <p:nvSpPr>
          <p:cNvPr id="5" name="TextBox 4"/>
          <p:cNvSpPr txBox="1"/>
          <p:nvPr/>
        </p:nvSpPr>
        <p:spPr>
          <a:xfrm>
            <a:off x="5251571" y="1143000"/>
            <a:ext cx="4108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“New Netherland”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1609 Henry Hudson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“New Amsterdam”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1614 (New York)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“</a:t>
            </a:r>
            <a:r>
              <a:rPr lang="en-US" sz="3200" dirty="0" err="1" smtClean="0">
                <a:solidFill>
                  <a:srgbClr val="FFFFFF"/>
                </a:solidFill>
              </a:rPr>
              <a:t>Beverwijck</a:t>
            </a:r>
            <a:r>
              <a:rPr lang="en-US" sz="3200" dirty="0" smtClean="0">
                <a:solidFill>
                  <a:srgbClr val="FFFFFF"/>
                </a:solidFill>
              </a:rPr>
              <a:t>”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1624 (Albany)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Schenectady (1661)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"over the pine plains"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Native Americans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323" y="1305440"/>
            <a:ext cx="458367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Sold furs to the Dutch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Died of smallpox and other European diseases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90,000 -&gt; 14,000 (1614-50)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Slaughtered by settlers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Never regarded as “fellow human beings”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 descr="SDS Dutch &amp; Indi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" y="1429768"/>
            <a:ext cx="4520897" cy="3241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Three Factors of Production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005" y="5495093"/>
            <a:ext cx="7980240" cy="569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Land				    Labor				 Capital			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DS medieval la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806" y="1707101"/>
            <a:ext cx="2687365" cy="3410886"/>
          </a:xfrm>
          <a:prstGeom prst="rect">
            <a:avLst/>
          </a:prstGeom>
        </p:spPr>
      </p:pic>
      <p:pic>
        <p:nvPicPr>
          <p:cNvPr id="10" name="Picture 9" descr="SDS medieval lan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3" y="1707101"/>
            <a:ext cx="3352800" cy="3352800"/>
          </a:xfrm>
          <a:prstGeom prst="rect">
            <a:avLst/>
          </a:prstGeom>
        </p:spPr>
      </p:pic>
      <p:pic>
        <p:nvPicPr>
          <p:cNvPr id="11" name="Picture 10" descr="SDS medieval water mill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68" y="1707101"/>
            <a:ext cx="2588326" cy="341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51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VOC: Riches of the East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SDS VOC_Trade_Network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915" b="-5915"/>
          <a:stretch>
            <a:fillRect/>
          </a:stretch>
        </p:blipFill>
        <p:spPr>
          <a:xfrm>
            <a:off x="1540671" y="918754"/>
            <a:ext cx="5973120" cy="4613825"/>
          </a:xfrm>
        </p:spPr>
      </p:pic>
      <p:sp>
        <p:nvSpPr>
          <p:cNvPr id="8" name="TextBox 7"/>
          <p:cNvSpPr txBox="1"/>
          <p:nvPr/>
        </p:nvSpPr>
        <p:spPr>
          <a:xfrm>
            <a:off x="0" y="553257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Dominated the East Indies from Batavia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Drove out  the Portuguese, English, and Spanish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72"/>
            <a:ext cx="8229600" cy="979613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Spice Trade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Spice Islan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98" r="-2098"/>
          <a:stretch>
            <a:fillRect/>
          </a:stretch>
        </p:blipFill>
        <p:spPr>
          <a:xfrm>
            <a:off x="1211359" y="1056785"/>
            <a:ext cx="6068343" cy="4203575"/>
          </a:xfrm>
        </p:spPr>
      </p:pic>
      <p:sp>
        <p:nvSpPr>
          <p:cNvPr id="5" name="TextBox 4"/>
          <p:cNvSpPr txBox="1"/>
          <p:nvPr/>
        </p:nvSpPr>
        <p:spPr>
          <a:xfrm>
            <a:off x="0" y="52603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Pepper</a:t>
            </a:r>
            <a:r>
              <a:rPr lang="en-US" sz="3200" dirty="0" smtClean="0">
                <a:solidFill>
                  <a:srgbClr val="FFFFFF"/>
                </a:solidFill>
              </a:rPr>
              <a:t> from Sumatra and Java / </a:t>
            </a:r>
            <a:r>
              <a:rPr lang="en-US" sz="3200" b="1" dirty="0" smtClean="0">
                <a:solidFill>
                  <a:srgbClr val="FFFFFF"/>
                </a:solidFill>
              </a:rPr>
              <a:t>Cloves </a:t>
            </a:r>
            <a:r>
              <a:rPr lang="en-US" sz="3200" dirty="0" smtClean="0">
                <a:solidFill>
                  <a:srgbClr val="FFFFFF"/>
                </a:solidFill>
              </a:rPr>
              <a:t>from the </a:t>
            </a:r>
            <a:r>
              <a:rPr lang="en-US" sz="3200" dirty="0" err="1" smtClean="0">
                <a:solidFill>
                  <a:srgbClr val="FFFFFF"/>
                </a:solidFill>
              </a:rPr>
              <a:t>Molucca</a:t>
            </a:r>
            <a:r>
              <a:rPr lang="en-US" sz="3200" dirty="0" smtClean="0">
                <a:solidFill>
                  <a:srgbClr val="FFFFFF"/>
                </a:solidFill>
              </a:rPr>
              <a:t> Islands (Ternate, Ambon) 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Nutmeg and Mace </a:t>
            </a:r>
            <a:r>
              <a:rPr lang="en-US" sz="3200" dirty="0" smtClean="0">
                <a:solidFill>
                  <a:srgbClr val="FFFFFF"/>
                </a:solidFill>
              </a:rPr>
              <a:t>from the  Banda Islands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93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Jan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Pieterszoon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Coen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Jan Pieterszoon Co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29" r="-3329"/>
          <a:stretch>
            <a:fillRect/>
          </a:stretch>
        </p:blipFill>
        <p:spPr>
          <a:xfrm>
            <a:off x="288463" y="1417638"/>
            <a:ext cx="3652838" cy="5222875"/>
          </a:xfrm>
        </p:spPr>
      </p:pic>
      <p:sp>
        <p:nvSpPr>
          <p:cNvPr id="6" name="TextBox 5"/>
          <p:cNvSpPr txBox="1"/>
          <p:nvPr/>
        </p:nvSpPr>
        <p:spPr>
          <a:xfrm>
            <a:off x="4307237" y="1270093"/>
            <a:ext cx="483676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-Born 1587, died 1629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-Governor-General of the East Indies 1618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“Trade without war or war without trade cannot be maintained.”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"Despair not, spare your enemies not, for God is with us.”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Monopoly through Violence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Amboyna_waterboar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57" r="-7057"/>
          <a:stretch>
            <a:fillRect/>
          </a:stretch>
        </p:blipFill>
        <p:spPr>
          <a:xfrm>
            <a:off x="0" y="1417638"/>
            <a:ext cx="4589463" cy="5272087"/>
          </a:xfrm>
        </p:spPr>
      </p:pic>
      <p:sp>
        <p:nvSpPr>
          <p:cNvPr id="5" name="TextBox 4"/>
          <p:cNvSpPr txBox="1"/>
          <p:nvPr/>
        </p:nvSpPr>
        <p:spPr>
          <a:xfrm>
            <a:off x="4589463" y="1417638"/>
            <a:ext cx="455453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1621 Banda Islands invaded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Natives massacred or enslaved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Plantations leased to employees of the VOC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smtClean="0">
                <a:solidFill>
                  <a:srgbClr val="FFFFFF"/>
                </a:solidFill>
              </a:rPr>
              <a:t>Work </a:t>
            </a:r>
            <a:r>
              <a:rPr lang="en-US" sz="3200" dirty="0" smtClean="0">
                <a:solidFill>
                  <a:srgbClr val="FFFFFF"/>
                </a:solidFill>
              </a:rPr>
              <a:t>done </a:t>
            </a:r>
            <a:r>
              <a:rPr lang="en-US" sz="3200" smtClean="0">
                <a:solidFill>
                  <a:srgbClr val="FFFFFF"/>
                </a:solidFill>
              </a:rPr>
              <a:t>by slaves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Plantation Society: Concubines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Wives Slaves Concubin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01" r="-4201"/>
          <a:stretch>
            <a:fillRect/>
          </a:stretch>
        </p:blipFill>
        <p:spPr>
          <a:xfrm>
            <a:off x="17566" y="1220089"/>
            <a:ext cx="3792538" cy="5257800"/>
          </a:xfrm>
        </p:spPr>
      </p:pic>
      <p:sp>
        <p:nvSpPr>
          <p:cNvPr id="5" name="TextBox 4"/>
          <p:cNvSpPr txBox="1"/>
          <p:nvPr/>
        </p:nvSpPr>
        <p:spPr>
          <a:xfrm>
            <a:off x="3969764" y="1220089"/>
            <a:ext cx="5174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Eric Jones, </a:t>
            </a:r>
            <a:r>
              <a:rPr lang="en-US" sz="3200" i="1" dirty="0" smtClean="0">
                <a:solidFill>
                  <a:srgbClr val="FFFFFF"/>
                </a:solidFill>
              </a:rPr>
              <a:t>Wives, Slaves, and Concubines: A History of the Female Underclass of Dutch Asia </a:t>
            </a:r>
            <a:r>
              <a:rPr lang="en-US" sz="3200" dirty="0" smtClean="0">
                <a:solidFill>
                  <a:srgbClr val="FFFFFF"/>
                </a:solidFill>
              </a:rPr>
              <a:t>(2010)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764" y="3670268"/>
            <a:ext cx="5174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“In short, colonialism created a new underclass in Asia, one that had a particularly female cast.”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3501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Netherlands: A World Power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governors_of_the_wine_merchants_guil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36" b="-1336"/>
          <a:stretch>
            <a:fillRect/>
          </a:stretch>
        </p:blipFill>
        <p:spPr>
          <a:xfrm>
            <a:off x="1617520" y="1003501"/>
            <a:ext cx="5535487" cy="3514462"/>
          </a:xfrm>
        </p:spPr>
      </p:pic>
      <p:sp>
        <p:nvSpPr>
          <p:cNvPr id="5" name="TextBox 4"/>
          <p:cNvSpPr txBox="1"/>
          <p:nvPr/>
        </p:nvSpPr>
        <p:spPr>
          <a:xfrm>
            <a:off x="0" y="4517963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The VOC made the Netherlands a world power until the mid-20th century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 forerunner of modern multinational companies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(Shell, Unilever, Phillips)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737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Legacy: Inequality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Dutch rubber? plant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33" r="-12333"/>
          <a:stretch>
            <a:fillRect/>
          </a:stretch>
        </p:blipFill>
        <p:spPr>
          <a:xfrm>
            <a:off x="1149658" y="1021263"/>
            <a:ext cx="6814720" cy="4697807"/>
          </a:xfrm>
        </p:spPr>
      </p:pic>
      <p:sp>
        <p:nvSpPr>
          <p:cNvPr id="5" name="TextBox 4"/>
          <p:cNvSpPr txBox="1"/>
          <p:nvPr/>
        </p:nvSpPr>
        <p:spPr>
          <a:xfrm>
            <a:off x="1" y="57190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Violence, slavery, coerced labor, class and ethnic discrimination, concubines, &amp; poverty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Sd The E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1000 C.E. Early Feudal Economy: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 Hierarchy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120030" y="2027648"/>
            <a:ext cx="4560125" cy="48303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0030" y="2060150"/>
            <a:ext cx="7750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     </a:t>
            </a:r>
            <a:r>
              <a:rPr lang="en-US" sz="3200" dirty="0" smtClean="0">
                <a:solidFill>
                  <a:srgbClr val="FFFFFF"/>
                </a:solidFill>
              </a:rPr>
              <a:t>Nobles      “those who fight” (free)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22" y="2644926"/>
            <a:ext cx="83339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      Clergy          “those who pray” (free)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40360"/>
            <a:ext cx="887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Serfs  “those who labor” (</a:t>
            </a:r>
            <a:r>
              <a:rPr lang="en-US" sz="4400" dirty="0" err="1" smtClean="0">
                <a:solidFill>
                  <a:srgbClr val="FFFFFF"/>
                </a:solidFill>
              </a:rPr>
              <a:t>unfree</a:t>
            </a:r>
            <a:r>
              <a:rPr lang="en-US" sz="4400" dirty="0" smtClean="0">
                <a:solidFill>
                  <a:srgbClr val="FFFFFF"/>
                </a:solidFill>
              </a:rPr>
              <a:t>) </a:t>
            </a:r>
          </a:p>
          <a:p>
            <a:pPr algn="ctr"/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Serfs: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Unfree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Agricultural Labor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SDS medieval ser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4" y="1311412"/>
            <a:ext cx="3339469" cy="5546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0013" y="1311412"/>
            <a:ext cx="50639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“Bound to the Soil”</a:t>
            </a:r>
          </a:p>
          <a:p>
            <a:pPr>
              <a:buNone/>
            </a:pPr>
            <a:endParaRPr lang="en-US" sz="32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-Inherit </a:t>
            </a:r>
            <a:r>
              <a:rPr lang="en-US" sz="3200" dirty="0" err="1" smtClean="0">
                <a:solidFill>
                  <a:srgbClr val="FFFFFF"/>
                </a:solidFill>
              </a:rPr>
              <a:t>unfree</a:t>
            </a:r>
            <a:r>
              <a:rPr lang="en-US" sz="3200" dirty="0" smtClean="0">
                <a:solidFill>
                  <a:srgbClr val="FFFFFF"/>
                </a:solidFill>
              </a:rPr>
              <a:t> status from parents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-Owe rents and services to the lord of the manor</a:t>
            </a:r>
          </a:p>
          <a:p>
            <a:pPr>
              <a:buNone/>
            </a:pPr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-Are NOT slaves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-Have “rights” defined by the “custom of the manor”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072793" y="1869644"/>
            <a:ext cx="307279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Feudal Economy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18948" y="1417638"/>
            <a:ext cx="5310779" cy="11488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Nobles &amp; Clergy “own”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almost all of the land</a:t>
            </a:r>
          </a:p>
        </p:txBody>
      </p:sp>
      <p:pic>
        <p:nvPicPr>
          <p:cNvPr id="7" name="Picture 6" descr="SDS medieval lan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5" y="1417638"/>
            <a:ext cx="3352800" cy="3352800"/>
          </a:xfrm>
          <a:prstGeom prst="rect">
            <a:avLst/>
          </a:prstGeom>
        </p:spPr>
      </p:pic>
      <p:pic>
        <p:nvPicPr>
          <p:cNvPr id="9" name="Picture 8" descr="SDS medieval lab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66" y="2810377"/>
            <a:ext cx="2869662" cy="3642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0195" y="2569406"/>
            <a:ext cx="2677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 Gain wealth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by living off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the labor of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unfree</a:t>
            </a:r>
            <a:r>
              <a:rPr lang="en-US" sz="3200" dirty="0" smtClean="0">
                <a:solidFill>
                  <a:srgbClr val="FFFFFF"/>
                </a:solidFill>
              </a:rPr>
              <a:t> serfs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5008627"/>
            <a:ext cx="616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 Nobles &amp; Clergy = “ruling class”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 Serfs = “semi-coerced labor”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Result: Inequality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DS Medieval Reeve_and_Serf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90" r="-23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1300 C.E. Late Feudal Economy: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 Hierarchy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120030" y="2027648"/>
            <a:ext cx="4560125" cy="48303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0030" y="2060150"/>
            <a:ext cx="7750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      </a:t>
            </a:r>
            <a:r>
              <a:rPr lang="en-US" sz="3200" dirty="0" smtClean="0">
                <a:solidFill>
                  <a:srgbClr val="FFFFFF"/>
                </a:solidFill>
              </a:rPr>
              <a:t>Nobles     “those who fight” (free)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22" y="2644926"/>
            <a:ext cx="83339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       Clergy         “those who pray” (free)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5493"/>
            <a:ext cx="674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½ Free peasants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½ Serfs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29702"/>
            <a:ext cx="91843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   Bourgeoisie              (free medieval merchants)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Bourgeoisie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SDS medieval merch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7"/>
            <a:ext cx="5308945" cy="4567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4711" y="1417638"/>
            <a:ext cx="381545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-Became wealthy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 through trade and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 commerce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-Took control of the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 towns and cities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-Made good their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 claims to personal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 and collective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 freedom  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929</Words>
  <Application>Microsoft Office PowerPoint</Application>
  <PresentationFormat>On-screen Show (4:3)</PresentationFormat>
  <Paragraphs>215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Inequality in Feudal and Early Capitalist Economies,1000-1600</vt:lpstr>
      <vt:lpstr>Topics</vt:lpstr>
      <vt:lpstr>Three Factors of Production”</vt:lpstr>
      <vt:lpstr>1000 C.E. Early Feudal Economy: Social Hierarchy</vt:lpstr>
      <vt:lpstr>Serfs: Unfree Agricultural Labor</vt:lpstr>
      <vt:lpstr>The Feudal Economy</vt:lpstr>
      <vt:lpstr>The Result: Inequality</vt:lpstr>
      <vt:lpstr>1300 C.E. Late Feudal Economy: Social Hierarchy</vt:lpstr>
      <vt:lpstr>The Bourgeoisie</vt:lpstr>
      <vt:lpstr>“Stadtluft macht frei”.”</vt:lpstr>
      <vt:lpstr>Markets fostered freedom </vt:lpstr>
      <vt:lpstr>Nobles and the Market Economy</vt:lpstr>
      <vt:lpstr>Merchants establish banks </vt:lpstr>
      <vt:lpstr>Merchants and Guilds</vt:lpstr>
      <vt:lpstr>Class Conflict in Florence</vt:lpstr>
      <vt:lpstr>The Result: More Inequality</vt:lpstr>
      <vt:lpstr>1600 C.E. Early Capitalist Economy in the Netherlands</vt:lpstr>
      <vt:lpstr>The Dutch East India Company</vt:lpstr>
      <vt:lpstr>“Embarrassment of Riches”</vt:lpstr>
      <vt:lpstr>The Dutch Republic, 1581-1795</vt:lpstr>
      <vt:lpstr>Origins</vt:lpstr>
      <vt:lpstr>Political Structure</vt:lpstr>
      <vt:lpstr>Capitalist Economy</vt:lpstr>
      <vt:lpstr>When Companies Ruled the World</vt:lpstr>
      <vt:lpstr>Dutch Trading Empire</vt:lpstr>
      <vt:lpstr>Brazil and the Caribbean</vt:lpstr>
      <vt:lpstr>West Africa</vt:lpstr>
      <vt:lpstr>North America</vt:lpstr>
      <vt:lpstr>Native Americans</vt:lpstr>
      <vt:lpstr>VOC: Riches of the East</vt:lpstr>
      <vt:lpstr>Spice Trade</vt:lpstr>
      <vt:lpstr>Jan Pieterszoon Coen</vt:lpstr>
      <vt:lpstr>Monopoly through Violence</vt:lpstr>
      <vt:lpstr>Plantation Society: Concubines</vt:lpstr>
      <vt:lpstr>Netherlands: A World Power</vt:lpstr>
      <vt:lpstr>The Legacy: Inequality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Eshragh</cp:lastModifiedBy>
  <cp:revision>214</cp:revision>
  <cp:lastPrinted>2015-09-13T06:34:35Z</cp:lastPrinted>
  <dcterms:created xsi:type="dcterms:W3CDTF">2015-09-14T15:21:42Z</dcterms:created>
  <dcterms:modified xsi:type="dcterms:W3CDTF">2015-09-15T02:09:34Z</dcterms:modified>
</cp:coreProperties>
</file>