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303" y="-7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274EC5-EE92-4BEF-B613-9531CD7EB52F}"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2732786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74EC5-EE92-4BEF-B613-9531CD7EB52F}"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196530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74EC5-EE92-4BEF-B613-9531CD7EB52F}"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5131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74EC5-EE92-4BEF-B613-9531CD7EB52F}"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84752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74EC5-EE92-4BEF-B613-9531CD7EB52F}"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821993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274EC5-EE92-4BEF-B613-9531CD7EB52F}"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59154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274EC5-EE92-4BEF-B613-9531CD7EB52F}" type="datetimeFigureOut">
              <a:rPr lang="en-US" smtClean="0"/>
              <a:t>9/25/2015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351642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274EC5-EE92-4BEF-B613-9531CD7EB52F}" type="datetimeFigureOut">
              <a:rPr lang="en-US" smtClean="0"/>
              <a:t>9/25/2015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3058891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74EC5-EE92-4BEF-B613-9531CD7EB52F}" type="datetimeFigureOut">
              <a:rPr lang="en-US" smtClean="0"/>
              <a:t>9/25/2015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211235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74EC5-EE92-4BEF-B613-9531CD7EB52F}"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12953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74EC5-EE92-4BEF-B613-9531CD7EB52F}"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9E2E9-D9A5-4A3C-8242-7E1918FC1655}" type="slidenum">
              <a:rPr lang="en-US" smtClean="0"/>
              <a:t>‹#›</a:t>
            </a:fld>
            <a:endParaRPr lang="en-US"/>
          </a:p>
        </p:txBody>
      </p:sp>
    </p:spTree>
    <p:extLst>
      <p:ext uri="{BB962C8B-B14F-4D97-AF65-F5344CB8AC3E}">
        <p14:creationId xmlns:p14="http://schemas.microsoft.com/office/powerpoint/2010/main" val="4023329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74EC5-EE92-4BEF-B613-9531CD7EB52F}" type="datetimeFigureOut">
              <a:rPr lang="en-US" smtClean="0"/>
              <a:t>9/25/2015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9E2E9-D9A5-4A3C-8242-7E1918FC1655}" type="slidenum">
              <a:rPr lang="en-US" smtClean="0"/>
              <a:t>‹#›</a:t>
            </a:fld>
            <a:endParaRPr lang="en-US"/>
          </a:p>
        </p:txBody>
      </p:sp>
    </p:spTree>
    <p:extLst>
      <p:ext uri="{BB962C8B-B14F-4D97-AF65-F5344CB8AC3E}">
        <p14:creationId xmlns:p14="http://schemas.microsoft.com/office/powerpoint/2010/main" val="1997177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source=images&amp;cd=&amp;cad=rja&amp;uact=8&amp;ved=0CAcQjRxqFQoTCO6w6faajcgCFQiCPgode_oGTQ&amp;url=https://2ndlook.wordpress.com/tag/slavery/&amp;psig=AFQjCNGapZh1wseDduGxa0TMV_c552Vpww&amp;ust=144309955867490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American Slavery and Inequality</a:t>
            </a:r>
            <a:endParaRPr lang="en-US" dirty="0"/>
          </a:p>
        </p:txBody>
      </p:sp>
      <p:sp>
        <p:nvSpPr>
          <p:cNvPr id="3" name="Subtitle 2"/>
          <p:cNvSpPr>
            <a:spLocks noGrp="1"/>
          </p:cNvSpPr>
          <p:nvPr>
            <p:ph type="subTitle" idx="1"/>
          </p:nvPr>
        </p:nvSpPr>
        <p:spPr/>
        <p:txBody>
          <a:bodyPr/>
          <a:lstStyle/>
          <a:p>
            <a:r>
              <a:rPr lang="en-US" dirty="0" smtClean="0"/>
              <a:t>Profits of Plantations</a:t>
            </a:r>
            <a:endParaRPr lang="en-US" dirty="0"/>
          </a:p>
        </p:txBody>
      </p:sp>
    </p:spTree>
    <p:extLst>
      <p:ext uri="{BB962C8B-B14F-4D97-AF65-F5344CB8AC3E}">
        <p14:creationId xmlns:p14="http://schemas.microsoft.com/office/powerpoint/2010/main" val="70413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agrams of a slave 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533400"/>
            <a:ext cx="6161723" cy="7672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462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2ndlook.files.wordpress.com/2010/07/british-slave-trad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640374"/>
            <a:ext cx="6406034" cy="5379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585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pPr eaLnBrk="1" hangingPunct="1"/>
            <a:r>
              <a:rPr lang="en-US" altLang="en-US" smtClean="0"/>
              <a:t>John Rolfe’s January, 1620 Letter</a:t>
            </a:r>
          </a:p>
        </p:txBody>
      </p:sp>
      <p:sp>
        <p:nvSpPr>
          <p:cNvPr id="7171" name="Content Placeholder 3"/>
          <p:cNvSpPr>
            <a:spLocks noGrp="1"/>
          </p:cNvSpPr>
          <p:nvPr>
            <p:ph idx="1"/>
          </p:nvPr>
        </p:nvSpPr>
        <p:spPr/>
        <p:txBody>
          <a:bodyPr>
            <a:normAutofit lnSpcReduction="10000"/>
          </a:bodyPr>
          <a:lstStyle/>
          <a:p>
            <a:pPr eaLnBrk="1" hangingPunct="1"/>
            <a:r>
              <a:rPr lang="en-US" altLang="en-US" dirty="0" smtClean="0"/>
              <a:t>About the latter end of August, a Dutch man of </a:t>
            </a:r>
            <a:r>
              <a:rPr lang="en-US" altLang="en-US" dirty="0" err="1" smtClean="0"/>
              <a:t>Warr</a:t>
            </a:r>
            <a:r>
              <a:rPr lang="en-US" altLang="en-US" dirty="0" smtClean="0"/>
              <a:t> of the burden of about 160 tunes (tons) arrived at Point-Comfort, the </a:t>
            </a:r>
            <a:r>
              <a:rPr lang="en-US" altLang="en-US" dirty="0" err="1" smtClean="0"/>
              <a:t>Commandors</a:t>
            </a:r>
            <a:r>
              <a:rPr lang="en-US" altLang="en-US" dirty="0" smtClean="0"/>
              <a:t> name Capt. </a:t>
            </a:r>
            <a:r>
              <a:rPr lang="en-US" altLang="en-US" dirty="0" err="1" smtClean="0"/>
              <a:t>Jope</a:t>
            </a:r>
            <a:r>
              <a:rPr lang="en-US" altLang="en-US" dirty="0" smtClean="0"/>
              <a:t>, his </a:t>
            </a:r>
            <a:r>
              <a:rPr lang="en-US" altLang="en-US" dirty="0" err="1" smtClean="0"/>
              <a:t>Pilott</a:t>
            </a:r>
            <a:r>
              <a:rPr lang="en-US" altLang="en-US" dirty="0" smtClean="0"/>
              <a:t> for the West Indies one Mr. Marmaduke an Englishman…. He brought not anything but 20, and odd Negroes, </a:t>
            </a:r>
            <a:r>
              <a:rPr lang="en-US" altLang="en-US" dirty="0" err="1" smtClean="0"/>
              <a:t>wch</a:t>
            </a:r>
            <a:r>
              <a:rPr lang="en-US" altLang="en-US" dirty="0" smtClean="0"/>
              <a:t> the Governor and Cape Marchant bought for </a:t>
            </a:r>
            <a:r>
              <a:rPr lang="en-US" altLang="en-US" dirty="0" err="1" smtClean="0"/>
              <a:t>victualle</a:t>
            </a:r>
            <a:r>
              <a:rPr lang="en-US" altLang="en-US" dirty="0" smtClean="0"/>
              <a:t> (food) whereof he was in great need as he pretended at the best and </a:t>
            </a:r>
            <a:r>
              <a:rPr lang="en-US" altLang="en-US" dirty="0" err="1" smtClean="0"/>
              <a:t>easyest</a:t>
            </a:r>
            <a:r>
              <a:rPr lang="en-US" altLang="en-US" dirty="0" smtClean="0"/>
              <a:t> rate they could.</a:t>
            </a:r>
          </a:p>
        </p:txBody>
      </p:sp>
    </p:spTree>
    <p:extLst>
      <p:ext uri="{BB962C8B-B14F-4D97-AF65-F5344CB8AC3E}">
        <p14:creationId xmlns:p14="http://schemas.microsoft.com/office/powerpoint/2010/main" val="3229240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 17, 1630</a:t>
            </a:r>
            <a:endParaRPr lang="en-US" dirty="0"/>
          </a:p>
        </p:txBody>
      </p:sp>
      <p:sp>
        <p:nvSpPr>
          <p:cNvPr id="3" name="Content Placeholder 2"/>
          <p:cNvSpPr>
            <a:spLocks noGrp="1"/>
          </p:cNvSpPr>
          <p:nvPr>
            <p:ph idx="1"/>
          </p:nvPr>
        </p:nvSpPr>
        <p:spPr/>
        <p:txBody>
          <a:bodyPr/>
          <a:lstStyle/>
          <a:p>
            <a:r>
              <a:rPr lang="en-US" dirty="0" smtClean="0"/>
              <a:t>Hugh Davis to be soundly whipt before an assembly of negroes &amp; others for abusing himself to the dishonor of God and the shame of Christianity by defiling his body in lying with a negro, </a:t>
            </a:r>
            <a:r>
              <a:rPr lang="en-US" dirty="0" err="1" smtClean="0"/>
              <a:t>wch</a:t>
            </a:r>
            <a:r>
              <a:rPr lang="en-US" dirty="0" smtClean="0"/>
              <a:t> fault he is to acknowledge next Sabbath day.</a:t>
            </a:r>
            <a:endParaRPr lang="en-US" dirty="0"/>
          </a:p>
        </p:txBody>
      </p:sp>
    </p:spTree>
    <p:extLst>
      <p:ext uri="{BB962C8B-B14F-4D97-AF65-F5344CB8AC3E}">
        <p14:creationId xmlns:p14="http://schemas.microsoft.com/office/powerpoint/2010/main" val="941883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9, 1640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Whereas Hugh Gwyn hath… brought back from Maryland three servants formerly runaway from the said Gwyn, the court doth therefore order that the said servant shall receive the punishment of whipping and to have thirty stripes apiece; one called Victor, a Dutchman, the other a Scotsman called James Gregory, shall first serve out their times with their master, according to their indentures, and one whole year apiece after the time of their service is expired… and after that service to their said master is expired to serve the colony for three whole years apiece, and the third, being a negro named John Punch shall serve his said master or his assigns for the time of his natural life</a:t>
            </a:r>
            <a:endParaRPr lang="en-US" dirty="0"/>
          </a:p>
        </p:txBody>
      </p:sp>
    </p:spTree>
    <p:extLst>
      <p:ext uri="{BB962C8B-B14F-4D97-AF65-F5344CB8AC3E}">
        <p14:creationId xmlns:p14="http://schemas.microsoft.com/office/powerpoint/2010/main" val="2931170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XII, December 1662</a:t>
            </a:r>
            <a:endParaRPr lang="en-US" dirty="0"/>
          </a:p>
        </p:txBody>
      </p:sp>
      <p:sp>
        <p:nvSpPr>
          <p:cNvPr id="3" name="Content Placeholder 2"/>
          <p:cNvSpPr>
            <a:spLocks noGrp="1"/>
          </p:cNvSpPr>
          <p:nvPr>
            <p:ph idx="1"/>
          </p:nvPr>
        </p:nvSpPr>
        <p:spPr/>
        <p:txBody>
          <a:bodyPr/>
          <a:lstStyle/>
          <a:p>
            <a:r>
              <a:rPr lang="en-US" dirty="0" smtClean="0"/>
              <a:t>WHEREAS some doubts have arisen whether children got by Englishmen upon a negro woman shall be slave or free, Be it therefore enacted that all children borne in this country shall be held bond or free only according to the condition of the mother…</a:t>
            </a:r>
            <a:endParaRPr lang="en-US" dirty="0"/>
          </a:p>
        </p:txBody>
      </p:sp>
    </p:spTree>
    <p:extLst>
      <p:ext uri="{BB962C8B-B14F-4D97-AF65-F5344CB8AC3E}">
        <p14:creationId xmlns:p14="http://schemas.microsoft.com/office/powerpoint/2010/main" val="885853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II, September 1667</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WHEREAS some doubts have arisen whether children that are slave by birth, and by the charity and piety of their owners made </a:t>
            </a:r>
            <a:r>
              <a:rPr lang="en-US" dirty="0" err="1" smtClean="0"/>
              <a:t>pertakers</a:t>
            </a:r>
            <a:r>
              <a:rPr lang="en-US" dirty="0" smtClean="0"/>
              <a:t> of the blessed sacrament of </a:t>
            </a:r>
            <a:r>
              <a:rPr lang="en-US" dirty="0" err="1" smtClean="0"/>
              <a:t>baptisme</a:t>
            </a:r>
            <a:r>
              <a:rPr lang="en-US" dirty="0" smtClean="0"/>
              <a:t>, should by </a:t>
            </a:r>
            <a:r>
              <a:rPr lang="en-US" dirty="0" err="1" smtClean="0"/>
              <a:t>vertue</a:t>
            </a:r>
            <a:r>
              <a:rPr lang="en-US" dirty="0" smtClean="0"/>
              <a:t> of the </a:t>
            </a:r>
            <a:r>
              <a:rPr lang="en-US" dirty="0" err="1" smtClean="0"/>
              <a:t>baptisme</a:t>
            </a:r>
            <a:r>
              <a:rPr lang="en-US" dirty="0" smtClean="0"/>
              <a:t> be made free, it is enacted… that conferring </a:t>
            </a:r>
            <a:r>
              <a:rPr lang="en-US" dirty="0" err="1" smtClean="0"/>
              <a:t>baptisme</a:t>
            </a:r>
            <a:r>
              <a:rPr lang="en-US" dirty="0" smtClean="0"/>
              <a:t> doth not alter the condition of the person as to his bondage or freedom; that diverse masters, freed from this doubt, may more carefully endeavor the propagation of Christianity by permitting… slaves… to be admitted to that sacrament. </a:t>
            </a:r>
            <a:endParaRPr lang="en-US" dirty="0"/>
          </a:p>
        </p:txBody>
      </p:sp>
    </p:spTree>
    <p:extLst>
      <p:ext uri="{BB962C8B-B14F-4D97-AF65-F5344CB8AC3E}">
        <p14:creationId xmlns:p14="http://schemas.microsoft.com/office/powerpoint/2010/main" val="2775796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 October 1669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WHEREAS the only law in force for the punishment of refractory servants resisting their master, mistress, or overseer cannot be inflicted upon negroes, nor the obstinacy of many of them by other than violent means </a:t>
            </a:r>
            <a:r>
              <a:rPr lang="en-US" dirty="0" err="1" smtClean="0"/>
              <a:t>supprest</a:t>
            </a:r>
            <a:r>
              <a:rPr lang="en-US" dirty="0" smtClean="0"/>
              <a:t>, Be it enacted… if any slave resist his master… and by the extremity of the correction should chance to die, that his death shall not be [counted as] a felony, but the master… be </a:t>
            </a:r>
            <a:r>
              <a:rPr lang="en-US" dirty="0" err="1" smtClean="0"/>
              <a:t>acquited</a:t>
            </a:r>
            <a:r>
              <a:rPr lang="en-US" dirty="0" smtClean="0"/>
              <a:t> from molestation, since it cannot be presumed that </a:t>
            </a:r>
            <a:r>
              <a:rPr lang="en-US" dirty="0" err="1" smtClean="0"/>
              <a:t>prepense</a:t>
            </a:r>
            <a:r>
              <a:rPr lang="en-US" dirty="0" smtClean="0"/>
              <a:t> malice… should induce any man to destroy his own estate.</a:t>
            </a:r>
            <a:endParaRPr lang="en-US" dirty="0"/>
          </a:p>
        </p:txBody>
      </p:sp>
    </p:spTree>
    <p:extLst>
      <p:ext uri="{BB962C8B-B14F-4D97-AF65-F5344CB8AC3E}">
        <p14:creationId xmlns:p14="http://schemas.microsoft.com/office/powerpoint/2010/main" val="3346134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541</Words>
  <Application>Microsoft Office PowerPoint</Application>
  <PresentationFormat>On-screen Show (4:3)</PresentationFormat>
  <Paragraphs>14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American Slavery and Inequality</vt:lpstr>
      <vt:lpstr>PowerPoint Presentation</vt:lpstr>
      <vt:lpstr>PowerPoint Presentation</vt:lpstr>
      <vt:lpstr>John Rolfe’s January, 1620 Letter</vt:lpstr>
      <vt:lpstr>Sept. 17, 1630</vt:lpstr>
      <vt:lpstr>July 9, 1640</vt:lpstr>
      <vt:lpstr>Act XII, December 1662</vt:lpstr>
      <vt:lpstr>Act II, September 1667</vt:lpstr>
      <vt:lpstr>Act I, October 1669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Slavery and Inequality</dc:title>
  <dc:creator>JPGrigsby</dc:creator>
  <cp:lastModifiedBy>Eshragh</cp:lastModifiedBy>
  <cp:revision>6</cp:revision>
  <dcterms:created xsi:type="dcterms:W3CDTF">2015-09-23T11:58:39Z</dcterms:created>
  <dcterms:modified xsi:type="dcterms:W3CDTF">2015-09-25T14:19:07Z</dcterms:modified>
</cp:coreProperties>
</file>