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77" r:id="rId3"/>
    <p:sldId id="378" r:id="rId4"/>
    <p:sldId id="380" r:id="rId5"/>
    <p:sldId id="383" r:id="rId6"/>
    <p:sldId id="384" r:id="rId7"/>
    <p:sldId id="394" r:id="rId8"/>
    <p:sldId id="385" r:id="rId9"/>
    <p:sldId id="386" r:id="rId10"/>
    <p:sldId id="387" r:id="rId11"/>
    <p:sldId id="388" r:id="rId12"/>
    <p:sldId id="389" r:id="rId13"/>
    <p:sldId id="390" r:id="rId14"/>
    <p:sldId id="391" r:id="rId15"/>
    <p:sldId id="392" r:id="rId16"/>
    <p:sldId id="393" r:id="rId17"/>
    <p:sldId id="334" r:id="rId18"/>
    <p:sldId id="337" r:id="rId19"/>
    <p:sldId id="340" r:id="rId20"/>
    <p:sldId id="266" r:id="rId21"/>
    <p:sldId id="341" r:id="rId22"/>
    <p:sldId id="347" r:id="rId23"/>
    <p:sldId id="348" r:id="rId24"/>
    <p:sldId id="350" r:id="rId25"/>
    <p:sldId id="371" r:id="rId26"/>
    <p:sldId id="362" r:id="rId27"/>
    <p:sldId id="363" r:id="rId28"/>
    <p:sldId id="364" r:id="rId29"/>
    <p:sldId id="330" r:id="rId30"/>
    <p:sldId id="365" r:id="rId31"/>
    <p:sldId id="367" r:id="rId32"/>
    <p:sldId id="369" r:id="rId33"/>
    <p:sldId id="373" r:id="rId34"/>
    <p:sldId id="374" r:id="rId35"/>
    <p:sldId id="375" r:id="rId36"/>
    <p:sldId id="376" r:id="rId37"/>
    <p:sldId id="395" r:id="rId38"/>
    <p:sldId id="396" r:id="rId39"/>
    <p:sldId id="397" r:id="rId40"/>
    <p:sldId id="398" r:id="rId41"/>
    <p:sldId id="400" r:id="rId42"/>
    <p:sldId id="296" r:id="rId43"/>
  </p:sldIdLst>
  <p:sldSz cx="9144000" cy="6858000" type="screen4x3"/>
  <p:notesSz cx="6858000" cy="9144000"/>
  <p:custDataLst>
    <p:tags r:id="rId4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5A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8" d="100"/>
          <a:sy n="68" d="100"/>
        </p:scale>
        <p:origin x="-2058" y="-63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954CB7-45E6-144B-BFDC-A65BB3239056}"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25DB3-799C-9640-9B11-F8C019F6BBFE}" type="slidenum">
              <a:rPr lang="en-US" smtClean="0"/>
              <a:t>‹#›</a:t>
            </a:fld>
            <a:endParaRPr lang="en-US"/>
          </a:p>
        </p:txBody>
      </p:sp>
    </p:spTree>
    <p:extLst>
      <p:ext uri="{BB962C8B-B14F-4D97-AF65-F5344CB8AC3E}">
        <p14:creationId xmlns:p14="http://schemas.microsoft.com/office/powerpoint/2010/main" val="3850804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954CB7-45E6-144B-BFDC-A65BB3239056}"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25DB3-799C-9640-9B11-F8C019F6BBFE}" type="slidenum">
              <a:rPr lang="en-US" smtClean="0"/>
              <a:t>‹#›</a:t>
            </a:fld>
            <a:endParaRPr lang="en-US"/>
          </a:p>
        </p:txBody>
      </p:sp>
    </p:spTree>
    <p:extLst>
      <p:ext uri="{BB962C8B-B14F-4D97-AF65-F5344CB8AC3E}">
        <p14:creationId xmlns:p14="http://schemas.microsoft.com/office/powerpoint/2010/main" val="964301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954CB7-45E6-144B-BFDC-A65BB3239056}"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25DB3-799C-9640-9B11-F8C019F6BBFE}" type="slidenum">
              <a:rPr lang="en-US" smtClean="0"/>
              <a:t>‹#›</a:t>
            </a:fld>
            <a:endParaRPr lang="en-US"/>
          </a:p>
        </p:txBody>
      </p:sp>
    </p:spTree>
    <p:extLst>
      <p:ext uri="{BB962C8B-B14F-4D97-AF65-F5344CB8AC3E}">
        <p14:creationId xmlns:p14="http://schemas.microsoft.com/office/powerpoint/2010/main" val="3526141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954CB7-45E6-144B-BFDC-A65BB3239056}"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25DB3-799C-9640-9B11-F8C019F6BBFE}" type="slidenum">
              <a:rPr lang="en-US" smtClean="0"/>
              <a:t>‹#›</a:t>
            </a:fld>
            <a:endParaRPr lang="en-US"/>
          </a:p>
        </p:txBody>
      </p:sp>
    </p:spTree>
    <p:extLst>
      <p:ext uri="{BB962C8B-B14F-4D97-AF65-F5344CB8AC3E}">
        <p14:creationId xmlns:p14="http://schemas.microsoft.com/office/powerpoint/2010/main" val="992826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954CB7-45E6-144B-BFDC-A65BB3239056}"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25DB3-799C-9640-9B11-F8C019F6BBFE}" type="slidenum">
              <a:rPr lang="en-US" smtClean="0"/>
              <a:t>‹#›</a:t>
            </a:fld>
            <a:endParaRPr lang="en-US"/>
          </a:p>
        </p:txBody>
      </p:sp>
    </p:spTree>
    <p:extLst>
      <p:ext uri="{BB962C8B-B14F-4D97-AF65-F5344CB8AC3E}">
        <p14:creationId xmlns:p14="http://schemas.microsoft.com/office/powerpoint/2010/main" val="4052297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954CB7-45E6-144B-BFDC-A65BB3239056}" type="datetimeFigureOut">
              <a:rPr lang="en-US" smtClean="0"/>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25DB3-799C-9640-9B11-F8C019F6BBFE}" type="slidenum">
              <a:rPr lang="en-US" smtClean="0"/>
              <a:t>‹#›</a:t>
            </a:fld>
            <a:endParaRPr lang="en-US"/>
          </a:p>
        </p:txBody>
      </p:sp>
    </p:spTree>
    <p:extLst>
      <p:ext uri="{BB962C8B-B14F-4D97-AF65-F5344CB8AC3E}">
        <p14:creationId xmlns:p14="http://schemas.microsoft.com/office/powerpoint/2010/main" val="3977852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954CB7-45E6-144B-BFDC-A65BB3239056}" type="datetimeFigureOut">
              <a:rPr lang="en-US" smtClean="0"/>
              <a:t>10/22/2015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E25DB3-799C-9640-9B11-F8C019F6BBFE}" type="slidenum">
              <a:rPr lang="en-US" smtClean="0"/>
              <a:t>‹#›</a:t>
            </a:fld>
            <a:endParaRPr lang="en-US"/>
          </a:p>
        </p:txBody>
      </p:sp>
    </p:spTree>
    <p:extLst>
      <p:ext uri="{BB962C8B-B14F-4D97-AF65-F5344CB8AC3E}">
        <p14:creationId xmlns:p14="http://schemas.microsoft.com/office/powerpoint/2010/main" val="2445214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954CB7-45E6-144B-BFDC-A65BB3239056}" type="datetimeFigureOut">
              <a:rPr lang="en-US" smtClean="0"/>
              <a:t>10/22/2015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E25DB3-799C-9640-9B11-F8C019F6BBFE}" type="slidenum">
              <a:rPr lang="en-US" smtClean="0"/>
              <a:t>‹#›</a:t>
            </a:fld>
            <a:endParaRPr lang="en-US"/>
          </a:p>
        </p:txBody>
      </p:sp>
    </p:spTree>
    <p:extLst>
      <p:ext uri="{BB962C8B-B14F-4D97-AF65-F5344CB8AC3E}">
        <p14:creationId xmlns:p14="http://schemas.microsoft.com/office/powerpoint/2010/main" val="3058039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954CB7-45E6-144B-BFDC-A65BB3239056}" type="datetimeFigureOut">
              <a:rPr lang="en-US" smtClean="0"/>
              <a:t>10/22/2015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E25DB3-799C-9640-9B11-F8C019F6BBFE}" type="slidenum">
              <a:rPr lang="en-US" smtClean="0"/>
              <a:t>‹#›</a:t>
            </a:fld>
            <a:endParaRPr lang="en-US"/>
          </a:p>
        </p:txBody>
      </p:sp>
    </p:spTree>
    <p:extLst>
      <p:ext uri="{BB962C8B-B14F-4D97-AF65-F5344CB8AC3E}">
        <p14:creationId xmlns:p14="http://schemas.microsoft.com/office/powerpoint/2010/main" val="274789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954CB7-45E6-144B-BFDC-A65BB3239056}" type="datetimeFigureOut">
              <a:rPr lang="en-US" smtClean="0"/>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25DB3-799C-9640-9B11-F8C019F6BBFE}" type="slidenum">
              <a:rPr lang="en-US" smtClean="0"/>
              <a:t>‹#›</a:t>
            </a:fld>
            <a:endParaRPr lang="en-US"/>
          </a:p>
        </p:txBody>
      </p:sp>
    </p:spTree>
    <p:extLst>
      <p:ext uri="{BB962C8B-B14F-4D97-AF65-F5344CB8AC3E}">
        <p14:creationId xmlns:p14="http://schemas.microsoft.com/office/powerpoint/2010/main" val="2234577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954CB7-45E6-144B-BFDC-A65BB3239056}" type="datetimeFigureOut">
              <a:rPr lang="en-US" smtClean="0"/>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25DB3-799C-9640-9B11-F8C019F6BBFE}" type="slidenum">
              <a:rPr lang="en-US" smtClean="0"/>
              <a:t>‹#›</a:t>
            </a:fld>
            <a:endParaRPr lang="en-US"/>
          </a:p>
        </p:txBody>
      </p:sp>
    </p:spTree>
    <p:extLst>
      <p:ext uri="{BB962C8B-B14F-4D97-AF65-F5344CB8AC3E}">
        <p14:creationId xmlns:p14="http://schemas.microsoft.com/office/powerpoint/2010/main" val="464167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954CB7-45E6-144B-BFDC-A65BB3239056}" type="datetimeFigureOut">
              <a:rPr lang="en-US" smtClean="0"/>
              <a:t>10/22/2015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E25DB3-799C-9640-9B11-F8C019F6BBFE}" type="slidenum">
              <a:rPr lang="en-US" smtClean="0"/>
              <a:t>‹#›</a:t>
            </a:fld>
            <a:endParaRPr lang="en-US"/>
          </a:p>
        </p:txBody>
      </p:sp>
    </p:spTree>
    <p:extLst>
      <p:ext uri="{BB962C8B-B14F-4D97-AF65-F5344CB8AC3E}">
        <p14:creationId xmlns:p14="http://schemas.microsoft.com/office/powerpoint/2010/main" val="135271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youtu.be/-ilg75uJZZ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worldbank.org/en/news/feature/2013/06/19/what-climate-change-means-africa-asia-coastal-poor"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Global change and inequality</a:t>
            </a:r>
            <a:endParaRPr lang="en-US" dirty="0"/>
          </a:p>
        </p:txBody>
      </p:sp>
      <p:sp>
        <p:nvSpPr>
          <p:cNvPr id="3" name="Subtitle 2"/>
          <p:cNvSpPr>
            <a:spLocks noGrp="1"/>
          </p:cNvSpPr>
          <p:nvPr>
            <p:ph type="subTitle" idx="1"/>
          </p:nvPr>
        </p:nvSpPr>
        <p:spPr/>
        <p:txBody>
          <a:bodyPr/>
          <a:lstStyle/>
          <a:p>
            <a:r>
              <a:rPr lang="en-US" dirty="0" smtClean="0"/>
              <a:t>Prof. Jeff Corbin</a:t>
            </a:r>
          </a:p>
          <a:p>
            <a:r>
              <a:rPr lang="en-US" dirty="0" err="1" smtClean="0"/>
              <a:t>Dept</a:t>
            </a:r>
            <a:r>
              <a:rPr lang="en-US" dirty="0" smtClean="0"/>
              <a:t> of Biology</a:t>
            </a:r>
          </a:p>
          <a:p>
            <a:r>
              <a:rPr lang="en-US" dirty="0" smtClean="0"/>
              <a:t>Union College</a:t>
            </a:r>
            <a:endParaRPr lang="en-US" dirty="0"/>
          </a:p>
        </p:txBody>
      </p:sp>
    </p:spTree>
    <p:extLst>
      <p:ext uri="{BB962C8B-B14F-4D97-AF65-F5344CB8AC3E}">
        <p14:creationId xmlns:p14="http://schemas.microsoft.com/office/powerpoint/2010/main" val="2128755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In My Back Yard!! (NIMBY)</a:t>
            </a:r>
            <a:endParaRPr lang="en-US" dirty="0"/>
          </a:p>
        </p:txBody>
      </p:sp>
      <p:sp>
        <p:nvSpPr>
          <p:cNvPr id="3" name="Content Placeholder 2"/>
          <p:cNvSpPr>
            <a:spLocks noGrp="1"/>
          </p:cNvSpPr>
          <p:nvPr>
            <p:ph idx="1"/>
          </p:nvPr>
        </p:nvSpPr>
        <p:spPr>
          <a:xfrm>
            <a:off x="130729" y="1600200"/>
            <a:ext cx="8556071" cy="5065000"/>
          </a:xfrm>
        </p:spPr>
        <p:txBody>
          <a:bodyPr>
            <a:normAutofit/>
          </a:bodyPr>
          <a:lstStyle/>
          <a:p>
            <a:r>
              <a:rPr lang="en-US" dirty="0" smtClean="0"/>
              <a:t>Opposition based on threat to property values</a:t>
            </a:r>
          </a:p>
          <a:p>
            <a:pPr marL="0" indent="0">
              <a:buNone/>
            </a:pPr>
            <a:r>
              <a:rPr lang="en-US" sz="2800" dirty="0" smtClean="0"/>
              <a:t>Kennedy’s</a:t>
            </a:r>
          </a:p>
          <a:p>
            <a:pPr marL="0" indent="0">
              <a:buNone/>
            </a:pPr>
            <a:r>
              <a:rPr lang="en-US" sz="2800" dirty="0" smtClean="0"/>
              <a:t>John Kerry</a:t>
            </a:r>
          </a:p>
          <a:p>
            <a:pPr marL="0" indent="0">
              <a:buNone/>
            </a:pPr>
            <a:r>
              <a:rPr lang="en-US" sz="2800" dirty="0" smtClean="0"/>
              <a:t>Mitt Romney</a:t>
            </a:r>
          </a:p>
          <a:p>
            <a:pPr marL="0" indent="0">
              <a:buNone/>
            </a:pPr>
            <a:r>
              <a:rPr lang="en-US" sz="2800" dirty="0" smtClean="0"/>
              <a:t>against it</a:t>
            </a:r>
          </a:p>
          <a:p>
            <a:pPr marL="0" indent="0">
              <a:buNone/>
            </a:pPr>
            <a:endParaRPr lang="en-US" sz="2800" dirty="0"/>
          </a:p>
          <a:p>
            <a:pPr marL="0" indent="0">
              <a:buNone/>
            </a:pPr>
            <a:r>
              <a:rPr lang="en-US" sz="2800" dirty="0" smtClean="0"/>
              <a:t>81% of MA,</a:t>
            </a:r>
          </a:p>
          <a:p>
            <a:pPr marL="0" indent="0">
              <a:buNone/>
            </a:pPr>
            <a:r>
              <a:rPr lang="en-US" sz="2800" dirty="0" smtClean="0"/>
              <a:t>61% of Cape Cod</a:t>
            </a:r>
          </a:p>
          <a:p>
            <a:pPr marL="0" indent="0">
              <a:buNone/>
            </a:pPr>
            <a:r>
              <a:rPr lang="en-US" sz="2800" dirty="0" smtClean="0"/>
              <a:t>supports it</a:t>
            </a:r>
            <a:endParaRPr lang="en-US" sz="2800" dirty="0"/>
          </a:p>
        </p:txBody>
      </p:sp>
      <p:pic>
        <p:nvPicPr>
          <p:cNvPr id="4" name="Picture 3" descr="Screen Shot 2015-10-21 at 5.36.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6030" y="2369940"/>
            <a:ext cx="6267970" cy="4295260"/>
          </a:xfrm>
          <a:prstGeom prst="rect">
            <a:avLst/>
          </a:prstGeom>
        </p:spPr>
      </p:pic>
      <p:sp>
        <p:nvSpPr>
          <p:cNvPr id="5" name="Oval 4"/>
          <p:cNvSpPr/>
          <p:nvPr/>
        </p:nvSpPr>
        <p:spPr>
          <a:xfrm>
            <a:off x="2876030" y="3211916"/>
            <a:ext cx="2259737" cy="57889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145965" y="3790807"/>
            <a:ext cx="4706230" cy="82165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6669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Economic drivers of environmental injustice</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Environmental damage is often a by-product of industrial activities</a:t>
            </a:r>
          </a:p>
          <a:p>
            <a:r>
              <a:rPr lang="en-US" dirty="0" smtClean="0"/>
              <a:t>“Benefit” of pollution</a:t>
            </a:r>
          </a:p>
          <a:p>
            <a:pPr lvl="1"/>
            <a:r>
              <a:rPr lang="en-US" dirty="0" smtClean="0"/>
              <a:t>Producer</a:t>
            </a:r>
          </a:p>
          <a:p>
            <a:pPr lvl="1"/>
            <a:r>
              <a:rPr lang="en-US" dirty="0" smtClean="0"/>
              <a:t>Consumer (Cheaper goods)</a:t>
            </a:r>
          </a:p>
          <a:p>
            <a:r>
              <a:rPr lang="en-US" dirty="0" smtClean="0"/>
              <a:t>Costs of pollution</a:t>
            </a:r>
          </a:p>
          <a:p>
            <a:pPr lvl="1"/>
            <a:r>
              <a:rPr lang="en-US" dirty="0" smtClean="0"/>
              <a:t>Society</a:t>
            </a:r>
          </a:p>
          <a:p>
            <a:endParaRPr lang="en-US" dirty="0"/>
          </a:p>
          <a:p>
            <a:r>
              <a:rPr lang="en-US" dirty="0" smtClean="0"/>
              <a:t>INEQUALITY!!</a:t>
            </a:r>
            <a:endParaRPr lang="en-US" dirty="0"/>
          </a:p>
        </p:txBody>
      </p:sp>
    </p:spTree>
    <p:extLst>
      <p:ext uri="{BB962C8B-B14F-4D97-AF65-F5344CB8AC3E}">
        <p14:creationId xmlns:p14="http://schemas.microsoft.com/office/powerpoint/2010/main" val="1247058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Imagine a manufacturing facility…</a:t>
            </a:r>
            <a:endParaRPr lang="en-US" dirty="0"/>
          </a:p>
        </p:txBody>
      </p:sp>
      <p:sp>
        <p:nvSpPr>
          <p:cNvPr id="3" name="Content Placeholder 2"/>
          <p:cNvSpPr>
            <a:spLocks noGrp="1"/>
          </p:cNvSpPr>
          <p:nvPr>
            <p:ph idx="1"/>
          </p:nvPr>
        </p:nvSpPr>
        <p:spPr/>
        <p:txBody>
          <a:bodyPr/>
          <a:lstStyle/>
          <a:p>
            <a:r>
              <a:rPr lang="en-US" dirty="0" smtClean="0"/>
              <a:t>This facility produces widgets, and sells them to buyers. (= market).</a:t>
            </a:r>
          </a:p>
          <a:p>
            <a:r>
              <a:rPr lang="en-US" dirty="0" smtClean="0"/>
              <a:t>Price is set according to the cost to make the widgets, and the demand for the product</a:t>
            </a:r>
            <a:endParaRPr lang="en-US" dirty="0"/>
          </a:p>
        </p:txBody>
      </p:sp>
      <p:pic>
        <p:nvPicPr>
          <p:cNvPr id="4" name="Picture 3"/>
          <p:cNvPicPr>
            <a:picLocks noChangeAspect="1"/>
          </p:cNvPicPr>
          <p:nvPr/>
        </p:nvPicPr>
        <p:blipFill>
          <a:blip r:embed="rId2"/>
          <a:stretch>
            <a:fillRect/>
          </a:stretch>
        </p:blipFill>
        <p:spPr>
          <a:xfrm>
            <a:off x="5106526" y="3861702"/>
            <a:ext cx="3745373" cy="2996298"/>
          </a:xfrm>
          <a:prstGeom prst="rect">
            <a:avLst/>
          </a:prstGeom>
        </p:spPr>
      </p:pic>
    </p:spTree>
    <p:extLst>
      <p:ext uri="{BB962C8B-B14F-4D97-AF65-F5344CB8AC3E}">
        <p14:creationId xmlns:p14="http://schemas.microsoft.com/office/powerpoint/2010/main" val="4254146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Imagine a manufacturing facility…</a:t>
            </a:r>
            <a:endParaRPr lang="en-US" dirty="0"/>
          </a:p>
        </p:txBody>
      </p:sp>
      <p:sp>
        <p:nvSpPr>
          <p:cNvPr id="3" name="Content Placeholder 2"/>
          <p:cNvSpPr>
            <a:spLocks noGrp="1"/>
          </p:cNvSpPr>
          <p:nvPr>
            <p:ph idx="1"/>
          </p:nvPr>
        </p:nvSpPr>
        <p:spPr/>
        <p:txBody>
          <a:bodyPr/>
          <a:lstStyle/>
          <a:p>
            <a:r>
              <a:rPr lang="en-US" dirty="0" smtClean="0"/>
              <a:t>BUT, there are chemicals involved in the manufacture, that are expensive to dispose of</a:t>
            </a:r>
          </a:p>
          <a:p>
            <a:r>
              <a:rPr lang="en-US" dirty="0" smtClean="0"/>
              <a:t>So, the company dumps them into the nearby river .</a:t>
            </a:r>
            <a:r>
              <a:rPr lang="en-US" dirty="0" smtClean="0">
                <a:sym typeface="Wingdings"/>
              </a:rPr>
              <a:t> </a:t>
            </a:r>
            <a:r>
              <a:rPr lang="en-US" dirty="0" smtClean="0"/>
              <a:t>SAVES $$</a:t>
            </a:r>
            <a:endParaRPr lang="en-US" dirty="0"/>
          </a:p>
        </p:txBody>
      </p:sp>
      <p:pic>
        <p:nvPicPr>
          <p:cNvPr id="5" name="Picture 4"/>
          <p:cNvPicPr>
            <a:picLocks noChangeAspect="1"/>
          </p:cNvPicPr>
          <p:nvPr/>
        </p:nvPicPr>
        <p:blipFill>
          <a:blip r:embed="rId2"/>
          <a:stretch>
            <a:fillRect/>
          </a:stretch>
        </p:blipFill>
        <p:spPr>
          <a:xfrm>
            <a:off x="5027569" y="3382653"/>
            <a:ext cx="4116431" cy="3475347"/>
          </a:xfrm>
          <a:prstGeom prst="rect">
            <a:avLst/>
          </a:prstGeom>
        </p:spPr>
      </p:pic>
    </p:spTree>
    <p:extLst>
      <p:ext uri="{BB962C8B-B14F-4D97-AF65-F5344CB8AC3E}">
        <p14:creationId xmlns:p14="http://schemas.microsoft.com/office/powerpoint/2010/main" val="3810057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Externalities</a:t>
            </a:r>
            <a:endParaRPr lang="en-US" dirty="0"/>
          </a:p>
        </p:txBody>
      </p:sp>
      <p:sp>
        <p:nvSpPr>
          <p:cNvPr id="3" name="Content Placeholder 2"/>
          <p:cNvSpPr>
            <a:spLocks noGrp="1"/>
          </p:cNvSpPr>
          <p:nvPr>
            <p:ph idx="1"/>
          </p:nvPr>
        </p:nvSpPr>
        <p:spPr>
          <a:xfrm>
            <a:off x="457200" y="1600201"/>
            <a:ext cx="8229600" cy="2939908"/>
          </a:xfrm>
        </p:spPr>
        <p:txBody>
          <a:bodyPr>
            <a:normAutofit lnSpcReduction="10000"/>
          </a:bodyPr>
          <a:lstStyle/>
          <a:p>
            <a:r>
              <a:rPr lang="en-US" dirty="0" smtClean="0"/>
              <a:t>This pollution is an </a:t>
            </a:r>
            <a:r>
              <a:rPr lang="en-US" i="1" dirty="0" smtClean="0"/>
              <a:t>externality</a:t>
            </a:r>
          </a:p>
          <a:p>
            <a:pPr lvl="1"/>
            <a:r>
              <a:rPr lang="en-US" dirty="0" smtClean="0"/>
              <a:t>The price of the widget doesn’t reflect the true cost of production.</a:t>
            </a:r>
          </a:p>
          <a:p>
            <a:pPr lvl="1"/>
            <a:r>
              <a:rPr lang="en-US" dirty="0" smtClean="0"/>
              <a:t>The price on the market is not set efficiently</a:t>
            </a:r>
          </a:p>
          <a:p>
            <a:pPr lvl="1"/>
            <a:r>
              <a:rPr lang="en-US" i="1" dirty="0" smtClean="0"/>
              <a:t>One agent’s actions influence the well-being of another agent </a:t>
            </a:r>
            <a:r>
              <a:rPr lang="en-US" i="1" u="sng" dirty="0" smtClean="0"/>
              <a:t>without compensation</a:t>
            </a:r>
            <a:endParaRPr lang="en-US" i="1" dirty="0" smtClean="0"/>
          </a:p>
          <a:p>
            <a:pPr lvl="1"/>
            <a:endParaRPr lang="en-US" dirty="0"/>
          </a:p>
        </p:txBody>
      </p:sp>
    </p:spTree>
    <p:extLst>
      <p:ext uri="{BB962C8B-B14F-4D97-AF65-F5344CB8AC3E}">
        <p14:creationId xmlns:p14="http://schemas.microsoft.com/office/powerpoint/2010/main" val="766271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Externalities</a:t>
            </a:r>
            <a:endParaRPr lang="en-US" dirty="0"/>
          </a:p>
        </p:txBody>
      </p:sp>
      <p:sp>
        <p:nvSpPr>
          <p:cNvPr id="3" name="Content Placeholder 2"/>
          <p:cNvSpPr>
            <a:spLocks noGrp="1"/>
          </p:cNvSpPr>
          <p:nvPr>
            <p:ph idx="1"/>
          </p:nvPr>
        </p:nvSpPr>
        <p:spPr>
          <a:xfrm>
            <a:off x="457200" y="1600200"/>
            <a:ext cx="8229600" cy="5096896"/>
          </a:xfrm>
        </p:spPr>
        <p:txBody>
          <a:bodyPr>
            <a:normAutofit fontScale="92500" lnSpcReduction="10000"/>
          </a:bodyPr>
          <a:lstStyle/>
          <a:p>
            <a:r>
              <a:rPr lang="en-US" dirty="0" smtClean="0">
                <a:solidFill>
                  <a:srgbClr val="7F7F7F"/>
                </a:solidFill>
              </a:rPr>
              <a:t>This pollution is an </a:t>
            </a:r>
            <a:r>
              <a:rPr lang="en-US" i="1" dirty="0" smtClean="0">
                <a:solidFill>
                  <a:srgbClr val="7F7F7F"/>
                </a:solidFill>
              </a:rPr>
              <a:t>externality</a:t>
            </a:r>
          </a:p>
          <a:p>
            <a:pPr lvl="1"/>
            <a:r>
              <a:rPr lang="en-US" dirty="0" smtClean="0">
                <a:solidFill>
                  <a:srgbClr val="7F7F7F"/>
                </a:solidFill>
              </a:rPr>
              <a:t>The price of the widget doesn’t reflect the true cost of production.</a:t>
            </a:r>
          </a:p>
          <a:p>
            <a:pPr lvl="1"/>
            <a:r>
              <a:rPr lang="en-US" dirty="0" smtClean="0">
                <a:solidFill>
                  <a:srgbClr val="7F7F7F"/>
                </a:solidFill>
              </a:rPr>
              <a:t>The price on the market is not set efficiently</a:t>
            </a:r>
          </a:p>
          <a:p>
            <a:pPr lvl="1"/>
            <a:r>
              <a:rPr lang="en-US" i="1" dirty="0" smtClean="0">
                <a:solidFill>
                  <a:srgbClr val="7F7F7F"/>
                </a:solidFill>
              </a:rPr>
              <a:t>One agent’s actions influence the well-being of another agent </a:t>
            </a:r>
            <a:r>
              <a:rPr lang="en-US" i="1" u="sng" dirty="0" smtClean="0">
                <a:solidFill>
                  <a:srgbClr val="7F7F7F"/>
                </a:solidFill>
              </a:rPr>
              <a:t>without compensation</a:t>
            </a:r>
            <a:endParaRPr lang="en-US" i="1" dirty="0" smtClean="0">
              <a:solidFill>
                <a:srgbClr val="7F7F7F"/>
              </a:solidFill>
            </a:endParaRPr>
          </a:p>
          <a:p>
            <a:pPr lvl="1"/>
            <a:endParaRPr lang="en-US" dirty="0"/>
          </a:p>
          <a:p>
            <a:r>
              <a:rPr lang="en-US" dirty="0" smtClean="0"/>
              <a:t>Those who produce the damage do not pay for it (e.g. company)</a:t>
            </a:r>
          </a:p>
          <a:p>
            <a:r>
              <a:rPr lang="en-US" dirty="0" smtClean="0"/>
              <a:t>Those who receive the damage (e.g. local towns) do not </a:t>
            </a:r>
            <a:r>
              <a:rPr lang="en-US" smtClean="0"/>
              <a:t>receive compensation</a:t>
            </a:r>
            <a:endParaRPr lang="en-US" dirty="0"/>
          </a:p>
        </p:txBody>
      </p:sp>
    </p:spTree>
    <p:extLst>
      <p:ext uri="{BB962C8B-B14F-4D97-AF65-F5344CB8AC3E}">
        <p14:creationId xmlns:p14="http://schemas.microsoft.com/office/powerpoint/2010/main" val="3312210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Externalities are common in environmental problems</a:t>
            </a:r>
            <a:endParaRPr lang="en-US" dirty="0"/>
          </a:p>
        </p:txBody>
      </p:sp>
      <p:sp>
        <p:nvSpPr>
          <p:cNvPr id="3" name="Content Placeholder 2"/>
          <p:cNvSpPr>
            <a:spLocks noGrp="1"/>
          </p:cNvSpPr>
          <p:nvPr>
            <p:ph idx="1"/>
          </p:nvPr>
        </p:nvSpPr>
        <p:spPr/>
        <p:txBody>
          <a:bodyPr/>
          <a:lstStyle/>
          <a:p>
            <a:r>
              <a:rPr lang="en-US" dirty="0" smtClean="0"/>
              <a:t>Water and air pollution</a:t>
            </a:r>
          </a:p>
          <a:p>
            <a:r>
              <a:rPr lang="en-US" dirty="0" smtClean="0"/>
              <a:t>Pesticides</a:t>
            </a:r>
          </a:p>
          <a:p>
            <a:r>
              <a:rPr lang="en-US" dirty="0" smtClean="0"/>
              <a:t>Climate change!</a:t>
            </a:r>
          </a:p>
          <a:p>
            <a:endParaRPr lang="en-US" dirty="0"/>
          </a:p>
          <a:p>
            <a:r>
              <a:rPr lang="en-US" dirty="0" smtClean="0"/>
              <a:t>“</a:t>
            </a:r>
            <a:r>
              <a:rPr lang="en-US" i="1" dirty="0" smtClean="0"/>
              <a:t>Climate change presents a unique challenge for economics: it represents the greatest example of market failure we have ever seen”</a:t>
            </a:r>
          </a:p>
          <a:p>
            <a:pPr lvl="3"/>
            <a:r>
              <a:rPr lang="en-US" sz="2400" i="1" dirty="0" smtClean="0"/>
              <a:t>Nicholas Stern, 2006</a:t>
            </a:r>
            <a:endParaRPr lang="en-US" sz="2400" dirty="0"/>
          </a:p>
        </p:txBody>
      </p:sp>
    </p:spTree>
    <p:extLst>
      <p:ext uri="{BB962C8B-B14F-4D97-AF65-F5344CB8AC3E}">
        <p14:creationId xmlns:p14="http://schemas.microsoft.com/office/powerpoint/2010/main" val="2892771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change in 10 words</a:t>
            </a:r>
            <a:endParaRPr lang="en-US" dirty="0"/>
          </a:p>
        </p:txBody>
      </p:sp>
      <p:sp>
        <p:nvSpPr>
          <p:cNvPr id="3" name="Content Placeholder 2"/>
          <p:cNvSpPr>
            <a:spLocks noGrp="1"/>
          </p:cNvSpPr>
          <p:nvPr>
            <p:ph idx="1"/>
          </p:nvPr>
        </p:nvSpPr>
        <p:spPr/>
        <p:txBody>
          <a:bodyPr/>
          <a:lstStyle/>
          <a:p>
            <a:r>
              <a:rPr lang="en-US" dirty="0" smtClean="0"/>
              <a:t>It’s real</a:t>
            </a:r>
          </a:p>
          <a:p>
            <a:r>
              <a:rPr lang="en-US" dirty="0" smtClean="0"/>
              <a:t>It’s us</a:t>
            </a:r>
          </a:p>
          <a:p>
            <a:r>
              <a:rPr lang="en-US" dirty="0" smtClean="0"/>
              <a:t>It’s bad</a:t>
            </a:r>
          </a:p>
          <a:p>
            <a:r>
              <a:rPr lang="en-US" dirty="0" smtClean="0"/>
              <a:t>Scientists agree</a:t>
            </a:r>
          </a:p>
          <a:p>
            <a:r>
              <a:rPr lang="en-US" smtClean="0"/>
              <a:t>There’s hope</a:t>
            </a:r>
            <a:endParaRPr lang="en-US"/>
          </a:p>
        </p:txBody>
      </p:sp>
      <p:sp>
        <p:nvSpPr>
          <p:cNvPr id="4" name="TextBox 3"/>
          <p:cNvSpPr txBox="1"/>
          <p:nvPr/>
        </p:nvSpPr>
        <p:spPr>
          <a:xfrm>
            <a:off x="3527948" y="6126162"/>
            <a:ext cx="5616052" cy="731837"/>
          </a:xfrm>
          <a:prstGeom prst="rect">
            <a:avLst/>
          </a:prstGeom>
          <a:noFill/>
        </p:spPr>
        <p:txBody>
          <a:bodyPr wrap="square" rtlCol="0">
            <a:spAutoFit/>
          </a:bodyPr>
          <a:lstStyle/>
          <a:p>
            <a:pPr algn="r"/>
            <a:r>
              <a:rPr lang="en-US" sz="2000" dirty="0" smtClean="0"/>
              <a:t>Anthony </a:t>
            </a:r>
            <a:r>
              <a:rPr lang="en-US" sz="2000" dirty="0" err="1" smtClean="0"/>
              <a:t>Leiserowitz</a:t>
            </a:r>
            <a:r>
              <a:rPr lang="en-US" sz="2000" dirty="0" smtClean="0"/>
              <a:t>, Yale Project on Climate Change Communication</a:t>
            </a:r>
            <a:endParaRPr lang="en-US" sz="2000" dirty="0"/>
          </a:p>
        </p:txBody>
      </p:sp>
    </p:spTree>
    <p:extLst>
      <p:ext uri="{BB962C8B-B14F-4D97-AF65-F5344CB8AC3E}">
        <p14:creationId xmlns:p14="http://schemas.microsoft.com/office/powerpoint/2010/main" val="1448179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change – It’s real</a:t>
            </a:r>
            <a:endParaRPr lang="en-US" dirty="0"/>
          </a:p>
        </p:txBody>
      </p:sp>
      <p:sp>
        <p:nvSpPr>
          <p:cNvPr id="3" name="Content Placeholder 2"/>
          <p:cNvSpPr>
            <a:spLocks noGrp="1"/>
          </p:cNvSpPr>
          <p:nvPr>
            <p:ph idx="1"/>
          </p:nvPr>
        </p:nvSpPr>
        <p:spPr/>
        <p:txBody>
          <a:bodyPr/>
          <a:lstStyle/>
          <a:p>
            <a:r>
              <a:rPr lang="en-US" dirty="0" smtClean="0"/>
              <a:t>The Earth is warming</a:t>
            </a:r>
          </a:p>
          <a:p>
            <a:pPr lvl="1"/>
            <a:r>
              <a:rPr lang="en-US" dirty="0">
                <a:solidFill>
                  <a:srgbClr val="000000"/>
                </a:solidFill>
              </a:rPr>
              <a:t>Global temperatures have risen by ~ </a:t>
            </a:r>
            <a:r>
              <a:rPr lang="en-US" dirty="0" smtClean="0">
                <a:solidFill>
                  <a:srgbClr val="000000"/>
                </a:solidFill>
              </a:rPr>
              <a:t>1.4 </a:t>
            </a:r>
            <a:r>
              <a:rPr lang="en-US" baseline="30000" dirty="0" err="1" smtClean="0">
                <a:solidFill>
                  <a:srgbClr val="000000"/>
                </a:solidFill>
              </a:rPr>
              <a:t>o</a:t>
            </a:r>
            <a:r>
              <a:rPr lang="en-US" dirty="0" err="1" smtClean="0">
                <a:solidFill>
                  <a:srgbClr val="000000"/>
                </a:solidFill>
              </a:rPr>
              <a:t>F</a:t>
            </a:r>
            <a:r>
              <a:rPr lang="en-US" dirty="0" smtClean="0">
                <a:solidFill>
                  <a:srgbClr val="000000"/>
                </a:solidFill>
              </a:rPr>
              <a:t> (0.8 </a:t>
            </a:r>
            <a:r>
              <a:rPr lang="en-US" baseline="30000" dirty="0" err="1" smtClean="0">
                <a:solidFill>
                  <a:srgbClr val="000000"/>
                </a:solidFill>
              </a:rPr>
              <a:t>o</a:t>
            </a:r>
            <a:r>
              <a:rPr lang="en-US" dirty="0" err="1" smtClean="0">
                <a:solidFill>
                  <a:srgbClr val="000000"/>
                </a:solidFill>
              </a:rPr>
              <a:t>C</a:t>
            </a:r>
            <a:r>
              <a:rPr lang="en-US" dirty="0" smtClean="0">
                <a:solidFill>
                  <a:srgbClr val="000000"/>
                </a:solidFill>
              </a:rPr>
              <a:t>) </a:t>
            </a:r>
            <a:r>
              <a:rPr lang="en-US" dirty="0">
                <a:solidFill>
                  <a:srgbClr val="000000"/>
                </a:solidFill>
              </a:rPr>
              <a:t>since 1950’</a:t>
            </a:r>
            <a:r>
              <a:rPr lang="en-US" dirty="0" smtClean="0">
                <a:solidFill>
                  <a:srgbClr val="000000"/>
                </a:solidFill>
              </a:rPr>
              <a:t>s</a:t>
            </a:r>
          </a:p>
          <a:p>
            <a:pPr lvl="1"/>
            <a:r>
              <a:rPr lang="en-US" dirty="0" smtClean="0"/>
              <a:t>2014 was the hottest year ever recorded</a:t>
            </a:r>
          </a:p>
          <a:p>
            <a:pPr lvl="2"/>
            <a:r>
              <a:rPr lang="en-US" dirty="0"/>
              <a:t>NASA: </a:t>
            </a:r>
            <a:r>
              <a:rPr lang="en-US" dirty="0">
                <a:hlinkClick r:id="rId2"/>
              </a:rPr>
              <a:t>http://youtu.be/-</a:t>
            </a:r>
            <a:r>
              <a:rPr lang="en-US" dirty="0" smtClean="0">
                <a:hlinkClick r:id="rId2"/>
              </a:rPr>
              <a:t>ilg75uJZZU</a:t>
            </a:r>
            <a:r>
              <a:rPr lang="en-US" dirty="0" smtClean="0"/>
              <a:t> </a:t>
            </a:r>
          </a:p>
          <a:p>
            <a:pPr lvl="2"/>
            <a:r>
              <a:rPr lang="en-US" dirty="0" smtClean="0"/>
              <a:t>Top 10 hottest years ever have all been since 1998</a:t>
            </a:r>
            <a:endParaRPr lang="en-US" dirty="0"/>
          </a:p>
          <a:p>
            <a:pPr lvl="1"/>
            <a:endParaRPr lang="en-US" dirty="0"/>
          </a:p>
        </p:txBody>
      </p:sp>
      <p:pic>
        <p:nvPicPr>
          <p:cNvPr id="6" name="Picture 5"/>
          <p:cNvPicPr>
            <a:picLocks noChangeAspect="1"/>
          </p:cNvPicPr>
          <p:nvPr/>
        </p:nvPicPr>
        <p:blipFill rotWithShape="1">
          <a:blip r:embed="rId3"/>
          <a:srcRect t="10023" b="7021"/>
          <a:stretch/>
        </p:blipFill>
        <p:spPr>
          <a:xfrm>
            <a:off x="4339376" y="4617573"/>
            <a:ext cx="4804624" cy="2240427"/>
          </a:xfrm>
          <a:prstGeom prst="rect">
            <a:avLst/>
          </a:prstGeom>
        </p:spPr>
      </p:pic>
    </p:spTree>
    <p:extLst>
      <p:ext uri="{BB962C8B-B14F-4D97-AF65-F5344CB8AC3E}">
        <p14:creationId xmlns:p14="http://schemas.microsoft.com/office/powerpoint/2010/main" val="3180450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change – It’s us</a:t>
            </a:r>
            <a:endParaRPr lang="en-US" dirty="0"/>
          </a:p>
        </p:txBody>
      </p:sp>
      <p:sp>
        <p:nvSpPr>
          <p:cNvPr id="3" name="Content Placeholder 2"/>
          <p:cNvSpPr>
            <a:spLocks noGrp="1"/>
          </p:cNvSpPr>
          <p:nvPr>
            <p:ph idx="1"/>
          </p:nvPr>
        </p:nvSpPr>
        <p:spPr/>
        <p:txBody>
          <a:bodyPr/>
          <a:lstStyle/>
          <a:p>
            <a:r>
              <a:rPr lang="en-US" dirty="0" smtClean="0"/>
              <a:t>The cause of this is accumulating carbon in the atmosphere</a:t>
            </a:r>
            <a:endParaRPr lang="en-US" dirty="0"/>
          </a:p>
        </p:txBody>
      </p:sp>
      <p:pic>
        <p:nvPicPr>
          <p:cNvPr id="4" name="Picture 3"/>
          <p:cNvPicPr>
            <a:picLocks noChangeAspect="1"/>
          </p:cNvPicPr>
          <p:nvPr/>
        </p:nvPicPr>
        <p:blipFill rotWithShape="1">
          <a:blip r:embed="rId2"/>
          <a:srcRect t="9899" b="2963"/>
          <a:stretch/>
        </p:blipFill>
        <p:spPr>
          <a:xfrm>
            <a:off x="3170588" y="2835815"/>
            <a:ext cx="5973412" cy="4022184"/>
          </a:xfrm>
          <a:prstGeom prst="rect">
            <a:avLst/>
          </a:prstGeom>
        </p:spPr>
      </p:pic>
      <p:pic>
        <p:nvPicPr>
          <p:cNvPr id="5" name="Picture 4"/>
          <p:cNvPicPr>
            <a:picLocks noChangeAspect="1"/>
          </p:cNvPicPr>
          <p:nvPr/>
        </p:nvPicPr>
        <p:blipFill>
          <a:blip r:embed="rId3"/>
          <a:stretch>
            <a:fillRect/>
          </a:stretch>
        </p:blipFill>
        <p:spPr>
          <a:xfrm>
            <a:off x="0" y="2895228"/>
            <a:ext cx="3066280" cy="1996391"/>
          </a:xfrm>
          <a:prstGeom prst="rect">
            <a:avLst/>
          </a:prstGeom>
        </p:spPr>
      </p:pic>
      <p:pic>
        <p:nvPicPr>
          <p:cNvPr id="6" name="Picture 5"/>
          <p:cNvPicPr>
            <a:picLocks noChangeAspect="1"/>
          </p:cNvPicPr>
          <p:nvPr/>
        </p:nvPicPr>
        <p:blipFill>
          <a:blip r:embed="rId4"/>
          <a:stretch>
            <a:fillRect/>
          </a:stretch>
        </p:blipFill>
        <p:spPr>
          <a:xfrm>
            <a:off x="0" y="4891619"/>
            <a:ext cx="2928197" cy="1966380"/>
          </a:xfrm>
          <a:prstGeom prst="rect">
            <a:avLst/>
          </a:prstGeom>
        </p:spPr>
      </p:pic>
      <p:sp>
        <p:nvSpPr>
          <p:cNvPr id="7" name="TextBox 6"/>
          <p:cNvSpPr txBox="1"/>
          <p:nvPr/>
        </p:nvSpPr>
        <p:spPr>
          <a:xfrm>
            <a:off x="1880474" y="6396334"/>
            <a:ext cx="2095445" cy="461665"/>
          </a:xfrm>
          <a:prstGeom prst="rect">
            <a:avLst/>
          </a:prstGeom>
          <a:noFill/>
        </p:spPr>
        <p:txBody>
          <a:bodyPr wrap="none" rtlCol="0">
            <a:spAutoFit/>
          </a:bodyPr>
          <a:lstStyle/>
          <a:p>
            <a:r>
              <a:rPr lang="en-US" sz="2400" dirty="0" smtClean="0"/>
              <a:t>Charles Keeling</a:t>
            </a:r>
            <a:endParaRPr lang="en-US" sz="2400" dirty="0"/>
          </a:p>
        </p:txBody>
      </p:sp>
    </p:spTree>
    <p:extLst>
      <p:ext uri="{BB962C8B-B14F-4D97-AF65-F5344CB8AC3E}">
        <p14:creationId xmlns:p14="http://schemas.microsoft.com/office/powerpoint/2010/main" val="2490845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change</a:t>
            </a:r>
            <a:endParaRPr lang="en-US" dirty="0"/>
          </a:p>
        </p:txBody>
      </p:sp>
      <p:sp>
        <p:nvSpPr>
          <p:cNvPr id="3" name="Content Placeholder 2"/>
          <p:cNvSpPr>
            <a:spLocks noGrp="1"/>
          </p:cNvSpPr>
          <p:nvPr>
            <p:ph idx="1"/>
          </p:nvPr>
        </p:nvSpPr>
        <p:spPr/>
        <p:txBody>
          <a:bodyPr/>
          <a:lstStyle/>
          <a:p>
            <a:r>
              <a:rPr lang="en-US" dirty="0" smtClean="0"/>
              <a:t>Humans have altered many aspects of Earth’s biology, geology, chemistry on a </a:t>
            </a:r>
            <a:r>
              <a:rPr lang="en-US" i="1" dirty="0" smtClean="0"/>
              <a:t>global</a:t>
            </a:r>
            <a:r>
              <a:rPr lang="en-US" dirty="0" smtClean="0"/>
              <a:t> scale</a:t>
            </a:r>
          </a:p>
          <a:p>
            <a:pPr lvl="1"/>
            <a:r>
              <a:rPr lang="en-US" dirty="0" smtClean="0"/>
              <a:t>Climate change</a:t>
            </a:r>
          </a:p>
          <a:p>
            <a:pPr lvl="1"/>
            <a:r>
              <a:rPr lang="en-US" dirty="0" smtClean="0"/>
              <a:t>Land use change</a:t>
            </a:r>
          </a:p>
          <a:p>
            <a:pPr lvl="1"/>
            <a:r>
              <a:rPr lang="en-US" dirty="0" smtClean="0"/>
              <a:t>Species extinctions</a:t>
            </a:r>
          </a:p>
          <a:p>
            <a:pPr lvl="1"/>
            <a:endParaRPr lang="en-US" dirty="0"/>
          </a:p>
        </p:txBody>
      </p:sp>
    </p:spTree>
    <p:extLst>
      <p:ext uri="{BB962C8B-B14F-4D97-AF65-F5344CB8AC3E}">
        <p14:creationId xmlns:p14="http://schemas.microsoft.com/office/powerpoint/2010/main" val="3057864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CO</a:t>
            </a:r>
            <a:r>
              <a:rPr lang="en-US" baseline="-25000" dirty="0" smtClean="0"/>
              <a:t>2</a:t>
            </a:r>
            <a:r>
              <a:rPr lang="en-US" dirty="0" smtClean="0"/>
              <a:t> and CH</a:t>
            </a:r>
            <a:r>
              <a:rPr lang="en-US" baseline="-25000" dirty="0" smtClean="0"/>
              <a:t>4</a:t>
            </a:r>
            <a:r>
              <a:rPr lang="en-US" dirty="0" smtClean="0"/>
              <a:t> </a:t>
            </a:r>
            <a:r>
              <a:rPr lang="en-US" dirty="0" smtClean="0">
                <a:sym typeface="Wingdings"/>
              </a:rPr>
              <a:t> More Greenhouse effect</a:t>
            </a:r>
            <a:endParaRPr lang="en-US" dirty="0"/>
          </a:p>
        </p:txBody>
      </p:sp>
      <p:sp>
        <p:nvSpPr>
          <p:cNvPr id="3" name="Content Placeholder 2"/>
          <p:cNvSpPr>
            <a:spLocks noGrp="1"/>
          </p:cNvSpPr>
          <p:nvPr>
            <p:ph idx="1"/>
          </p:nvPr>
        </p:nvSpPr>
        <p:spPr/>
        <p:txBody>
          <a:bodyPr/>
          <a:lstStyle/>
          <a:p>
            <a:r>
              <a:rPr lang="en-US" dirty="0" smtClean="0"/>
              <a:t>This is not in doubt – it is ESTABLISHED PHYSICS</a:t>
            </a:r>
            <a:endParaRPr lang="en-US" dirty="0"/>
          </a:p>
        </p:txBody>
      </p:sp>
      <p:pic>
        <p:nvPicPr>
          <p:cNvPr id="4" name="Picture 3"/>
          <p:cNvPicPr>
            <a:picLocks noChangeAspect="1"/>
          </p:cNvPicPr>
          <p:nvPr/>
        </p:nvPicPr>
        <p:blipFill>
          <a:blip r:embed="rId2"/>
          <a:stretch>
            <a:fillRect/>
          </a:stretch>
        </p:blipFill>
        <p:spPr>
          <a:xfrm>
            <a:off x="1079500" y="2743200"/>
            <a:ext cx="6985000" cy="4114800"/>
          </a:xfrm>
          <a:prstGeom prst="rect">
            <a:avLst/>
          </a:prstGeom>
        </p:spPr>
      </p:pic>
    </p:spTree>
    <p:extLst>
      <p:ext uri="{BB962C8B-B14F-4D97-AF65-F5344CB8AC3E}">
        <p14:creationId xmlns:p14="http://schemas.microsoft.com/office/powerpoint/2010/main" val="25857370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change – It’s us (Summary)</a:t>
            </a:r>
            <a:endParaRPr lang="en-US" dirty="0"/>
          </a:p>
        </p:txBody>
      </p:sp>
      <p:sp>
        <p:nvSpPr>
          <p:cNvPr id="3" name="Content Placeholder 2"/>
          <p:cNvSpPr>
            <a:spLocks noGrp="1"/>
          </p:cNvSpPr>
          <p:nvPr>
            <p:ph idx="1"/>
          </p:nvPr>
        </p:nvSpPr>
        <p:spPr/>
        <p:txBody>
          <a:bodyPr/>
          <a:lstStyle/>
          <a:p>
            <a:r>
              <a:rPr lang="en-US" dirty="0" smtClean="0"/>
              <a:t>We have been inputting carbon into atmosphere via fossil fuel burning</a:t>
            </a:r>
          </a:p>
          <a:p>
            <a:pPr lvl="1"/>
            <a:r>
              <a:rPr lang="en-US" dirty="0" smtClean="0"/>
              <a:t>(And deforestation)</a:t>
            </a:r>
          </a:p>
          <a:p>
            <a:r>
              <a:rPr lang="en-US" dirty="0" smtClean="0"/>
              <a:t>This traps heat in the atmosphere</a:t>
            </a:r>
          </a:p>
          <a:p>
            <a:endParaRPr lang="en-US" dirty="0"/>
          </a:p>
          <a:p>
            <a:r>
              <a:rPr lang="en-US" dirty="0" smtClean="0">
                <a:sym typeface="Wingdings"/>
              </a:rPr>
              <a:t> Climate change</a:t>
            </a:r>
            <a:endParaRPr lang="en-US" dirty="0"/>
          </a:p>
        </p:txBody>
      </p:sp>
    </p:spTree>
    <p:extLst>
      <p:ext uri="{BB962C8B-B14F-4D97-AF65-F5344CB8AC3E}">
        <p14:creationId xmlns:p14="http://schemas.microsoft.com/office/powerpoint/2010/main" val="9947282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978742"/>
            <a:ext cx="9144000" cy="387925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Climate change – It’s bad!!</a:t>
            </a:r>
            <a:endParaRPr lang="en-US" dirty="0"/>
          </a:p>
        </p:txBody>
      </p:sp>
      <p:sp>
        <p:nvSpPr>
          <p:cNvPr id="3" name="Content Placeholder 2"/>
          <p:cNvSpPr>
            <a:spLocks noGrp="1"/>
          </p:cNvSpPr>
          <p:nvPr>
            <p:ph idx="1"/>
          </p:nvPr>
        </p:nvSpPr>
        <p:spPr/>
        <p:txBody>
          <a:bodyPr/>
          <a:lstStyle/>
          <a:p>
            <a:r>
              <a:rPr lang="en-US" dirty="0" smtClean="0"/>
              <a:t>We are already seeing major impacts</a:t>
            </a:r>
          </a:p>
          <a:p>
            <a:pPr lvl="1"/>
            <a:r>
              <a:rPr lang="en-US" dirty="0" smtClean="0"/>
              <a:t>Extreme weather, droughts, coastal inundation</a:t>
            </a:r>
            <a:endParaRPr lang="en-US" dirty="0"/>
          </a:p>
        </p:txBody>
      </p:sp>
      <p:pic>
        <p:nvPicPr>
          <p:cNvPr id="4" name="Picture 3"/>
          <p:cNvPicPr>
            <a:picLocks noChangeAspect="1"/>
          </p:cNvPicPr>
          <p:nvPr/>
        </p:nvPicPr>
        <p:blipFill>
          <a:blip r:embed="rId2"/>
          <a:stretch>
            <a:fillRect/>
          </a:stretch>
        </p:blipFill>
        <p:spPr>
          <a:xfrm>
            <a:off x="0" y="2978742"/>
            <a:ext cx="3517900" cy="2311400"/>
          </a:xfrm>
          <a:prstGeom prst="rect">
            <a:avLst/>
          </a:prstGeom>
        </p:spPr>
      </p:pic>
      <p:pic>
        <p:nvPicPr>
          <p:cNvPr id="6" name="Picture 5"/>
          <p:cNvPicPr>
            <a:picLocks noChangeAspect="1"/>
          </p:cNvPicPr>
          <p:nvPr/>
        </p:nvPicPr>
        <p:blipFill>
          <a:blip r:embed="rId3"/>
          <a:stretch>
            <a:fillRect/>
          </a:stretch>
        </p:blipFill>
        <p:spPr>
          <a:xfrm>
            <a:off x="5346700" y="2978742"/>
            <a:ext cx="3797300" cy="2133600"/>
          </a:xfrm>
          <a:prstGeom prst="rect">
            <a:avLst/>
          </a:prstGeom>
        </p:spPr>
      </p:pic>
      <p:pic>
        <p:nvPicPr>
          <p:cNvPr id="5" name="Picture 4"/>
          <p:cNvPicPr>
            <a:picLocks noChangeAspect="1"/>
          </p:cNvPicPr>
          <p:nvPr/>
        </p:nvPicPr>
        <p:blipFill>
          <a:blip r:embed="rId4"/>
          <a:stretch>
            <a:fillRect/>
          </a:stretch>
        </p:blipFill>
        <p:spPr>
          <a:xfrm>
            <a:off x="2258969" y="4530994"/>
            <a:ext cx="3111909" cy="2327006"/>
          </a:xfrm>
          <a:prstGeom prst="rect">
            <a:avLst/>
          </a:prstGeom>
        </p:spPr>
      </p:pic>
    </p:spTree>
    <p:extLst>
      <p:ext uri="{BB962C8B-B14F-4D97-AF65-F5344CB8AC3E}">
        <p14:creationId xmlns:p14="http://schemas.microsoft.com/office/powerpoint/2010/main" val="26675048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change – It’s bad!!</a:t>
            </a:r>
            <a:endParaRPr lang="en-US" dirty="0"/>
          </a:p>
        </p:txBody>
      </p:sp>
      <p:sp>
        <p:nvSpPr>
          <p:cNvPr id="3" name="Content Placeholder 2"/>
          <p:cNvSpPr>
            <a:spLocks noGrp="1"/>
          </p:cNvSpPr>
          <p:nvPr>
            <p:ph idx="1"/>
          </p:nvPr>
        </p:nvSpPr>
        <p:spPr/>
        <p:txBody>
          <a:bodyPr/>
          <a:lstStyle/>
          <a:p>
            <a:r>
              <a:rPr lang="en-US" dirty="0" smtClean="0"/>
              <a:t>We are already seeing major impacts</a:t>
            </a:r>
          </a:p>
          <a:p>
            <a:pPr lvl="1"/>
            <a:r>
              <a:rPr lang="en-US" dirty="0" smtClean="0">
                <a:solidFill>
                  <a:schemeClr val="tx1">
                    <a:lumMod val="50000"/>
                    <a:lumOff val="50000"/>
                  </a:schemeClr>
                </a:solidFill>
              </a:rPr>
              <a:t>Extreme weather, droughts, coastal inundation</a:t>
            </a:r>
          </a:p>
          <a:p>
            <a:pPr lvl="1"/>
            <a:r>
              <a:rPr lang="en-US" dirty="0" smtClean="0"/>
              <a:t>And it is expected to get worse</a:t>
            </a:r>
          </a:p>
          <a:p>
            <a:pPr lvl="1"/>
            <a:r>
              <a:rPr lang="en-US" dirty="0" smtClean="0"/>
              <a:t>Threats to current agricultural systems</a:t>
            </a:r>
          </a:p>
          <a:p>
            <a:pPr lvl="2"/>
            <a:r>
              <a:rPr lang="en-US" dirty="0" smtClean="0"/>
              <a:t>Temperature extremes, drought, pests</a:t>
            </a:r>
          </a:p>
          <a:p>
            <a:pPr lvl="2"/>
            <a:endParaRPr lang="en-US" dirty="0"/>
          </a:p>
        </p:txBody>
      </p:sp>
    </p:spTree>
    <p:extLst>
      <p:ext uri="{BB962C8B-B14F-4D97-AF65-F5344CB8AC3E}">
        <p14:creationId xmlns:p14="http://schemas.microsoft.com/office/powerpoint/2010/main" val="15185716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change – It’s bad!!</a:t>
            </a:r>
            <a:endParaRPr lang="en-US" dirty="0"/>
          </a:p>
        </p:txBody>
      </p:sp>
      <p:sp>
        <p:nvSpPr>
          <p:cNvPr id="3" name="Content Placeholder 2"/>
          <p:cNvSpPr>
            <a:spLocks noGrp="1"/>
          </p:cNvSpPr>
          <p:nvPr>
            <p:ph idx="1"/>
          </p:nvPr>
        </p:nvSpPr>
        <p:spPr/>
        <p:txBody>
          <a:bodyPr>
            <a:normAutofit/>
          </a:bodyPr>
          <a:lstStyle/>
          <a:p>
            <a:r>
              <a:rPr lang="en-US" dirty="0" smtClean="0"/>
              <a:t>We are already seeing major impacts</a:t>
            </a:r>
          </a:p>
          <a:p>
            <a:pPr lvl="1"/>
            <a:r>
              <a:rPr lang="en-US" dirty="0" smtClean="0">
                <a:solidFill>
                  <a:schemeClr val="tx1">
                    <a:lumMod val="50000"/>
                    <a:lumOff val="50000"/>
                  </a:schemeClr>
                </a:solidFill>
              </a:rPr>
              <a:t>Extreme weather, droughts, coastal inundation</a:t>
            </a:r>
          </a:p>
          <a:p>
            <a:pPr lvl="1"/>
            <a:r>
              <a:rPr lang="en-US" dirty="0" smtClean="0">
                <a:solidFill>
                  <a:srgbClr val="7F7F7F"/>
                </a:solidFill>
              </a:rPr>
              <a:t>Threats to current agricultural systems</a:t>
            </a:r>
          </a:p>
          <a:p>
            <a:pPr lvl="2"/>
            <a:r>
              <a:rPr lang="en-US" dirty="0" smtClean="0">
                <a:solidFill>
                  <a:srgbClr val="7F7F7F"/>
                </a:solidFill>
              </a:rPr>
              <a:t>Temperature extremes, drought, pests</a:t>
            </a:r>
          </a:p>
          <a:p>
            <a:pPr lvl="1"/>
            <a:r>
              <a:rPr lang="en-US" dirty="0" smtClean="0"/>
              <a:t>Even National Security!!</a:t>
            </a:r>
          </a:p>
          <a:p>
            <a:pPr lvl="2"/>
            <a:r>
              <a:rPr lang="en-US" dirty="0" smtClean="0"/>
              <a:t>2014 Pentagon report – Climate change is a “threat multiplier”</a:t>
            </a:r>
          </a:p>
          <a:p>
            <a:pPr lvl="2"/>
            <a:r>
              <a:rPr lang="en-US" dirty="0" smtClean="0"/>
              <a:t>Perhaps played a role in Syrian conflict and Arab </a:t>
            </a:r>
            <a:r>
              <a:rPr lang="en-US" dirty="0"/>
              <a:t>Spring uprisings </a:t>
            </a:r>
            <a:r>
              <a:rPr lang="en-US" sz="2000" dirty="0" smtClean="0"/>
              <a:t>(</a:t>
            </a:r>
            <a:r>
              <a:rPr lang="en-US" sz="2000" dirty="0"/>
              <a:t>http://</a:t>
            </a:r>
            <a:r>
              <a:rPr lang="en-US" sz="2000" dirty="0" err="1"/>
              <a:t>journals.ametsoc.org</a:t>
            </a:r>
            <a:r>
              <a:rPr lang="en-US" sz="2000" dirty="0"/>
              <a:t>/</a:t>
            </a:r>
            <a:r>
              <a:rPr lang="en-US" sz="2000" dirty="0" err="1"/>
              <a:t>doi</a:t>
            </a:r>
            <a:r>
              <a:rPr lang="en-US" sz="2000" dirty="0"/>
              <a:t>/abs/10.1175/WCAS-D-13-</a:t>
            </a:r>
            <a:r>
              <a:rPr lang="en-US" sz="2000" dirty="0" smtClean="0"/>
              <a:t>00059.1)</a:t>
            </a:r>
            <a:endParaRPr lang="en-US" dirty="0" smtClean="0"/>
          </a:p>
          <a:p>
            <a:pPr lvl="2"/>
            <a:endParaRPr lang="en-US" dirty="0"/>
          </a:p>
        </p:txBody>
      </p:sp>
    </p:spTree>
    <p:extLst>
      <p:ext uri="{BB962C8B-B14F-4D97-AF65-F5344CB8AC3E}">
        <p14:creationId xmlns:p14="http://schemas.microsoft.com/office/powerpoint/2010/main" val="20403792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Biological responses to climate change</a:t>
            </a:r>
            <a:endParaRPr lang="en-US" dirty="0"/>
          </a:p>
        </p:txBody>
      </p:sp>
      <p:sp>
        <p:nvSpPr>
          <p:cNvPr id="3" name="Content Placeholder 2"/>
          <p:cNvSpPr>
            <a:spLocks noGrp="1"/>
          </p:cNvSpPr>
          <p:nvPr>
            <p:ph idx="1"/>
          </p:nvPr>
        </p:nvSpPr>
        <p:spPr/>
        <p:txBody>
          <a:bodyPr/>
          <a:lstStyle/>
          <a:p>
            <a:r>
              <a:rPr lang="en-US" dirty="0" smtClean="0"/>
              <a:t>Ecosystem range shifts</a:t>
            </a:r>
          </a:p>
          <a:p>
            <a:pPr lvl="1"/>
            <a:r>
              <a:rPr lang="en-US" dirty="0" smtClean="0"/>
              <a:t>10-50% of globe “high to very high probability”</a:t>
            </a:r>
          </a:p>
          <a:p>
            <a:pPr lvl="1"/>
            <a:r>
              <a:rPr lang="en-US" b="1" dirty="0" smtClean="0"/>
              <a:t>20% of world’s population lives in such areas</a:t>
            </a:r>
            <a:r>
              <a:rPr lang="en-US" dirty="0" smtClean="0"/>
              <a:t>, especially in</a:t>
            </a:r>
          </a:p>
          <a:p>
            <a:pPr marL="457200" lvl="1" indent="0">
              <a:buNone/>
            </a:pPr>
            <a:r>
              <a:rPr lang="en-US" dirty="0" smtClean="0"/>
              <a:t>   Asia, N &amp; S</a:t>
            </a:r>
          </a:p>
          <a:p>
            <a:pPr marL="457200" lvl="1" indent="0">
              <a:buNone/>
            </a:pPr>
            <a:r>
              <a:rPr lang="en-US" dirty="0"/>
              <a:t> </a:t>
            </a:r>
            <a:r>
              <a:rPr lang="en-US" dirty="0" smtClean="0"/>
              <a:t>  America</a:t>
            </a:r>
          </a:p>
        </p:txBody>
      </p:sp>
      <p:pic>
        <p:nvPicPr>
          <p:cNvPr id="4" name="Picture 3"/>
          <p:cNvPicPr>
            <a:picLocks noChangeAspect="1"/>
          </p:cNvPicPr>
          <p:nvPr/>
        </p:nvPicPr>
        <p:blipFill>
          <a:blip r:embed="rId2"/>
          <a:stretch>
            <a:fillRect/>
          </a:stretch>
        </p:blipFill>
        <p:spPr>
          <a:xfrm>
            <a:off x="3429000" y="3429000"/>
            <a:ext cx="5715000" cy="3429000"/>
          </a:xfrm>
          <a:prstGeom prst="rect">
            <a:avLst/>
          </a:prstGeom>
        </p:spPr>
      </p:pic>
      <p:sp>
        <p:nvSpPr>
          <p:cNvPr id="5" name="TextBox 4"/>
          <p:cNvSpPr txBox="1"/>
          <p:nvPr/>
        </p:nvSpPr>
        <p:spPr>
          <a:xfrm>
            <a:off x="0" y="6126163"/>
            <a:ext cx="3429000" cy="646331"/>
          </a:xfrm>
          <a:prstGeom prst="rect">
            <a:avLst/>
          </a:prstGeom>
          <a:noFill/>
        </p:spPr>
        <p:txBody>
          <a:bodyPr wrap="square" rtlCol="0">
            <a:spAutoFit/>
          </a:bodyPr>
          <a:lstStyle/>
          <a:p>
            <a:pPr algn="r"/>
            <a:r>
              <a:rPr lang="en-US" dirty="0" smtClean="0"/>
              <a:t>Gonzalez et al. 2010. Global Ecol. and </a:t>
            </a:r>
            <a:r>
              <a:rPr lang="en-US" dirty="0" err="1" smtClean="0"/>
              <a:t>Biogeog</a:t>
            </a:r>
            <a:r>
              <a:rPr lang="en-US" dirty="0" smtClean="0"/>
              <a:t>.</a:t>
            </a:r>
            <a:endParaRPr lang="en-US" dirty="0"/>
          </a:p>
        </p:txBody>
      </p:sp>
    </p:spTree>
    <p:extLst>
      <p:ext uri="{BB962C8B-B14F-4D97-AF65-F5344CB8AC3E}">
        <p14:creationId xmlns:p14="http://schemas.microsoft.com/office/powerpoint/2010/main" val="3147354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change – Scientists agree</a:t>
            </a:r>
            <a:endParaRPr lang="en-US" dirty="0"/>
          </a:p>
        </p:txBody>
      </p:sp>
      <p:sp>
        <p:nvSpPr>
          <p:cNvPr id="3" name="Content Placeholder 2"/>
          <p:cNvSpPr>
            <a:spLocks noGrp="1"/>
          </p:cNvSpPr>
          <p:nvPr>
            <p:ph idx="1"/>
          </p:nvPr>
        </p:nvSpPr>
        <p:spPr/>
        <p:txBody>
          <a:bodyPr/>
          <a:lstStyle/>
          <a:p>
            <a:r>
              <a:rPr lang="en-US" dirty="0" smtClean="0"/>
              <a:t>Overwhelming consensus among scientists</a:t>
            </a:r>
          </a:p>
          <a:p>
            <a:r>
              <a:rPr lang="en-US" dirty="0" smtClean="0"/>
              <a:t>Every major scientific organization and national academy</a:t>
            </a:r>
            <a:endParaRPr lang="en-US" dirty="0"/>
          </a:p>
        </p:txBody>
      </p:sp>
      <p:pic>
        <p:nvPicPr>
          <p:cNvPr id="4" name="Picture 3"/>
          <p:cNvPicPr>
            <a:picLocks noChangeAspect="1"/>
          </p:cNvPicPr>
          <p:nvPr/>
        </p:nvPicPr>
        <p:blipFill>
          <a:blip r:embed="rId2"/>
          <a:stretch>
            <a:fillRect/>
          </a:stretch>
        </p:blipFill>
        <p:spPr>
          <a:xfrm>
            <a:off x="-1" y="3528711"/>
            <a:ext cx="4444773" cy="3329289"/>
          </a:xfrm>
          <a:prstGeom prst="rect">
            <a:avLst/>
          </a:prstGeom>
        </p:spPr>
      </p:pic>
      <p:pic>
        <p:nvPicPr>
          <p:cNvPr id="6" name="Picture 5"/>
          <p:cNvPicPr>
            <a:picLocks noChangeAspect="1"/>
          </p:cNvPicPr>
          <p:nvPr/>
        </p:nvPicPr>
        <p:blipFill>
          <a:blip r:embed="rId3"/>
          <a:stretch>
            <a:fillRect/>
          </a:stretch>
        </p:blipFill>
        <p:spPr>
          <a:xfrm>
            <a:off x="5446248" y="3628598"/>
            <a:ext cx="3697752" cy="3224639"/>
          </a:xfrm>
          <a:prstGeom prst="rect">
            <a:avLst/>
          </a:prstGeom>
        </p:spPr>
      </p:pic>
    </p:spTree>
    <p:extLst>
      <p:ext uri="{BB962C8B-B14F-4D97-AF65-F5344CB8AC3E}">
        <p14:creationId xmlns:p14="http://schemas.microsoft.com/office/powerpoint/2010/main" val="23812529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change – Scientists agree</a:t>
            </a:r>
            <a:endParaRPr lang="en-US" dirty="0"/>
          </a:p>
        </p:txBody>
      </p:sp>
      <p:sp>
        <p:nvSpPr>
          <p:cNvPr id="3" name="Content Placeholder 2"/>
          <p:cNvSpPr>
            <a:spLocks noGrp="1"/>
          </p:cNvSpPr>
          <p:nvPr>
            <p:ph idx="1"/>
          </p:nvPr>
        </p:nvSpPr>
        <p:spPr/>
        <p:txBody>
          <a:bodyPr/>
          <a:lstStyle/>
          <a:p>
            <a:r>
              <a:rPr lang="en-US" dirty="0" smtClean="0"/>
              <a:t>“Do you think human activity is a significant contributing factor in changing mean global temperatures?”</a:t>
            </a:r>
            <a:endParaRPr lang="en-US" dirty="0"/>
          </a:p>
        </p:txBody>
      </p:sp>
      <p:pic>
        <p:nvPicPr>
          <p:cNvPr id="4" name="Picture 3"/>
          <p:cNvPicPr>
            <a:picLocks noChangeAspect="1"/>
          </p:cNvPicPr>
          <p:nvPr/>
        </p:nvPicPr>
        <p:blipFill>
          <a:blip r:embed="rId2"/>
          <a:stretch>
            <a:fillRect/>
          </a:stretch>
        </p:blipFill>
        <p:spPr>
          <a:xfrm>
            <a:off x="2894705" y="3114053"/>
            <a:ext cx="6249295" cy="3743947"/>
          </a:xfrm>
          <a:prstGeom prst="rect">
            <a:avLst/>
          </a:prstGeom>
        </p:spPr>
      </p:pic>
      <p:sp>
        <p:nvSpPr>
          <p:cNvPr id="6" name="TextBox 5"/>
          <p:cNvSpPr txBox="1"/>
          <p:nvPr/>
        </p:nvSpPr>
        <p:spPr>
          <a:xfrm>
            <a:off x="457200" y="5525998"/>
            <a:ext cx="2437505" cy="1200329"/>
          </a:xfrm>
          <a:prstGeom prst="rect">
            <a:avLst/>
          </a:prstGeom>
          <a:noFill/>
        </p:spPr>
        <p:txBody>
          <a:bodyPr wrap="square" rtlCol="0">
            <a:spAutoFit/>
          </a:bodyPr>
          <a:lstStyle/>
          <a:p>
            <a:r>
              <a:rPr lang="en-US" dirty="0"/>
              <a:t>http://</a:t>
            </a:r>
            <a:r>
              <a:rPr lang="en-US" dirty="0" err="1"/>
              <a:t>tigger.uic.edu</a:t>
            </a:r>
            <a:r>
              <a:rPr lang="en-US" dirty="0"/>
              <a:t>/~</a:t>
            </a:r>
            <a:r>
              <a:rPr lang="en-US" dirty="0" err="1"/>
              <a:t>pdoran</a:t>
            </a:r>
            <a:r>
              <a:rPr lang="en-US" dirty="0"/>
              <a:t>/012009_Doran_final.pdf</a:t>
            </a:r>
          </a:p>
        </p:txBody>
      </p:sp>
    </p:spTree>
    <p:extLst>
      <p:ext uri="{BB962C8B-B14F-4D97-AF65-F5344CB8AC3E}">
        <p14:creationId xmlns:p14="http://schemas.microsoft.com/office/powerpoint/2010/main" val="8187388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change – There’s hope</a:t>
            </a:r>
            <a:endParaRPr lang="en-US" dirty="0"/>
          </a:p>
        </p:txBody>
      </p:sp>
      <p:sp>
        <p:nvSpPr>
          <p:cNvPr id="3" name="Content Placeholder 2"/>
          <p:cNvSpPr>
            <a:spLocks noGrp="1"/>
          </p:cNvSpPr>
          <p:nvPr>
            <p:ph idx="1"/>
          </p:nvPr>
        </p:nvSpPr>
        <p:spPr/>
        <p:txBody>
          <a:bodyPr/>
          <a:lstStyle/>
          <a:p>
            <a:r>
              <a:rPr lang="en-US" dirty="0" smtClean="0"/>
              <a:t>The degree of impact depends on our future CO</a:t>
            </a:r>
            <a:r>
              <a:rPr lang="en-US" baseline="-25000" dirty="0" smtClean="0"/>
              <a:t>2</a:t>
            </a:r>
            <a:r>
              <a:rPr lang="en-US" dirty="0" smtClean="0"/>
              <a:t> emissions</a:t>
            </a:r>
            <a:endParaRPr lang="en-US" dirty="0"/>
          </a:p>
        </p:txBody>
      </p:sp>
      <p:pic>
        <p:nvPicPr>
          <p:cNvPr id="4" name="Picture 3"/>
          <p:cNvPicPr>
            <a:picLocks noChangeAspect="1"/>
          </p:cNvPicPr>
          <p:nvPr/>
        </p:nvPicPr>
        <p:blipFill>
          <a:blip r:embed="rId2"/>
          <a:stretch>
            <a:fillRect/>
          </a:stretch>
        </p:blipFill>
        <p:spPr>
          <a:xfrm>
            <a:off x="174450" y="3361306"/>
            <a:ext cx="4552741" cy="3242693"/>
          </a:xfrm>
          <a:prstGeom prst="rect">
            <a:avLst/>
          </a:prstGeom>
        </p:spPr>
      </p:pic>
      <p:sp>
        <p:nvSpPr>
          <p:cNvPr id="5" name="TextBox 4"/>
          <p:cNvSpPr txBox="1"/>
          <p:nvPr/>
        </p:nvSpPr>
        <p:spPr>
          <a:xfrm>
            <a:off x="176836" y="6488668"/>
            <a:ext cx="1364476" cy="369332"/>
          </a:xfrm>
          <a:prstGeom prst="rect">
            <a:avLst/>
          </a:prstGeom>
          <a:noFill/>
        </p:spPr>
        <p:txBody>
          <a:bodyPr wrap="none" rtlCol="0">
            <a:spAutoFit/>
          </a:bodyPr>
          <a:lstStyle/>
          <a:p>
            <a:r>
              <a:rPr lang="en-US" dirty="0" smtClean="0"/>
              <a:t>Source: IPCC</a:t>
            </a:r>
            <a:endParaRPr lang="en-US" dirty="0"/>
          </a:p>
        </p:txBody>
      </p:sp>
      <p:sp>
        <p:nvSpPr>
          <p:cNvPr id="6" name="TextBox 5"/>
          <p:cNvSpPr txBox="1"/>
          <p:nvPr/>
        </p:nvSpPr>
        <p:spPr>
          <a:xfrm>
            <a:off x="5637125" y="3846828"/>
            <a:ext cx="3506875" cy="830997"/>
          </a:xfrm>
          <a:prstGeom prst="rect">
            <a:avLst/>
          </a:prstGeom>
          <a:noFill/>
        </p:spPr>
        <p:txBody>
          <a:bodyPr wrap="square" rtlCol="0">
            <a:spAutoFit/>
          </a:bodyPr>
          <a:lstStyle/>
          <a:p>
            <a:r>
              <a:rPr lang="en-US" sz="2400" dirty="0" smtClean="0"/>
              <a:t>We should do our best to keep warming &lt; 4 </a:t>
            </a:r>
            <a:r>
              <a:rPr lang="en-US" sz="2400" dirty="0" err="1" smtClean="0"/>
              <a:t>deg</a:t>
            </a:r>
            <a:r>
              <a:rPr lang="en-US" sz="2400" dirty="0" smtClean="0"/>
              <a:t> F</a:t>
            </a:r>
            <a:endParaRPr lang="en-US" sz="2400" dirty="0"/>
          </a:p>
        </p:txBody>
      </p:sp>
      <p:pic>
        <p:nvPicPr>
          <p:cNvPr id="7" name="Picture 6"/>
          <p:cNvPicPr>
            <a:picLocks noChangeAspect="1"/>
          </p:cNvPicPr>
          <p:nvPr/>
        </p:nvPicPr>
        <p:blipFill rotWithShape="1">
          <a:blip r:embed="rId3"/>
          <a:srcRect l="51915"/>
          <a:stretch/>
        </p:blipFill>
        <p:spPr>
          <a:xfrm>
            <a:off x="4861287" y="3107969"/>
            <a:ext cx="4151953" cy="3750031"/>
          </a:xfrm>
          <a:prstGeom prst="rect">
            <a:avLst/>
          </a:prstGeom>
        </p:spPr>
      </p:pic>
    </p:spTree>
    <p:extLst>
      <p:ext uri="{BB962C8B-B14F-4D97-AF65-F5344CB8AC3E}">
        <p14:creationId xmlns:p14="http://schemas.microsoft.com/office/powerpoint/2010/main" val="92333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21" y="2867888"/>
            <a:ext cx="4633784" cy="1143000"/>
          </a:xfrm>
        </p:spPr>
        <p:txBody>
          <a:bodyPr>
            <a:normAutofit fontScale="90000"/>
          </a:bodyPr>
          <a:lstStyle/>
          <a:p>
            <a:r>
              <a:rPr lang="en-US" dirty="0" smtClean="0"/>
              <a:t>New York’s climate future</a:t>
            </a:r>
            <a:br>
              <a:rPr lang="en-US" dirty="0" smtClean="0"/>
            </a:br>
            <a:r>
              <a:rPr lang="en-US" dirty="0"/>
              <a:t/>
            </a:r>
            <a:br>
              <a:rPr lang="en-US" dirty="0"/>
            </a:br>
            <a:r>
              <a:rPr lang="en-US" dirty="0" smtClean="0"/>
              <a:t>Virginia?</a:t>
            </a:r>
            <a:br>
              <a:rPr lang="en-US" dirty="0" smtClean="0"/>
            </a:br>
            <a:r>
              <a:rPr lang="en-US" dirty="0" smtClean="0"/>
              <a:t>or</a:t>
            </a:r>
            <a:br>
              <a:rPr lang="en-US" dirty="0" smtClean="0"/>
            </a:br>
            <a:r>
              <a:rPr lang="en-US" dirty="0" smtClean="0"/>
              <a:t>Georgia?</a:t>
            </a:r>
            <a:endParaRPr lang="en-US" dirty="0"/>
          </a:p>
        </p:txBody>
      </p:sp>
      <p:pic>
        <p:nvPicPr>
          <p:cNvPr id="4" name="Picture 3"/>
          <p:cNvPicPr>
            <a:picLocks noChangeAspect="1"/>
          </p:cNvPicPr>
          <p:nvPr/>
        </p:nvPicPr>
        <p:blipFill>
          <a:blip r:embed="rId2"/>
          <a:stretch>
            <a:fillRect/>
          </a:stretch>
        </p:blipFill>
        <p:spPr>
          <a:xfrm>
            <a:off x="5090984" y="0"/>
            <a:ext cx="4053016" cy="6858000"/>
          </a:xfrm>
          <a:prstGeom prst="rect">
            <a:avLst/>
          </a:prstGeom>
        </p:spPr>
      </p:pic>
      <p:sp>
        <p:nvSpPr>
          <p:cNvPr id="3" name="TextBox 2"/>
          <p:cNvSpPr txBox="1"/>
          <p:nvPr/>
        </p:nvSpPr>
        <p:spPr>
          <a:xfrm>
            <a:off x="1340588" y="6488668"/>
            <a:ext cx="3750396" cy="369332"/>
          </a:xfrm>
          <a:prstGeom prst="rect">
            <a:avLst/>
          </a:prstGeom>
          <a:noFill/>
        </p:spPr>
        <p:txBody>
          <a:bodyPr wrap="none" rtlCol="0">
            <a:spAutoFit/>
          </a:bodyPr>
          <a:lstStyle/>
          <a:p>
            <a:r>
              <a:rPr lang="en-US" dirty="0" smtClean="0"/>
              <a:t>Source: Union of Concerned Scientists</a:t>
            </a:r>
            <a:endParaRPr lang="en-US" dirty="0"/>
          </a:p>
        </p:txBody>
      </p:sp>
    </p:spTree>
    <p:extLst>
      <p:ext uri="{BB962C8B-B14F-4D97-AF65-F5344CB8AC3E}">
        <p14:creationId xmlns:p14="http://schemas.microsoft.com/office/powerpoint/2010/main" val="3789945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change and inequality</a:t>
            </a:r>
            <a:endParaRPr lang="en-US" dirty="0"/>
          </a:p>
        </p:txBody>
      </p:sp>
      <p:sp>
        <p:nvSpPr>
          <p:cNvPr id="3" name="Content Placeholder 2"/>
          <p:cNvSpPr>
            <a:spLocks noGrp="1"/>
          </p:cNvSpPr>
          <p:nvPr>
            <p:ph idx="1"/>
          </p:nvPr>
        </p:nvSpPr>
        <p:spPr/>
        <p:txBody>
          <a:bodyPr/>
          <a:lstStyle/>
          <a:p>
            <a:r>
              <a:rPr lang="en-US" dirty="0" smtClean="0"/>
              <a:t>Contribution to global change is not spread evenly across globe…</a:t>
            </a:r>
          </a:p>
          <a:p>
            <a:r>
              <a:rPr lang="en-US" dirty="0" smtClean="0"/>
              <a:t>…while the consequences are not and will not be borne equally</a:t>
            </a:r>
            <a:endParaRPr lang="en-US" dirty="0"/>
          </a:p>
        </p:txBody>
      </p:sp>
    </p:spTree>
    <p:extLst>
      <p:ext uri="{BB962C8B-B14F-4D97-AF65-F5344CB8AC3E}">
        <p14:creationId xmlns:p14="http://schemas.microsoft.com/office/powerpoint/2010/main" val="2824321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change – There’s hope</a:t>
            </a:r>
            <a:endParaRPr lang="en-US" dirty="0"/>
          </a:p>
        </p:txBody>
      </p:sp>
      <p:sp>
        <p:nvSpPr>
          <p:cNvPr id="3" name="Content Placeholder 2"/>
          <p:cNvSpPr>
            <a:spLocks noGrp="1"/>
          </p:cNvSpPr>
          <p:nvPr>
            <p:ph idx="1"/>
          </p:nvPr>
        </p:nvSpPr>
        <p:spPr/>
        <p:txBody>
          <a:bodyPr/>
          <a:lstStyle/>
          <a:p>
            <a:r>
              <a:rPr lang="en-US" dirty="0" smtClean="0"/>
              <a:t>Technology to reduce CO</a:t>
            </a:r>
            <a:r>
              <a:rPr lang="en-US" baseline="-25000" dirty="0" smtClean="0"/>
              <a:t>2</a:t>
            </a:r>
            <a:r>
              <a:rPr lang="en-US" dirty="0" smtClean="0"/>
              <a:t> emissions ALREADY EXISTS!!</a:t>
            </a:r>
            <a:endParaRPr lang="en-US" dirty="0"/>
          </a:p>
        </p:txBody>
      </p:sp>
    </p:spTree>
    <p:extLst>
      <p:ext uri="{BB962C8B-B14F-4D97-AF65-F5344CB8AC3E}">
        <p14:creationId xmlns:p14="http://schemas.microsoft.com/office/powerpoint/2010/main" val="41672865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change – There’s hope</a:t>
            </a:r>
            <a:endParaRPr lang="en-US" dirty="0"/>
          </a:p>
        </p:txBody>
      </p:sp>
      <p:sp>
        <p:nvSpPr>
          <p:cNvPr id="3" name="Content Placeholder 2"/>
          <p:cNvSpPr>
            <a:spLocks noGrp="1"/>
          </p:cNvSpPr>
          <p:nvPr>
            <p:ph idx="1"/>
          </p:nvPr>
        </p:nvSpPr>
        <p:spPr/>
        <p:txBody>
          <a:bodyPr/>
          <a:lstStyle/>
          <a:p>
            <a:r>
              <a:rPr lang="en-US" dirty="0" smtClean="0">
                <a:solidFill>
                  <a:srgbClr val="7F7F7F"/>
                </a:solidFill>
              </a:rPr>
              <a:t>Technology to reduce CO</a:t>
            </a:r>
            <a:r>
              <a:rPr lang="en-US" baseline="-25000" dirty="0" smtClean="0">
                <a:solidFill>
                  <a:srgbClr val="7F7F7F"/>
                </a:solidFill>
              </a:rPr>
              <a:t>2</a:t>
            </a:r>
            <a:r>
              <a:rPr lang="en-US" dirty="0" smtClean="0">
                <a:solidFill>
                  <a:srgbClr val="7F7F7F"/>
                </a:solidFill>
              </a:rPr>
              <a:t> emissions ALREADY EXISTS!!</a:t>
            </a:r>
          </a:p>
          <a:p>
            <a:r>
              <a:rPr lang="en-US" dirty="0"/>
              <a:t>We must shift to a low-carbon economy as soon as possible</a:t>
            </a:r>
          </a:p>
          <a:p>
            <a:pPr lvl="1"/>
            <a:r>
              <a:rPr lang="en-US" dirty="0"/>
              <a:t>End subsidies for fossil fuel production</a:t>
            </a:r>
          </a:p>
          <a:p>
            <a:pPr lvl="1"/>
            <a:r>
              <a:rPr lang="en-US" dirty="0"/>
              <a:t>Shift to alternative energy</a:t>
            </a:r>
          </a:p>
          <a:p>
            <a:pPr lvl="1"/>
            <a:r>
              <a:rPr lang="en-US" dirty="0"/>
              <a:t>Conservation, conservation, conservation</a:t>
            </a:r>
          </a:p>
          <a:p>
            <a:endParaRPr lang="en-US" dirty="0"/>
          </a:p>
        </p:txBody>
      </p:sp>
    </p:spTree>
    <p:extLst>
      <p:ext uri="{BB962C8B-B14F-4D97-AF65-F5344CB8AC3E}">
        <p14:creationId xmlns:p14="http://schemas.microsoft.com/office/powerpoint/2010/main" val="14051380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change in 10 words</a:t>
            </a:r>
            <a:endParaRPr lang="en-US" dirty="0"/>
          </a:p>
        </p:txBody>
      </p:sp>
      <p:sp>
        <p:nvSpPr>
          <p:cNvPr id="3" name="Content Placeholder 2"/>
          <p:cNvSpPr>
            <a:spLocks noGrp="1"/>
          </p:cNvSpPr>
          <p:nvPr>
            <p:ph idx="1"/>
          </p:nvPr>
        </p:nvSpPr>
        <p:spPr/>
        <p:txBody>
          <a:bodyPr/>
          <a:lstStyle/>
          <a:p>
            <a:r>
              <a:rPr lang="en-US" dirty="0" smtClean="0"/>
              <a:t>It’s real</a:t>
            </a:r>
          </a:p>
          <a:p>
            <a:r>
              <a:rPr lang="en-US" dirty="0" smtClean="0"/>
              <a:t>It’s us</a:t>
            </a:r>
          </a:p>
          <a:p>
            <a:r>
              <a:rPr lang="en-US" dirty="0" smtClean="0"/>
              <a:t>It’s bad</a:t>
            </a:r>
          </a:p>
          <a:p>
            <a:r>
              <a:rPr lang="en-US" dirty="0" smtClean="0"/>
              <a:t>Scientists agree</a:t>
            </a:r>
          </a:p>
          <a:p>
            <a:r>
              <a:rPr lang="en-US" smtClean="0"/>
              <a:t>There’s hope</a:t>
            </a:r>
            <a:endParaRPr lang="en-US"/>
          </a:p>
        </p:txBody>
      </p:sp>
      <p:sp>
        <p:nvSpPr>
          <p:cNvPr id="4" name="TextBox 3"/>
          <p:cNvSpPr txBox="1"/>
          <p:nvPr/>
        </p:nvSpPr>
        <p:spPr>
          <a:xfrm>
            <a:off x="3527948" y="6126162"/>
            <a:ext cx="5616052" cy="731837"/>
          </a:xfrm>
          <a:prstGeom prst="rect">
            <a:avLst/>
          </a:prstGeom>
          <a:noFill/>
        </p:spPr>
        <p:txBody>
          <a:bodyPr wrap="square" rtlCol="0">
            <a:spAutoFit/>
          </a:bodyPr>
          <a:lstStyle/>
          <a:p>
            <a:pPr algn="r"/>
            <a:r>
              <a:rPr lang="en-US" sz="2000" dirty="0" smtClean="0"/>
              <a:t>Anthony </a:t>
            </a:r>
            <a:r>
              <a:rPr lang="en-US" sz="2000" dirty="0" err="1" smtClean="0"/>
              <a:t>Leiserowitz</a:t>
            </a:r>
            <a:r>
              <a:rPr lang="en-US" sz="2000" dirty="0" smtClean="0"/>
              <a:t>, Yale Project on Climate Change Communication</a:t>
            </a:r>
            <a:endParaRPr lang="en-US" sz="2000" dirty="0"/>
          </a:p>
        </p:txBody>
      </p:sp>
    </p:spTree>
    <p:extLst>
      <p:ext uri="{BB962C8B-B14F-4D97-AF65-F5344CB8AC3E}">
        <p14:creationId xmlns:p14="http://schemas.microsoft.com/office/powerpoint/2010/main" val="40796289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Carbon emissions are not evenly distributed</a:t>
            </a:r>
            <a:endParaRPr lang="en-US" dirty="0"/>
          </a:p>
        </p:txBody>
      </p:sp>
      <p:sp>
        <p:nvSpPr>
          <p:cNvPr id="3" name="Content Placeholder 2"/>
          <p:cNvSpPr>
            <a:spLocks noGrp="1"/>
          </p:cNvSpPr>
          <p:nvPr>
            <p:ph idx="1"/>
          </p:nvPr>
        </p:nvSpPr>
        <p:spPr/>
        <p:txBody>
          <a:bodyPr/>
          <a:lstStyle/>
          <a:p>
            <a:r>
              <a:rPr lang="en-US" dirty="0" smtClean="0"/>
              <a:t>Developed nations are primary emitters</a:t>
            </a:r>
            <a:endParaRPr lang="en-US" dirty="0"/>
          </a:p>
        </p:txBody>
      </p:sp>
      <p:pic>
        <p:nvPicPr>
          <p:cNvPr id="4" name="Picture 3"/>
          <p:cNvPicPr>
            <a:picLocks noChangeAspect="1"/>
          </p:cNvPicPr>
          <p:nvPr/>
        </p:nvPicPr>
        <p:blipFill>
          <a:blip r:embed="rId2"/>
          <a:stretch>
            <a:fillRect/>
          </a:stretch>
        </p:blipFill>
        <p:spPr>
          <a:xfrm>
            <a:off x="3097820" y="2324563"/>
            <a:ext cx="6046180" cy="4487400"/>
          </a:xfrm>
          <a:prstGeom prst="rect">
            <a:avLst/>
          </a:prstGeom>
        </p:spPr>
      </p:pic>
      <p:sp>
        <p:nvSpPr>
          <p:cNvPr id="5" name="TextBox 4"/>
          <p:cNvSpPr txBox="1"/>
          <p:nvPr/>
        </p:nvSpPr>
        <p:spPr>
          <a:xfrm>
            <a:off x="0" y="5689628"/>
            <a:ext cx="2949331" cy="1200329"/>
          </a:xfrm>
          <a:prstGeom prst="rect">
            <a:avLst/>
          </a:prstGeom>
          <a:noFill/>
        </p:spPr>
        <p:txBody>
          <a:bodyPr wrap="square" rtlCol="0">
            <a:spAutoFit/>
          </a:bodyPr>
          <a:lstStyle/>
          <a:p>
            <a:r>
              <a:rPr lang="en-US" dirty="0"/>
              <a:t>http://</a:t>
            </a:r>
            <a:r>
              <a:rPr lang="en-US" dirty="0" err="1"/>
              <a:t>www.wri.org</a:t>
            </a:r>
            <a:r>
              <a:rPr lang="en-US" dirty="0"/>
              <a:t>/blog/2014/11/6-graphs-explain-world%E2%80%99s-top-10-emitters</a:t>
            </a:r>
          </a:p>
        </p:txBody>
      </p:sp>
    </p:spTree>
    <p:extLst>
      <p:ext uri="{BB962C8B-B14F-4D97-AF65-F5344CB8AC3E}">
        <p14:creationId xmlns:p14="http://schemas.microsoft.com/office/powerpoint/2010/main" val="509808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Carbon emissions are not evenly distributed</a:t>
            </a:r>
            <a:endParaRPr lang="en-US" dirty="0"/>
          </a:p>
        </p:txBody>
      </p:sp>
      <p:sp>
        <p:nvSpPr>
          <p:cNvPr id="3" name="Content Placeholder 2"/>
          <p:cNvSpPr>
            <a:spLocks noGrp="1"/>
          </p:cNvSpPr>
          <p:nvPr>
            <p:ph idx="1"/>
          </p:nvPr>
        </p:nvSpPr>
        <p:spPr/>
        <p:txBody>
          <a:bodyPr/>
          <a:lstStyle/>
          <a:p>
            <a:r>
              <a:rPr lang="en-US" dirty="0" smtClean="0"/>
              <a:t>Developed nations are primary emitters</a:t>
            </a:r>
            <a:endParaRPr lang="en-US" dirty="0"/>
          </a:p>
          <a:p>
            <a:pPr lvl="1"/>
            <a:r>
              <a:rPr lang="en-US" dirty="0" smtClean="0"/>
              <a:t>US, EU, Japan, and Canada have emitted ~60% of the cumulative carbon into the atmosphere</a:t>
            </a:r>
            <a:endParaRPr lang="en-US" dirty="0"/>
          </a:p>
        </p:txBody>
      </p:sp>
      <p:pic>
        <p:nvPicPr>
          <p:cNvPr id="6" name="Picture 5"/>
          <p:cNvPicPr>
            <a:picLocks noChangeAspect="1"/>
          </p:cNvPicPr>
          <p:nvPr/>
        </p:nvPicPr>
        <p:blipFill>
          <a:blip r:embed="rId2"/>
          <a:stretch>
            <a:fillRect/>
          </a:stretch>
        </p:blipFill>
        <p:spPr>
          <a:xfrm>
            <a:off x="4344838" y="3250084"/>
            <a:ext cx="4799161" cy="3561878"/>
          </a:xfrm>
          <a:prstGeom prst="rect">
            <a:avLst/>
          </a:prstGeom>
        </p:spPr>
      </p:pic>
    </p:spTree>
    <p:extLst>
      <p:ext uri="{BB962C8B-B14F-4D97-AF65-F5344CB8AC3E}">
        <p14:creationId xmlns:p14="http://schemas.microsoft.com/office/powerpoint/2010/main" val="3635753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Carbon emissions are not evenly distributed</a:t>
            </a:r>
            <a:endParaRPr lang="en-US" dirty="0"/>
          </a:p>
        </p:txBody>
      </p:sp>
      <p:sp>
        <p:nvSpPr>
          <p:cNvPr id="3" name="Content Placeholder 2"/>
          <p:cNvSpPr>
            <a:spLocks noGrp="1"/>
          </p:cNvSpPr>
          <p:nvPr>
            <p:ph idx="1"/>
          </p:nvPr>
        </p:nvSpPr>
        <p:spPr/>
        <p:txBody>
          <a:bodyPr/>
          <a:lstStyle/>
          <a:p>
            <a:r>
              <a:rPr lang="en-US" dirty="0" smtClean="0"/>
              <a:t>Developing countries have contributed relatively little</a:t>
            </a:r>
          </a:p>
          <a:p>
            <a:pPr lvl="1"/>
            <a:r>
              <a:rPr lang="en-US" dirty="0" smtClean="0"/>
              <a:t>Even large emitters are a product, mostly, of large populations</a:t>
            </a:r>
            <a:endParaRPr lang="en-US" dirty="0"/>
          </a:p>
        </p:txBody>
      </p:sp>
      <p:pic>
        <p:nvPicPr>
          <p:cNvPr id="4" name="Picture 3"/>
          <p:cNvPicPr>
            <a:picLocks noChangeAspect="1"/>
          </p:cNvPicPr>
          <p:nvPr/>
        </p:nvPicPr>
        <p:blipFill>
          <a:blip r:embed="rId2"/>
          <a:stretch>
            <a:fillRect/>
          </a:stretch>
        </p:blipFill>
        <p:spPr>
          <a:xfrm>
            <a:off x="3956032" y="3300845"/>
            <a:ext cx="4730768" cy="3511118"/>
          </a:xfrm>
          <a:prstGeom prst="rect">
            <a:avLst/>
          </a:prstGeom>
        </p:spPr>
      </p:pic>
      <p:sp>
        <p:nvSpPr>
          <p:cNvPr id="5" name="Oval 4"/>
          <p:cNvSpPr/>
          <p:nvPr/>
        </p:nvSpPr>
        <p:spPr>
          <a:xfrm>
            <a:off x="6537588" y="5284129"/>
            <a:ext cx="344908" cy="112895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882496" y="5284129"/>
            <a:ext cx="344908" cy="112895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7912846" y="5284129"/>
            <a:ext cx="344908" cy="112895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177002" y="5284129"/>
            <a:ext cx="344908" cy="112895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6037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vulnerability falls onto developing countries </a:t>
            </a:r>
            <a:endParaRPr lang="en-US" dirty="0"/>
          </a:p>
        </p:txBody>
      </p:sp>
      <p:sp>
        <p:nvSpPr>
          <p:cNvPr id="3" name="Content Placeholder 2"/>
          <p:cNvSpPr>
            <a:spLocks noGrp="1"/>
          </p:cNvSpPr>
          <p:nvPr>
            <p:ph idx="1"/>
          </p:nvPr>
        </p:nvSpPr>
        <p:spPr/>
        <p:txBody>
          <a:bodyPr/>
          <a:lstStyle/>
          <a:p>
            <a:r>
              <a:rPr lang="en-US" dirty="0" smtClean="0"/>
              <a:t>More intense storms</a:t>
            </a:r>
          </a:p>
          <a:p>
            <a:pPr lvl="1"/>
            <a:r>
              <a:rPr lang="en-US" dirty="0" smtClean="0"/>
              <a:t>E.g. Typhoon </a:t>
            </a:r>
            <a:r>
              <a:rPr lang="en-US" dirty="0" err="1" smtClean="0"/>
              <a:t>Haiyan</a:t>
            </a:r>
            <a:r>
              <a:rPr lang="en-US" dirty="0" smtClean="0"/>
              <a:t> (2013) in Philippines and SE Asia</a:t>
            </a:r>
          </a:p>
          <a:p>
            <a:pPr lvl="1"/>
            <a:r>
              <a:rPr lang="en-US" dirty="0" smtClean="0"/>
              <a:t>Killed 6300 people in Philippines alone</a:t>
            </a:r>
            <a:endParaRPr lang="en-US" dirty="0"/>
          </a:p>
        </p:txBody>
      </p:sp>
      <p:pic>
        <p:nvPicPr>
          <p:cNvPr id="4" name="Picture 3"/>
          <p:cNvPicPr>
            <a:picLocks noChangeAspect="1"/>
          </p:cNvPicPr>
          <p:nvPr/>
        </p:nvPicPr>
        <p:blipFill>
          <a:blip r:embed="rId2"/>
          <a:stretch>
            <a:fillRect/>
          </a:stretch>
        </p:blipFill>
        <p:spPr>
          <a:xfrm>
            <a:off x="4778970" y="4238982"/>
            <a:ext cx="4365030" cy="2619018"/>
          </a:xfrm>
          <a:prstGeom prst="rect">
            <a:avLst/>
          </a:prstGeom>
        </p:spPr>
      </p:pic>
      <p:pic>
        <p:nvPicPr>
          <p:cNvPr id="5" name="Picture 4"/>
          <p:cNvPicPr>
            <a:picLocks noChangeAspect="1"/>
          </p:cNvPicPr>
          <p:nvPr/>
        </p:nvPicPr>
        <p:blipFill>
          <a:blip r:embed="rId3"/>
          <a:stretch>
            <a:fillRect/>
          </a:stretch>
        </p:blipFill>
        <p:spPr>
          <a:xfrm>
            <a:off x="0" y="4238982"/>
            <a:ext cx="4676818" cy="2619018"/>
          </a:xfrm>
          <a:prstGeom prst="rect">
            <a:avLst/>
          </a:prstGeom>
        </p:spPr>
      </p:pic>
    </p:spTree>
    <p:extLst>
      <p:ext uri="{BB962C8B-B14F-4D97-AF65-F5344CB8AC3E}">
        <p14:creationId xmlns:p14="http://schemas.microsoft.com/office/powerpoint/2010/main" val="37864603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vulnerability falls onto developing countries </a:t>
            </a:r>
            <a:endParaRPr lang="en-US" dirty="0"/>
          </a:p>
        </p:txBody>
      </p:sp>
      <p:sp>
        <p:nvSpPr>
          <p:cNvPr id="3" name="Content Placeholder 2"/>
          <p:cNvSpPr>
            <a:spLocks noGrp="1"/>
          </p:cNvSpPr>
          <p:nvPr>
            <p:ph idx="1"/>
          </p:nvPr>
        </p:nvSpPr>
        <p:spPr/>
        <p:txBody>
          <a:bodyPr/>
          <a:lstStyle/>
          <a:p>
            <a:r>
              <a:rPr lang="en-US" dirty="0" smtClean="0">
                <a:solidFill>
                  <a:srgbClr val="7F7F7F"/>
                </a:solidFill>
              </a:rPr>
              <a:t>More intense storms</a:t>
            </a:r>
          </a:p>
          <a:p>
            <a:r>
              <a:rPr lang="en-US" dirty="0"/>
              <a:t>S</a:t>
            </a:r>
            <a:r>
              <a:rPr lang="en-US" dirty="0" smtClean="0"/>
              <a:t>ea level rise</a:t>
            </a:r>
          </a:p>
        </p:txBody>
      </p:sp>
      <p:pic>
        <p:nvPicPr>
          <p:cNvPr id="6" name="Picture 5"/>
          <p:cNvPicPr>
            <a:picLocks noChangeAspect="1"/>
          </p:cNvPicPr>
          <p:nvPr/>
        </p:nvPicPr>
        <p:blipFill>
          <a:blip r:embed="rId2"/>
          <a:stretch>
            <a:fillRect/>
          </a:stretch>
        </p:blipFill>
        <p:spPr>
          <a:xfrm>
            <a:off x="280132" y="2745067"/>
            <a:ext cx="6513695" cy="4112933"/>
          </a:xfrm>
          <a:prstGeom prst="rect">
            <a:avLst/>
          </a:prstGeom>
        </p:spPr>
      </p:pic>
      <p:sp>
        <p:nvSpPr>
          <p:cNvPr id="7" name="TextBox 6"/>
          <p:cNvSpPr txBox="1"/>
          <p:nvPr/>
        </p:nvSpPr>
        <p:spPr>
          <a:xfrm>
            <a:off x="7152723" y="3441680"/>
            <a:ext cx="1942253" cy="3416320"/>
          </a:xfrm>
          <a:prstGeom prst="rect">
            <a:avLst/>
          </a:prstGeom>
          <a:noFill/>
        </p:spPr>
        <p:txBody>
          <a:bodyPr wrap="square" rtlCol="0">
            <a:spAutoFit/>
          </a:bodyPr>
          <a:lstStyle/>
          <a:p>
            <a:r>
              <a:rPr lang="en-US" dirty="0" smtClean="0"/>
              <a:t>Source: Sustainable </a:t>
            </a:r>
            <a:r>
              <a:rPr lang="en-US" dirty="0"/>
              <a:t>Cities Collective http://</a:t>
            </a:r>
            <a:r>
              <a:rPr lang="en-US" dirty="0" err="1"/>
              <a:t>www.sustainablecitiescollective.com</a:t>
            </a:r>
            <a:r>
              <a:rPr lang="en-US" dirty="0"/>
              <a:t>/</a:t>
            </a:r>
            <a:r>
              <a:rPr lang="en-US" dirty="0" err="1"/>
              <a:t>david-thorpe</a:t>
            </a:r>
            <a:r>
              <a:rPr lang="en-US" dirty="0"/>
              <a:t>/1038231/revealed-greatest-global-business-and-societal-opportunities-sustainability</a:t>
            </a:r>
          </a:p>
        </p:txBody>
      </p:sp>
    </p:spTree>
    <p:extLst>
      <p:ext uri="{BB962C8B-B14F-4D97-AF65-F5344CB8AC3E}">
        <p14:creationId xmlns:p14="http://schemas.microsoft.com/office/powerpoint/2010/main" val="3462434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vulnerability falls onto developing countries </a:t>
            </a:r>
            <a:endParaRPr lang="en-US" dirty="0"/>
          </a:p>
        </p:txBody>
      </p:sp>
      <p:sp>
        <p:nvSpPr>
          <p:cNvPr id="3" name="Content Placeholder 2"/>
          <p:cNvSpPr>
            <a:spLocks noGrp="1"/>
          </p:cNvSpPr>
          <p:nvPr>
            <p:ph idx="1"/>
          </p:nvPr>
        </p:nvSpPr>
        <p:spPr/>
        <p:txBody>
          <a:bodyPr>
            <a:normAutofit fontScale="92500"/>
          </a:bodyPr>
          <a:lstStyle/>
          <a:p>
            <a:r>
              <a:rPr lang="en-US" dirty="0" smtClean="0">
                <a:solidFill>
                  <a:srgbClr val="7F7F7F"/>
                </a:solidFill>
              </a:rPr>
              <a:t>More intense storms</a:t>
            </a:r>
          </a:p>
          <a:p>
            <a:r>
              <a:rPr lang="en-US" dirty="0">
                <a:solidFill>
                  <a:srgbClr val="7F7F7F"/>
                </a:solidFill>
              </a:rPr>
              <a:t>S</a:t>
            </a:r>
            <a:r>
              <a:rPr lang="en-US" dirty="0" smtClean="0">
                <a:solidFill>
                  <a:srgbClr val="7F7F7F"/>
                </a:solidFill>
              </a:rPr>
              <a:t>ea level rise</a:t>
            </a:r>
          </a:p>
          <a:p>
            <a:r>
              <a:rPr lang="en-US" dirty="0" smtClean="0">
                <a:hlinkClick r:id="rId2"/>
              </a:rPr>
              <a:t>World Bank</a:t>
            </a:r>
            <a:r>
              <a:rPr lang="en-US" dirty="0" smtClean="0"/>
              <a:t>: “As the coastal cities of Africa and Asia expand, many of their poorest residents are being pushed to the edges of livable land and into the most dangerous zones for climate change…These communities are among the most vulnerable to climate change and the least able to marshal the resources to adapt.</a:t>
            </a:r>
          </a:p>
        </p:txBody>
      </p:sp>
    </p:spTree>
    <p:extLst>
      <p:ext uri="{BB962C8B-B14F-4D97-AF65-F5344CB8AC3E}">
        <p14:creationId xmlns:p14="http://schemas.microsoft.com/office/powerpoint/2010/main" val="4004514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then, must we do?</a:t>
            </a:r>
            <a:endParaRPr lang="en-US" dirty="0"/>
          </a:p>
        </p:txBody>
      </p:sp>
      <p:sp>
        <p:nvSpPr>
          <p:cNvPr id="3" name="Content Placeholder 2"/>
          <p:cNvSpPr>
            <a:spLocks noGrp="1"/>
          </p:cNvSpPr>
          <p:nvPr>
            <p:ph idx="1"/>
          </p:nvPr>
        </p:nvSpPr>
        <p:spPr/>
        <p:txBody>
          <a:bodyPr/>
          <a:lstStyle/>
          <a:p>
            <a:r>
              <a:rPr lang="en-US" dirty="0" smtClean="0"/>
              <a:t>The challenges are largely </a:t>
            </a:r>
            <a:r>
              <a:rPr lang="en-US" b="1" i="1" dirty="0" smtClean="0"/>
              <a:t>political</a:t>
            </a:r>
            <a:r>
              <a:rPr lang="en-US" dirty="0" smtClean="0"/>
              <a:t>, not technological or scientific.</a:t>
            </a:r>
          </a:p>
          <a:p>
            <a:r>
              <a:rPr lang="en-US" dirty="0" smtClean="0"/>
              <a:t>Everything from emissions to externalities can be confronted to the benefit of the poor and vulnerable…</a:t>
            </a:r>
          </a:p>
          <a:p>
            <a:r>
              <a:rPr lang="en-US" dirty="0" smtClean="0"/>
              <a:t>…if we have the will.</a:t>
            </a:r>
            <a:endParaRPr lang="en-US" dirty="0"/>
          </a:p>
        </p:txBody>
      </p:sp>
    </p:spTree>
    <p:extLst>
      <p:ext uri="{BB962C8B-B14F-4D97-AF65-F5344CB8AC3E}">
        <p14:creationId xmlns:p14="http://schemas.microsoft.com/office/powerpoint/2010/main" val="3702944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justice</a:t>
            </a:r>
            <a:endParaRPr lang="en-US" dirty="0"/>
          </a:p>
        </p:txBody>
      </p:sp>
      <p:sp>
        <p:nvSpPr>
          <p:cNvPr id="3" name="Content Placeholder 2"/>
          <p:cNvSpPr>
            <a:spLocks noGrp="1"/>
          </p:cNvSpPr>
          <p:nvPr>
            <p:ph idx="1"/>
          </p:nvPr>
        </p:nvSpPr>
        <p:spPr/>
        <p:txBody>
          <a:bodyPr/>
          <a:lstStyle/>
          <a:p>
            <a:r>
              <a:rPr lang="en-US" dirty="0" smtClean="0"/>
              <a:t>The fair treatment of all with respect to environmental laws, regulations, and enforcement</a:t>
            </a:r>
          </a:p>
          <a:p>
            <a:pPr lvl="1"/>
            <a:r>
              <a:rPr lang="en-US" dirty="0" smtClean="0"/>
              <a:t>Regardless of race, color, country of origin, or income</a:t>
            </a:r>
          </a:p>
          <a:p>
            <a:pPr lvl="1"/>
            <a:endParaRPr lang="en-US" dirty="0" smtClean="0"/>
          </a:p>
          <a:p>
            <a:pPr lvl="1"/>
            <a:endParaRPr lang="en-US" dirty="0"/>
          </a:p>
        </p:txBody>
      </p:sp>
      <p:sp>
        <p:nvSpPr>
          <p:cNvPr id="4" name="TextBox 3"/>
          <p:cNvSpPr txBox="1"/>
          <p:nvPr/>
        </p:nvSpPr>
        <p:spPr>
          <a:xfrm>
            <a:off x="5509246" y="6488668"/>
            <a:ext cx="3634754" cy="369332"/>
          </a:xfrm>
          <a:prstGeom prst="rect">
            <a:avLst/>
          </a:prstGeom>
          <a:noFill/>
        </p:spPr>
        <p:txBody>
          <a:bodyPr wrap="none" rtlCol="0">
            <a:spAutoFit/>
          </a:bodyPr>
          <a:lstStyle/>
          <a:p>
            <a:r>
              <a:rPr lang="en-US" dirty="0" smtClean="0"/>
              <a:t>US Environmental Protection Agency</a:t>
            </a:r>
            <a:endParaRPr lang="en-US" dirty="0"/>
          </a:p>
        </p:txBody>
      </p:sp>
    </p:spTree>
    <p:extLst>
      <p:ext uri="{BB962C8B-B14F-4D97-AF65-F5344CB8AC3E}">
        <p14:creationId xmlns:p14="http://schemas.microsoft.com/office/powerpoint/2010/main" val="12552509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Pope Francis’ </a:t>
            </a:r>
            <a:r>
              <a:rPr lang="en-US" dirty="0" err="1" smtClean="0"/>
              <a:t>Laudato</a:t>
            </a:r>
            <a:r>
              <a:rPr lang="en-US" dirty="0" smtClean="0"/>
              <a:t> Si</a:t>
            </a:r>
            <a:endParaRPr lang="en-US" dirty="0"/>
          </a:p>
        </p:txBody>
      </p:sp>
      <p:sp>
        <p:nvSpPr>
          <p:cNvPr id="3" name="Content Placeholder 2"/>
          <p:cNvSpPr>
            <a:spLocks noGrp="1"/>
          </p:cNvSpPr>
          <p:nvPr>
            <p:ph idx="1"/>
          </p:nvPr>
        </p:nvSpPr>
        <p:spPr/>
        <p:txBody>
          <a:bodyPr/>
          <a:lstStyle/>
          <a:p>
            <a:r>
              <a:rPr lang="en-US" dirty="0" smtClean="0"/>
              <a:t>A potential game-changer in the policy debate</a:t>
            </a:r>
          </a:p>
          <a:p>
            <a:pPr lvl="1"/>
            <a:r>
              <a:rPr lang="en-US" dirty="0"/>
              <a:t>Covers wide range of global change issues</a:t>
            </a:r>
          </a:p>
          <a:p>
            <a:pPr lvl="1"/>
            <a:r>
              <a:rPr lang="en-US" dirty="0" smtClean="0"/>
              <a:t>Relies on well-established science and economics</a:t>
            </a:r>
          </a:p>
          <a:p>
            <a:pPr lvl="1"/>
            <a:r>
              <a:rPr lang="en-US" dirty="0" smtClean="0"/>
              <a:t>Reorients the debate in terms of ethics and inequality</a:t>
            </a:r>
            <a:endParaRPr lang="en-US" dirty="0"/>
          </a:p>
        </p:txBody>
      </p:sp>
      <p:pic>
        <p:nvPicPr>
          <p:cNvPr id="4" name="Picture 3"/>
          <p:cNvPicPr>
            <a:picLocks noChangeAspect="1"/>
          </p:cNvPicPr>
          <p:nvPr/>
        </p:nvPicPr>
        <p:blipFill>
          <a:blip r:embed="rId2"/>
          <a:stretch>
            <a:fillRect/>
          </a:stretch>
        </p:blipFill>
        <p:spPr>
          <a:xfrm>
            <a:off x="4855634" y="4257656"/>
            <a:ext cx="4045584" cy="2600733"/>
          </a:xfrm>
          <a:prstGeom prst="rect">
            <a:avLst/>
          </a:prstGeom>
        </p:spPr>
      </p:pic>
      <p:pic>
        <p:nvPicPr>
          <p:cNvPr id="5" name="Picture 4"/>
          <p:cNvPicPr>
            <a:picLocks noChangeAspect="1"/>
          </p:cNvPicPr>
          <p:nvPr/>
        </p:nvPicPr>
        <p:blipFill>
          <a:blip r:embed="rId3"/>
          <a:stretch>
            <a:fillRect/>
          </a:stretch>
        </p:blipFill>
        <p:spPr>
          <a:xfrm>
            <a:off x="212163" y="4257656"/>
            <a:ext cx="4643471" cy="2600344"/>
          </a:xfrm>
          <a:prstGeom prst="rect">
            <a:avLst/>
          </a:prstGeom>
        </p:spPr>
      </p:pic>
    </p:spTree>
    <p:extLst>
      <p:ext uri="{BB962C8B-B14F-4D97-AF65-F5344CB8AC3E}">
        <p14:creationId xmlns:p14="http://schemas.microsoft.com/office/powerpoint/2010/main" val="769474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Pope Francis’ </a:t>
            </a:r>
            <a:r>
              <a:rPr lang="en-US" dirty="0" err="1" smtClean="0"/>
              <a:t>Laudato</a:t>
            </a:r>
            <a:r>
              <a:rPr lang="en-US" dirty="0" smtClean="0"/>
              <a:t> Si</a:t>
            </a:r>
            <a:endParaRPr lang="en-US" dirty="0"/>
          </a:p>
        </p:txBody>
      </p:sp>
      <p:sp>
        <p:nvSpPr>
          <p:cNvPr id="3" name="Content Placeholder 2"/>
          <p:cNvSpPr>
            <a:spLocks noGrp="1"/>
          </p:cNvSpPr>
          <p:nvPr>
            <p:ph idx="1"/>
          </p:nvPr>
        </p:nvSpPr>
        <p:spPr/>
        <p:txBody>
          <a:bodyPr/>
          <a:lstStyle/>
          <a:p>
            <a:r>
              <a:rPr lang="en-US" dirty="0" smtClean="0"/>
              <a:t>A potential game-changer in the policy debate</a:t>
            </a:r>
          </a:p>
          <a:p>
            <a:r>
              <a:rPr lang="en-US" dirty="0" smtClean="0"/>
              <a:t>Chapter 1, section 49:</a:t>
            </a:r>
          </a:p>
        </p:txBody>
      </p:sp>
      <p:pic>
        <p:nvPicPr>
          <p:cNvPr id="4" name="Picture 3"/>
          <p:cNvPicPr>
            <a:picLocks noChangeAspect="1"/>
          </p:cNvPicPr>
          <p:nvPr/>
        </p:nvPicPr>
        <p:blipFill>
          <a:blip r:embed="rId2"/>
          <a:stretch>
            <a:fillRect/>
          </a:stretch>
        </p:blipFill>
        <p:spPr>
          <a:xfrm>
            <a:off x="4855634" y="4257656"/>
            <a:ext cx="4045584" cy="2600733"/>
          </a:xfrm>
          <a:prstGeom prst="rect">
            <a:avLst/>
          </a:prstGeom>
        </p:spPr>
      </p:pic>
      <p:pic>
        <p:nvPicPr>
          <p:cNvPr id="5" name="Picture 4"/>
          <p:cNvPicPr>
            <a:picLocks noChangeAspect="1"/>
          </p:cNvPicPr>
          <p:nvPr/>
        </p:nvPicPr>
        <p:blipFill>
          <a:blip r:embed="rId3"/>
          <a:stretch>
            <a:fillRect/>
          </a:stretch>
        </p:blipFill>
        <p:spPr>
          <a:xfrm>
            <a:off x="212163" y="4257656"/>
            <a:ext cx="4643471" cy="2600344"/>
          </a:xfrm>
          <a:prstGeom prst="rect">
            <a:avLst/>
          </a:prstGeom>
        </p:spPr>
      </p:pic>
    </p:spTree>
    <p:extLst>
      <p:ext uri="{BB962C8B-B14F-4D97-AF65-F5344CB8AC3E}">
        <p14:creationId xmlns:p14="http://schemas.microsoft.com/office/powerpoint/2010/main" val="37228259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last word…</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marL="457200" lvl="1" indent="0">
              <a:buNone/>
            </a:pPr>
            <a:endParaRPr lang="en-US" dirty="0"/>
          </a:p>
          <a:p>
            <a:r>
              <a:rPr lang="en-US" dirty="0" smtClean="0"/>
              <a:t>Your generation didn’t cause climate change and other environmental challenges</a:t>
            </a:r>
          </a:p>
          <a:p>
            <a:endParaRPr lang="en-US" dirty="0"/>
          </a:p>
          <a:p>
            <a:r>
              <a:rPr lang="en-US" dirty="0" smtClean="0"/>
              <a:t>But they will be a defining issue of your lifetime</a:t>
            </a:r>
          </a:p>
        </p:txBody>
      </p:sp>
    </p:spTree>
    <p:extLst>
      <p:ext uri="{BB962C8B-B14F-4D97-AF65-F5344CB8AC3E}">
        <p14:creationId xmlns:p14="http://schemas.microsoft.com/office/powerpoint/2010/main" val="3101932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justice</a:t>
            </a:r>
            <a:endParaRPr lang="en-US" dirty="0"/>
          </a:p>
        </p:txBody>
      </p:sp>
      <p:sp>
        <p:nvSpPr>
          <p:cNvPr id="3" name="Content Placeholder 2"/>
          <p:cNvSpPr>
            <a:spLocks noGrp="1"/>
          </p:cNvSpPr>
          <p:nvPr>
            <p:ph idx="1"/>
          </p:nvPr>
        </p:nvSpPr>
        <p:spPr/>
        <p:txBody>
          <a:bodyPr/>
          <a:lstStyle/>
          <a:p>
            <a:r>
              <a:rPr lang="en-US" dirty="0" smtClean="0">
                <a:solidFill>
                  <a:schemeClr val="tx1">
                    <a:lumMod val="50000"/>
                    <a:lumOff val="50000"/>
                  </a:schemeClr>
                </a:solidFill>
              </a:rPr>
              <a:t>The fair treatment of all with respect to environmental laws, regulations, and enforcement</a:t>
            </a:r>
          </a:p>
          <a:p>
            <a:pPr lvl="1"/>
            <a:r>
              <a:rPr lang="en-US" dirty="0" smtClean="0">
                <a:solidFill>
                  <a:schemeClr val="tx1">
                    <a:lumMod val="50000"/>
                    <a:lumOff val="50000"/>
                  </a:schemeClr>
                </a:solidFill>
              </a:rPr>
              <a:t>Regardless of race, color, country of origin, or income</a:t>
            </a:r>
          </a:p>
          <a:p>
            <a:endParaRPr lang="en-US" dirty="0"/>
          </a:p>
          <a:p>
            <a:r>
              <a:rPr lang="en-US" dirty="0" smtClean="0"/>
              <a:t>Reality: Benefits, and consequences, of activities are not equal</a:t>
            </a:r>
          </a:p>
          <a:p>
            <a:pPr lvl="1"/>
            <a:endParaRPr lang="en-US" dirty="0" smtClean="0"/>
          </a:p>
          <a:p>
            <a:pPr lvl="1"/>
            <a:endParaRPr lang="en-US" dirty="0"/>
          </a:p>
        </p:txBody>
      </p:sp>
    </p:spTree>
    <p:extLst>
      <p:ext uri="{BB962C8B-B14F-4D97-AF65-F5344CB8AC3E}">
        <p14:creationId xmlns:p14="http://schemas.microsoft.com/office/powerpoint/2010/main" val="2394001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Environmental justice at the local level</a:t>
            </a:r>
            <a:endParaRPr lang="en-US" dirty="0"/>
          </a:p>
        </p:txBody>
      </p:sp>
      <p:sp>
        <p:nvSpPr>
          <p:cNvPr id="3" name="Content Placeholder 2"/>
          <p:cNvSpPr>
            <a:spLocks noGrp="1"/>
          </p:cNvSpPr>
          <p:nvPr>
            <p:ph idx="1"/>
          </p:nvPr>
        </p:nvSpPr>
        <p:spPr/>
        <p:txBody>
          <a:bodyPr/>
          <a:lstStyle/>
          <a:p>
            <a:r>
              <a:rPr lang="en-US" dirty="0" smtClean="0"/>
              <a:t>We all need landfills, power plants, etc.</a:t>
            </a:r>
          </a:p>
          <a:p>
            <a:r>
              <a:rPr lang="en-US" dirty="0" smtClean="0"/>
              <a:t>But they aren’t in white/wealthy neighborhoods!!</a:t>
            </a:r>
            <a:endParaRPr lang="en-US" dirty="0"/>
          </a:p>
        </p:txBody>
      </p:sp>
    </p:spTree>
    <p:extLst>
      <p:ext uri="{BB962C8B-B14F-4D97-AF65-F5344CB8AC3E}">
        <p14:creationId xmlns:p14="http://schemas.microsoft.com/office/powerpoint/2010/main" val="1203066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Waste facilities are often in predominantly minority neighborhoods</a:t>
            </a:r>
            <a:endParaRPr lang="en-US" dirty="0"/>
          </a:p>
        </p:txBody>
      </p:sp>
      <p:pic>
        <p:nvPicPr>
          <p:cNvPr id="3" name="Picture 2"/>
          <p:cNvPicPr>
            <a:picLocks noChangeAspect="1"/>
          </p:cNvPicPr>
          <p:nvPr/>
        </p:nvPicPr>
        <p:blipFill>
          <a:blip r:embed="rId2"/>
          <a:stretch>
            <a:fillRect/>
          </a:stretch>
        </p:blipFill>
        <p:spPr>
          <a:xfrm>
            <a:off x="0" y="1985313"/>
            <a:ext cx="4605849" cy="4872687"/>
          </a:xfrm>
          <a:prstGeom prst="rect">
            <a:avLst/>
          </a:prstGeom>
        </p:spPr>
      </p:pic>
      <p:sp>
        <p:nvSpPr>
          <p:cNvPr id="4" name="TextBox 3"/>
          <p:cNvSpPr txBox="1"/>
          <p:nvPr/>
        </p:nvSpPr>
        <p:spPr>
          <a:xfrm>
            <a:off x="5063049" y="5934670"/>
            <a:ext cx="4080951" cy="923330"/>
          </a:xfrm>
          <a:prstGeom prst="rect">
            <a:avLst/>
          </a:prstGeom>
          <a:noFill/>
        </p:spPr>
        <p:txBody>
          <a:bodyPr wrap="square" rtlCol="0">
            <a:spAutoFit/>
          </a:bodyPr>
          <a:lstStyle/>
          <a:p>
            <a:r>
              <a:rPr lang="en-US" dirty="0" smtClean="0"/>
              <a:t>Source: Energy </a:t>
            </a:r>
            <a:r>
              <a:rPr lang="en-US" dirty="0"/>
              <a:t>Justice Network: http://</a:t>
            </a:r>
            <a:r>
              <a:rPr lang="en-US" dirty="0" err="1"/>
              <a:t>www.energyjustice.net</a:t>
            </a:r>
            <a:r>
              <a:rPr lang="en-US" dirty="0"/>
              <a:t>/content/</a:t>
            </a:r>
            <a:r>
              <a:rPr lang="en-US" dirty="0" err="1"/>
              <a:t>dcs</a:t>
            </a:r>
            <a:r>
              <a:rPr lang="en-US" dirty="0"/>
              <a:t>-waste-and-environmental-racism</a:t>
            </a:r>
          </a:p>
        </p:txBody>
      </p:sp>
    </p:spTree>
    <p:extLst>
      <p:ext uri="{BB962C8B-B14F-4D97-AF65-F5344CB8AC3E}">
        <p14:creationId xmlns:p14="http://schemas.microsoft.com/office/powerpoint/2010/main" val="4167603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Populations near hazardous waste facilities are disproportionately people of color</a:t>
            </a:r>
            <a:endParaRPr lang="en-US" dirty="0"/>
          </a:p>
        </p:txBody>
      </p:sp>
      <p:pic>
        <p:nvPicPr>
          <p:cNvPr id="4" name="Picture 3" descr="Screen Shot 2015-10-21 at 5.25.4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77306"/>
            <a:ext cx="7155407" cy="4880694"/>
          </a:xfrm>
          <a:prstGeom prst="rect">
            <a:avLst/>
          </a:prstGeom>
        </p:spPr>
      </p:pic>
      <p:sp>
        <p:nvSpPr>
          <p:cNvPr id="5" name="TextBox 4"/>
          <p:cNvSpPr txBox="1"/>
          <p:nvPr/>
        </p:nvSpPr>
        <p:spPr>
          <a:xfrm>
            <a:off x="7488882" y="4291350"/>
            <a:ext cx="1655118" cy="2585323"/>
          </a:xfrm>
          <a:prstGeom prst="rect">
            <a:avLst/>
          </a:prstGeom>
          <a:noFill/>
        </p:spPr>
        <p:txBody>
          <a:bodyPr wrap="square" rtlCol="0">
            <a:spAutoFit/>
          </a:bodyPr>
          <a:lstStyle/>
          <a:p>
            <a:r>
              <a:rPr lang="en-US" dirty="0" smtClean="0"/>
              <a:t>Bullard et al. 2007: Toxic Waste and Race </a:t>
            </a:r>
            <a:r>
              <a:rPr lang="en-US" dirty="0"/>
              <a:t>at Twenty: 1987-2007. http://</a:t>
            </a:r>
            <a:r>
              <a:rPr lang="en-US" dirty="0" err="1"/>
              <a:t>www.ejnet.org</a:t>
            </a:r>
            <a:r>
              <a:rPr lang="en-US" dirty="0"/>
              <a:t>/</a:t>
            </a:r>
            <a:r>
              <a:rPr lang="en-US" dirty="0" err="1"/>
              <a:t>ej</a:t>
            </a:r>
            <a:r>
              <a:rPr lang="en-US" dirty="0"/>
              <a:t>/</a:t>
            </a:r>
            <a:r>
              <a:rPr lang="en-US" dirty="0" err="1"/>
              <a:t>twart.pdf</a:t>
            </a:r>
            <a:endParaRPr lang="en-US" dirty="0"/>
          </a:p>
        </p:txBody>
      </p:sp>
    </p:spTree>
    <p:extLst>
      <p:ext uri="{BB962C8B-B14F-4D97-AF65-F5344CB8AC3E}">
        <p14:creationId xmlns:p14="http://schemas.microsoft.com/office/powerpoint/2010/main" val="366168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 clean energy!!</a:t>
            </a:r>
            <a:endParaRPr lang="en-US" dirty="0"/>
          </a:p>
        </p:txBody>
      </p:sp>
      <p:sp>
        <p:nvSpPr>
          <p:cNvPr id="3" name="Content Placeholder 2"/>
          <p:cNvSpPr>
            <a:spLocks noGrp="1"/>
          </p:cNvSpPr>
          <p:nvPr>
            <p:ph idx="1"/>
          </p:nvPr>
        </p:nvSpPr>
        <p:spPr>
          <a:xfrm>
            <a:off x="251769" y="1600200"/>
            <a:ext cx="8229600" cy="4525963"/>
          </a:xfrm>
        </p:spPr>
        <p:txBody>
          <a:bodyPr/>
          <a:lstStyle/>
          <a:p>
            <a:r>
              <a:rPr lang="en-US" dirty="0" smtClean="0"/>
              <a:t>Cape Wind project, off Cape Cod/Nantucket</a:t>
            </a:r>
          </a:p>
          <a:p>
            <a:pPr lvl="1"/>
            <a:r>
              <a:rPr lang="en-US" dirty="0" smtClean="0"/>
              <a:t>468 </a:t>
            </a:r>
            <a:r>
              <a:rPr lang="en-US" dirty="0" err="1" smtClean="0"/>
              <a:t>mW</a:t>
            </a:r>
            <a:r>
              <a:rPr lang="en-US" dirty="0" smtClean="0"/>
              <a:t> of carbon-free electricity</a:t>
            </a:r>
          </a:p>
          <a:p>
            <a:pPr lvl="1"/>
            <a:r>
              <a:rPr lang="en-US" dirty="0" smtClean="0"/>
              <a:t>75% of region’s energy</a:t>
            </a:r>
          </a:p>
          <a:p>
            <a:pPr lvl="1"/>
            <a:r>
              <a:rPr lang="en-US" dirty="0" smtClean="0"/>
              <a:t>Would replace current </a:t>
            </a:r>
          </a:p>
          <a:p>
            <a:pPr marL="457200" lvl="1" indent="0">
              <a:buNone/>
            </a:pPr>
            <a:r>
              <a:rPr lang="en-US" dirty="0" smtClean="0"/>
              <a:t>oil and natural gas powered</a:t>
            </a:r>
          </a:p>
          <a:p>
            <a:pPr marL="457200" lvl="1" indent="0">
              <a:buNone/>
            </a:pPr>
            <a:r>
              <a:rPr lang="en-US" dirty="0" smtClean="0"/>
              <a:t>electricity plant in Sandwich</a:t>
            </a:r>
          </a:p>
          <a:p>
            <a:pPr marL="457200" lvl="1" indent="0">
              <a:buNone/>
            </a:pPr>
            <a:endParaRPr lang="en-US" dirty="0"/>
          </a:p>
          <a:p>
            <a:r>
              <a:rPr lang="en-US" dirty="0" smtClean="0"/>
              <a:t>All good, right?</a:t>
            </a:r>
            <a:endParaRPr lang="en-US" dirty="0"/>
          </a:p>
        </p:txBody>
      </p:sp>
      <p:pic>
        <p:nvPicPr>
          <p:cNvPr id="4" name="Picture 3"/>
          <p:cNvPicPr>
            <a:picLocks noChangeAspect="1"/>
          </p:cNvPicPr>
          <p:nvPr/>
        </p:nvPicPr>
        <p:blipFill>
          <a:blip r:embed="rId2"/>
          <a:stretch>
            <a:fillRect/>
          </a:stretch>
        </p:blipFill>
        <p:spPr>
          <a:xfrm>
            <a:off x="4965700" y="2679700"/>
            <a:ext cx="4178300" cy="4178300"/>
          </a:xfrm>
          <a:prstGeom prst="rect">
            <a:avLst/>
          </a:prstGeom>
        </p:spPr>
      </p:pic>
    </p:spTree>
    <p:extLst>
      <p:ext uri="{BB962C8B-B14F-4D97-AF65-F5344CB8AC3E}">
        <p14:creationId xmlns:p14="http://schemas.microsoft.com/office/powerpoint/2010/main" val="10695884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ASPOLLED" val="8951456EB1EB4BE2B06A6851DA1D5C06"/>
  <p:tag name="TPVERSION" val="5"/>
  <p:tag name="TPFULLVERSION" val="05030.17.01"/>
  <p:tag name="PPTVERSION" val="14"/>
  <p:tag name="TPOS" val="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4412</TotalTime>
  <Words>1302</Words>
  <Application>Microsoft Office PowerPoint</Application>
  <PresentationFormat>On-screen Show (4:3)</PresentationFormat>
  <Paragraphs>195</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Global change and inequality</vt:lpstr>
      <vt:lpstr>Global change</vt:lpstr>
      <vt:lpstr>Global change and inequality</vt:lpstr>
      <vt:lpstr>Environmental justice</vt:lpstr>
      <vt:lpstr>Environmental justice</vt:lpstr>
      <vt:lpstr>Environmental justice at the local level</vt:lpstr>
      <vt:lpstr>Waste facilities are often in predominantly minority neighborhoods</vt:lpstr>
      <vt:lpstr>Populations near hazardous waste facilities are disproportionately people of color</vt:lpstr>
      <vt:lpstr>Even clean energy!!</vt:lpstr>
      <vt:lpstr>Not In My Back Yard!! (NIMBY)</vt:lpstr>
      <vt:lpstr>Economic drivers of environmental injustice</vt:lpstr>
      <vt:lpstr>Imagine a manufacturing facility…</vt:lpstr>
      <vt:lpstr>Imagine a manufacturing facility…</vt:lpstr>
      <vt:lpstr>Externalities</vt:lpstr>
      <vt:lpstr>Externalities</vt:lpstr>
      <vt:lpstr>Externalities are common in environmental problems</vt:lpstr>
      <vt:lpstr>Climate change in 10 words</vt:lpstr>
      <vt:lpstr>Climate change – It’s real</vt:lpstr>
      <vt:lpstr>Climate change – It’s us</vt:lpstr>
      <vt:lpstr>More CO2 and CH4  More Greenhouse effect</vt:lpstr>
      <vt:lpstr>Climate change – It’s us (Summary)</vt:lpstr>
      <vt:lpstr>Climate change – It’s bad!!</vt:lpstr>
      <vt:lpstr>Climate change – It’s bad!!</vt:lpstr>
      <vt:lpstr>Climate change – It’s bad!!</vt:lpstr>
      <vt:lpstr>Biological responses to climate change</vt:lpstr>
      <vt:lpstr>Climate change – Scientists agree</vt:lpstr>
      <vt:lpstr>Climate change – Scientists agree</vt:lpstr>
      <vt:lpstr>Climate change – There’s hope</vt:lpstr>
      <vt:lpstr>New York’s climate future  Virginia? or Georgia?</vt:lpstr>
      <vt:lpstr>Climate change – There’s hope</vt:lpstr>
      <vt:lpstr>Climate change – There’s hope</vt:lpstr>
      <vt:lpstr>Climate change in 10 words</vt:lpstr>
      <vt:lpstr>Carbon emissions are not evenly distributed</vt:lpstr>
      <vt:lpstr>Carbon emissions are not evenly distributed</vt:lpstr>
      <vt:lpstr>Carbon emissions are not evenly distributed</vt:lpstr>
      <vt:lpstr>But vulnerability falls onto developing countries </vt:lpstr>
      <vt:lpstr>But vulnerability falls onto developing countries </vt:lpstr>
      <vt:lpstr>But vulnerability falls onto developing countries </vt:lpstr>
      <vt:lpstr>What, then, must we do?</vt:lpstr>
      <vt:lpstr>Pope Francis’ Laudato Si</vt:lpstr>
      <vt:lpstr>Pope Francis’ Laudato Si</vt:lpstr>
      <vt:lpstr>The last word…</vt:lpstr>
    </vt:vector>
  </TitlesOfParts>
  <Company>Union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dc:title>
  <dc:creator>Jeff Corbin</dc:creator>
  <cp:lastModifiedBy>Eshragh</cp:lastModifiedBy>
  <cp:revision>73</cp:revision>
  <dcterms:created xsi:type="dcterms:W3CDTF">2012-11-04T20:14:50Z</dcterms:created>
  <dcterms:modified xsi:type="dcterms:W3CDTF">2015-10-22T13:36:06Z</dcterms:modified>
</cp:coreProperties>
</file>