
<file path=[Content_Types].xml><?xml version="1.0" encoding="utf-8"?>
<Types xmlns="http://schemas.openxmlformats.org/package/2006/content-types">
  <Default Extension="png" ContentType="image/png"/>
  <Default Extension="bin" ContentType="application/vnd.openxmlformats-officedocument.oleObject"/>
  <Default Extension="xls" ContentType="application/vnd.ms-excel"/>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xml" ContentType="application/vnd.openxmlformats-officedocument.presentationml.notesSlide+xml"/>
  <Override PartName="/ppt/charts/chart8.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9.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10.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11.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charts/chart12.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3.xml" ContentType="application/vnd.openxmlformats-officedocument.presentationml.notesSlide+xml"/>
  <Override PartName="/ppt/charts/chart13.xml" ContentType="application/vnd.openxmlformats-officedocument.drawingml.chart+xml"/>
  <Override PartName="/ppt/drawings/drawing6.xml" ContentType="application/vnd.openxmlformats-officedocument.drawingml.chartshapes+xml"/>
  <Override PartName="/ppt/notesSlides/notesSlide4.xml" ContentType="application/vnd.openxmlformats-officedocument.presentationml.notesSlide+xml"/>
  <Override PartName="/ppt/charts/chart14.xml" ContentType="application/vnd.openxmlformats-officedocument.drawingml.chart+xml"/>
  <Override PartName="/ppt/notesSlides/notesSlide5.xml" ContentType="application/vnd.openxmlformats-officedocument.presentationml.notesSlide+xml"/>
  <Override PartName="/ppt/charts/chart15.xml" ContentType="application/vnd.openxmlformats-officedocument.drawingml.chart+xml"/>
  <Override PartName="/ppt/notesSlides/notesSlide6.xml" ContentType="application/vnd.openxmlformats-officedocument.presentationml.notesSlide+xml"/>
  <Override PartName="/ppt/charts/chart16.xml" ContentType="application/vnd.openxmlformats-officedocument.drawingml.chart+xml"/>
  <Override PartName="/ppt/notesSlides/notesSlide7.xml" ContentType="application/vnd.openxmlformats-officedocument.presentationml.notesSlide+xml"/>
  <Override PartName="/ppt/charts/chart17.xml" ContentType="application/vnd.openxmlformats-officedocument.drawingml.chart+xml"/>
  <Override PartName="/ppt/theme/themeOverride6.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notesSlides/notesSlide8.xml" ContentType="application/vnd.openxmlformats-officedocument.presentationml.notesSlide+xml"/>
  <Override PartName="/ppt/charts/chart26.xml" ContentType="application/vnd.openxmlformats-officedocument.drawingml.chart+xml"/>
  <Override PartName="/ppt/theme/themeOverride7.xml" ContentType="application/vnd.openxmlformats-officedocument.themeOverride+xml"/>
  <Override PartName="/ppt/notesSlides/notesSlide9.xml" ContentType="application/vnd.openxmlformats-officedocument.presentationml.notesSlide+xml"/>
  <Override PartName="/ppt/charts/chart27.xml" ContentType="application/vnd.openxmlformats-officedocument.drawingml.chart+xml"/>
  <Override PartName="/ppt/theme/themeOverride8.xml" ContentType="application/vnd.openxmlformats-officedocument.themeOverride+xml"/>
  <Override PartName="/ppt/notesSlides/notesSlide10.xml" ContentType="application/vnd.openxmlformats-officedocument.presentationml.notesSlide+xml"/>
  <Override PartName="/ppt/charts/chart28.xml" ContentType="application/vnd.openxmlformats-officedocument.drawingml.chart+xml"/>
  <Override PartName="/ppt/theme/themeOverride9.xml" ContentType="application/vnd.openxmlformats-officedocument.themeOverride+xml"/>
  <Override PartName="/ppt/charts/chart29.xml" ContentType="application/vnd.openxmlformats-officedocument.drawingml.chart+xml"/>
  <Override PartName="/ppt/theme/themeOverride10.xml" ContentType="application/vnd.openxmlformats-officedocument.themeOverr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5" r:id="rId1"/>
    <p:sldMasterId id="2147483717" r:id="rId2"/>
    <p:sldMasterId id="2147483747" r:id="rId3"/>
    <p:sldMasterId id="2147483762" r:id="rId4"/>
    <p:sldMasterId id="2147483777" r:id="rId5"/>
    <p:sldMasterId id="2147483792" r:id="rId6"/>
    <p:sldMasterId id="2147483807" r:id="rId7"/>
  </p:sldMasterIdLst>
  <p:notesMasterIdLst>
    <p:notesMasterId r:id="rId79"/>
  </p:notesMasterIdLst>
  <p:handoutMasterIdLst>
    <p:handoutMasterId r:id="rId80"/>
  </p:handoutMasterIdLst>
  <p:sldIdLst>
    <p:sldId id="420" r:id="rId8"/>
    <p:sldId id="472" r:id="rId9"/>
    <p:sldId id="473" r:id="rId10"/>
    <p:sldId id="474" r:id="rId11"/>
    <p:sldId id="475" r:id="rId12"/>
    <p:sldId id="413" r:id="rId13"/>
    <p:sldId id="451" r:id="rId14"/>
    <p:sldId id="259" r:id="rId15"/>
    <p:sldId id="310" r:id="rId16"/>
    <p:sldId id="428" r:id="rId17"/>
    <p:sldId id="476" r:id="rId18"/>
    <p:sldId id="456" r:id="rId19"/>
    <p:sldId id="457" r:id="rId20"/>
    <p:sldId id="458" r:id="rId21"/>
    <p:sldId id="459" r:id="rId22"/>
    <p:sldId id="460" r:id="rId23"/>
    <p:sldId id="461" r:id="rId24"/>
    <p:sldId id="462" r:id="rId25"/>
    <p:sldId id="514" r:id="rId26"/>
    <p:sldId id="463" r:id="rId27"/>
    <p:sldId id="508" r:id="rId28"/>
    <p:sldId id="507" r:id="rId29"/>
    <p:sldId id="509" r:id="rId30"/>
    <p:sldId id="482" r:id="rId31"/>
    <p:sldId id="467" r:id="rId32"/>
    <p:sldId id="468" r:id="rId33"/>
    <p:sldId id="469" r:id="rId34"/>
    <p:sldId id="470" r:id="rId35"/>
    <p:sldId id="471" r:id="rId36"/>
    <p:sldId id="478" r:id="rId37"/>
    <p:sldId id="477" r:id="rId38"/>
    <p:sldId id="443" r:id="rId39"/>
    <p:sldId id="444" r:id="rId40"/>
    <p:sldId id="445" r:id="rId41"/>
    <p:sldId id="446" r:id="rId42"/>
    <p:sldId id="447" r:id="rId43"/>
    <p:sldId id="448" r:id="rId44"/>
    <p:sldId id="449" r:id="rId45"/>
    <p:sldId id="483" r:id="rId46"/>
    <p:sldId id="505" r:id="rId47"/>
    <p:sldId id="454" r:id="rId48"/>
    <p:sldId id="498" r:id="rId49"/>
    <p:sldId id="500" r:id="rId50"/>
    <p:sldId id="501" r:id="rId51"/>
    <p:sldId id="502" r:id="rId52"/>
    <p:sldId id="499" r:id="rId53"/>
    <p:sldId id="503" r:id="rId54"/>
    <p:sldId id="504" r:id="rId55"/>
    <p:sldId id="455" r:id="rId56"/>
    <p:sldId id="421" r:id="rId57"/>
    <p:sldId id="423" r:id="rId58"/>
    <p:sldId id="360" r:id="rId59"/>
    <p:sldId id="424" r:id="rId60"/>
    <p:sldId id="422" r:id="rId61"/>
    <p:sldId id="417" r:id="rId62"/>
    <p:sldId id="485" r:id="rId63"/>
    <p:sldId id="486" r:id="rId64"/>
    <p:sldId id="487" r:id="rId65"/>
    <p:sldId id="488" r:id="rId66"/>
    <p:sldId id="506" r:id="rId67"/>
    <p:sldId id="490" r:id="rId68"/>
    <p:sldId id="491" r:id="rId69"/>
    <p:sldId id="492" r:id="rId70"/>
    <p:sldId id="493" r:id="rId71"/>
    <p:sldId id="494" r:id="rId72"/>
    <p:sldId id="452" r:id="rId73"/>
    <p:sldId id="484" r:id="rId74"/>
    <p:sldId id="429" r:id="rId75"/>
    <p:sldId id="513" r:id="rId76"/>
    <p:sldId id="408" r:id="rId77"/>
    <p:sldId id="411" r:id="rId78"/>
  </p:sldIdLst>
  <p:sldSz cx="9144000" cy="6858000" type="screen4x3"/>
  <p:notesSz cx="7077075" cy="90043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CC"/>
    <a:srgbClr val="FF66CC"/>
    <a:srgbClr val="0066FF"/>
    <a:srgbClr val="008000"/>
    <a:srgbClr val="FFFF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75472" autoAdjust="0"/>
  </p:normalViewPr>
  <p:slideViewPr>
    <p:cSldViewPr>
      <p:cViewPr>
        <p:scale>
          <a:sx n="50" d="100"/>
          <a:sy n="50" d="100"/>
        </p:scale>
        <p:origin x="-3144" y="-59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36804"/>
    </p:cViewPr>
  </p:sorterViewPr>
  <p:notesViewPr>
    <p:cSldViewPr>
      <p:cViewPr varScale="1">
        <p:scale>
          <a:sx n="71" d="100"/>
          <a:sy n="71" d="100"/>
        </p:scale>
        <p:origin x="317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otterd\Documents\data%20files\iPUMS\OUTPUT.xls" TargetMode="Externa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iPUMS-ACS%20occseg\calc%20dstat%20SSI%20occ1950b%20(pooled%20ACS)%20(w%20no%200%20cell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7.xml.rels><?xml version="1.0" encoding="UTF-8" standalone="yes"?>
<Relationships xmlns="http://schemas.openxmlformats.org/package/2006/relationships"><Relationship Id="rId3" Type="http://schemas.microsoft.com/office/2011/relationships/chartColorStyle" Target="colors4.xml"/><Relationship Id="rId2" Type="http://schemas.openxmlformats.org/officeDocument/2006/relationships/oleObject" Target="../embeddings/oleObject1.bin"/><Relationship Id="rId1" Type="http://schemas.openxmlformats.org/officeDocument/2006/relationships/themeOverride" Target="../theme/themeOverride6.xml"/><Relationship Id="rId4" Type="http://schemas.microsoft.com/office/2011/relationships/chartStyle" Target="style4.xml"/></Relationships>
</file>

<file path=ppt/charts/_rels/chart18.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The%20Stalled%20Revolution\chores%20(all%20responden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cotterd\Documents\data%20files\iPUMS\OUTPUT.xls"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F:\The%20Stalled%20Revolution\chores%20(all%20responden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The%20Stalled%20Revolution\chores%20(all%20respondent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The%20Stalled%20Revolution\chores%20(all%20respondents).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The%20Stalled%20Revolution\chores%20(all%20respondents).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The%20Stalled%20Revolution\child%20time%20graphs.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The%20Stalled%20Revolution\child%20time%20graphs.xlsx" TargetMode="External"/></Relationships>
</file>

<file path=ppt/charts/_rels/chart26.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7.xml"/></Relationships>
</file>

<file path=ppt/charts/_rels/chart27.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8.xml"/></Relationships>
</file>

<file path=ppt/charts/_rels/chart28.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9.xml"/></Relationships>
</file>

<file path=ppt/charts/_rels/chart29.xml.rels><?xml version="1.0" encoding="UTF-8" standalone="yes"?>
<Relationships xmlns="http://schemas.openxmlformats.org/package/2006/relationships"><Relationship Id="rId2" Type="http://schemas.openxmlformats.org/officeDocument/2006/relationships/oleObject" Target="../embeddings/oleObject6.bin"/><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oleObject" Target="file:///C:\Users\cotterd\Documents\data%20files\iPUMS\OUTPUT.xls"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Dave\AppData\Local\Microsoft\Windows\Temporary%20Internet%20Files\Content.IE5\P2FHCDAF\GSS1977-2012.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H:\End%20of%20Update\end%20of%20update%20charts.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H:\End%20of%20Update\end%20of%20update%20charts.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35.xml.rels><?xml version="1.0" encoding="UTF-8" standalone="yes"?>
<Relationships xmlns="http://schemas.openxmlformats.org/package/2006/relationships"><Relationship Id="rId1" Type="http://schemas.openxmlformats.org/officeDocument/2006/relationships/oleObject" Target="file:///H:\The%20Stalled%20Revolution\Movements\womens%20movement%20graph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tterd\Documents\data%20files\iPUMS\OUTPUT.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H:\The%20Stalled%20Revolution\cps%20lfp%20by%20sex%20parental%20and%20marital%20status.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H:\The%20Stalled%20Revolution\cps%20lfp%20by%20sex%20parental%20and%20marital%20status.xls" TargetMode="Externa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Chart%20in%20Microsoft%20PowerPoint" TargetMode="External"/><Relationship Id="rId1" Type="http://schemas.openxmlformats.org/officeDocument/2006/relationships/themeOverride" Target="../theme/themeOverride1.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America's Changing Family Structure, </a:t>
            </a:r>
            <a:r>
              <a:rPr lang="en-US" sz="2000" dirty="0" smtClean="0"/>
              <a:t>1950-2010</a:t>
            </a:r>
            <a:endParaRPr lang="en-US" sz="2000" dirty="0"/>
          </a:p>
        </c:rich>
      </c:tx>
      <c:layout>
        <c:manualLayout>
          <c:xMode val="edge"/>
          <c:yMode val="edge"/>
          <c:x val="0.2321232123212322"/>
          <c:y val="1.9726858877086518E-2"/>
        </c:manualLayout>
      </c:layout>
      <c:overlay val="0"/>
    </c:title>
    <c:autoTitleDeleted val="0"/>
    <c:plotArea>
      <c:layout>
        <c:manualLayout>
          <c:layoutTarget val="inner"/>
          <c:xMode val="edge"/>
          <c:yMode val="edge"/>
          <c:x val="2.3469013568023469E-2"/>
          <c:y val="2.6273483644589944E-2"/>
          <c:w val="0.96773010634396772"/>
          <c:h val="0.84189741077509528"/>
        </c:manualLayout>
      </c:layout>
      <c:lineChart>
        <c:grouping val="standard"/>
        <c:varyColors val="0"/>
        <c:ser>
          <c:idx val="1"/>
          <c:order val="0"/>
          <c:tx>
            <c:strRef>
              <c:f>Sheet!$D$3:$D$4</c:f>
              <c:strCache>
                <c:ptCount val="1"/>
                <c:pt idx="0">
                  <c:v>  Married Couple Family, Single Earner</c:v>
                </c:pt>
              </c:strCache>
            </c:strRef>
          </c:tx>
          <c:spPr>
            <a:ln w="50800"/>
          </c:spPr>
          <c:marker>
            <c:symbol val="none"/>
          </c:marker>
          <c:dLbls>
            <c:dLbl>
              <c:idx val="4"/>
              <c:layout>
                <c:manualLayout>
                  <c:x val="-2.9336266960029336E-3"/>
                  <c:y val="-1.416287303995953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9336266960029336E-3"/>
                  <c:y val="-2.225594334850784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Sheet!$D$5:$D$11</c:f>
              <c:numCache>
                <c:formatCode>#,##0.0%</c:formatCode>
                <c:ptCount val="7"/>
                <c:pt idx="0">
                  <c:v>0.64206583786466931</c:v>
                </c:pt>
                <c:pt idx="1">
                  <c:v>0.46401105616456384</c:v>
                </c:pt>
                <c:pt idx="2">
                  <c:v>0.36231461718399288</c:v>
                </c:pt>
                <c:pt idx="3">
                  <c:v>0.24443624830333677</c:v>
                </c:pt>
                <c:pt idx="4">
                  <c:v>0.17296652825718273</c:v>
                </c:pt>
                <c:pt idx="5">
                  <c:v>0.15646753443604475</c:v>
                </c:pt>
                <c:pt idx="6">
                  <c:v>0.15157906281240646</c:v>
                </c:pt>
              </c:numCache>
            </c:numRef>
          </c:val>
          <c:smooth val="0"/>
        </c:ser>
        <c:dLbls>
          <c:showLegendKey val="0"/>
          <c:showVal val="1"/>
          <c:showCatName val="0"/>
          <c:showSerName val="0"/>
          <c:showPercent val="0"/>
          <c:showBubbleSize val="0"/>
        </c:dLbls>
        <c:marker val="1"/>
        <c:smooth val="0"/>
        <c:axId val="109453312"/>
        <c:axId val="109456000"/>
      </c:lineChart>
      <c:catAx>
        <c:axId val="109453312"/>
        <c:scaling>
          <c:orientation val="minMax"/>
        </c:scaling>
        <c:delete val="0"/>
        <c:axPos val="b"/>
        <c:numFmt formatCode="General" sourceLinked="1"/>
        <c:majorTickMark val="none"/>
        <c:minorTickMark val="none"/>
        <c:tickLblPos val="nextTo"/>
        <c:crossAx val="109456000"/>
        <c:crosses val="autoZero"/>
        <c:auto val="1"/>
        <c:lblAlgn val="ctr"/>
        <c:lblOffset val="100"/>
        <c:noMultiLvlLbl val="0"/>
      </c:catAx>
      <c:valAx>
        <c:axId val="109456000"/>
        <c:scaling>
          <c:orientation val="minMax"/>
        </c:scaling>
        <c:delete val="1"/>
        <c:axPos val="l"/>
        <c:numFmt formatCode="#,##0.0%" sourceLinked="1"/>
        <c:majorTickMark val="out"/>
        <c:minorTickMark val="none"/>
        <c:tickLblPos val="none"/>
        <c:crossAx val="109453312"/>
        <c:crosses val="autoZero"/>
        <c:crossBetween val="between"/>
      </c:valAx>
    </c:plotArea>
    <c:legend>
      <c:legendPos val="t"/>
      <c:layout>
        <c:manualLayout>
          <c:xMode val="edge"/>
          <c:yMode val="edge"/>
          <c:x val="0.3049357114189109"/>
          <c:y val="8.6737481031866528E-2"/>
          <c:w val="0.64095354417331551"/>
          <c:h val="0.30384046455498093"/>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Origins of Female Occupations, 1950-2010</a:t>
            </a:r>
            <a:endParaRPr lang="en-US" dirty="0"/>
          </a:p>
        </c:rich>
      </c:tx>
      <c:layout/>
      <c:overlay val="0"/>
    </c:title>
    <c:autoTitleDeleted val="0"/>
    <c:plotArea>
      <c:layout>
        <c:manualLayout>
          <c:layoutTarget val="inner"/>
          <c:xMode val="edge"/>
          <c:yMode val="edge"/>
          <c:x val="8.2417869641294841E-2"/>
          <c:y val="7.7921405657626133E-2"/>
          <c:w val="0.9006434820647421"/>
          <c:h val="0.87568664333624968"/>
        </c:manualLayout>
      </c:layout>
      <c:lineChart>
        <c:grouping val="standard"/>
        <c:varyColors val="0"/>
        <c:ser>
          <c:idx val="19"/>
          <c:order val="0"/>
          <c:tx>
            <c:strRef>
              <c:f>Sheet1!$A$21</c:f>
              <c:strCache>
                <c:ptCount val="1"/>
                <c:pt idx="0">
                  <c:v>Collectors, bill and account</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Sheet1!$B$21:$H$21</c:f>
              <c:numCache>
                <c:formatCode>0%</c:formatCode>
                <c:ptCount val="7"/>
                <c:pt idx="0">
                  <c:v>0.15000000000000008</c:v>
                </c:pt>
                <c:pt idx="1">
                  <c:v>0.17</c:v>
                </c:pt>
                <c:pt idx="2">
                  <c:v>0.37000000000000016</c:v>
                </c:pt>
                <c:pt idx="3">
                  <c:v>0.61000000000000032</c:v>
                </c:pt>
                <c:pt idx="4">
                  <c:v>0.69000000000000028</c:v>
                </c:pt>
                <c:pt idx="5">
                  <c:v>0.74000000000000032</c:v>
                </c:pt>
                <c:pt idx="6">
                  <c:v>0.70000000000000029</c:v>
                </c:pt>
              </c:numCache>
            </c:numRef>
          </c:val>
          <c:smooth val="0"/>
        </c:ser>
        <c:ser>
          <c:idx val="20"/>
          <c:order val="1"/>
          <c:tx>
            <c:strRef>
              <c:f>Sheet1!$A$22</c:f>
              <c:strCache>
                <c:ptCount val="1"/>
                <c:pt idx="0">
                  <c:v>Medical and dental-technicians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Sheet1!$B$22:$H$22</c:f>
              <c:numCache>
                <c:formatCode>0%</c:formatCode>
                <c:ptCount val="7"/>
                <c:pt idx="0">
                  <c:v>0.45</c:v>
                </c:pt>
                <c:pt idx="1">
                  <c:v>0.58000000000000007</c:v>
                </c:pt>
                <c:pt idx="2">
                  <c:v>0.58000000000000007</c:v>
                </c:pt>
                <c:pt idx="3">
                  <c:v>0.69000000000000028</c:v>
                </c:pt>
                <c:pt idx="4">
                  <c:v>0.74000000000000032</c:v>
                </c:pt>
                <c:pt idx="5">
                  <c:v>0.70000000000000029</c:v>
                </c:pt>
                <c:pt idx="6">
                  <c:v>0.7100000000000003</c:v>
                </c:pt>
              </c:numCache>
            </c:numRef>
          </c:val>
          <c:smooth val="0"/>
        </c:ser>
        <c:ser>
          <c:idx val="21"/>
          <c:order val="2"/>
          <c:tx>
            <c:strRef>
              <c:f>Sheet1!$A$23</c:f>
              <c:strCache>
                <c:ptCount val="1"/>
                <c:pt idx="0">
                  <c:v>Waiters and waitresses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Sheet1!$B$23:$H$23</c:f>
              <c:numCache>
                <c:formatCode>0%</c:formatCode>
                <c:ptCount val="7"/>
                <c:pt idx="0">
                  <c:v>0.82000000000000028</c:v>
                </c:pt>
                <c:pt idx="1">
                  <c:v>0.89</c:v>
                </c:pt>
                <c:pt idx="2">
                  <c:v>0.92</c:v>
                </c:pt>
                <c:pt idx="3">
                  <c:v>0.88</c:v>
                </c:pt>
                <c:pt idx="4">
                  <c:v>0.85000000000000031</c:v>
                </c:pt>
                <c:pt idx="5">
                  <c:v>0.79</c:v>
                </c:pt>
                <c:pt idx="6">
                  <c:v>0.74000000000000032</c:v>
                </c:pt>
              </c:numCache>
            </c:numRef>
          </c:val>
          <c:smooth val="0"/>
        </c:ser>
        <c:ser>
          <c:idx val="22"/>
          <c:order val="3"/>
          <c:tx>
            <c:strRef>
              <c:f>Sheet1!$A$24</c:f>
              <c:strCache>
                <c:ptCount val="1"/>
                <c:pt idx="0">
                  <c:v>Teachers </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Sheet1!$B$24:$H$24</c:f>
              <c:numCache>
                <c:formatCode>0%</c:formatCode>
                <c:ptCount val="7"/>
                <c:pt idx="0">
                  <c:v>0.70000000000000029</c:v>
                </c:pt>
                <c:pt idx="1">
                  <c:v>0.70000000000000029</c:v>
                </c:pt>
                <c:pt idx="2">
                  <c:v>0.66000000000000036</c:v>
                </c:pt>
                <c:pt idx="3">
                  <c:v>0.67000000000000048</c:v>
                </c:pt>
                <c:pt idx="4">
                  <c:v>0.73000000000000032</c:v>
                </c:pt>
                <c:pt idx="5">
                  <c:v>0.75000000000000033</c:v>
                </c:pt>
                <c:pt idx="6">
                  <c:v>0.76000000000000034</c:v>
                </c:pt>
              </c:numCache>
            </c:numRef>
          </c:val>
          <c:smooth val="0"/>
        </c:ser>
        <c:ser>
          <c:idx val="23"/>
          <c:order val="4"/>
          <c:tx>
            <c:strRef>
              <c:f>Sheet1!$A$25</c:f>
              <c:strCache>
                <c:ptCount val="1"/>
                <c:pt idx="0">
                  <c:v>Librarians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Sheet1!$B$25:$H$25</c:f>
              <c:numCache>
                <c:formatCode>0%</c:formatCode>
                <c:ptCount val="7"/>
                <c:pt idx="0">
                  <c:v>0.88</c:v>
                </c:pt>
                <c:pt idx="1">
                  <c:v>0.89</c:v>
                </c:pt>
                <c:pt idx="2">
                  <c:v>0.85000000000000031</c:v>
                </c:pt>
                <c:pt idx="3">
                  <c:v>0.85000000000000031</c:v>
                </c:pt>
                <c:pt idx="4">
                  <c:v>0.86000000000000032</c:v>
                </c:pt>
                <c:pt idx="5">
                  <c:v>0.85000000000000031</c:v>
                </c:pt>
                <c:pt idx="6">
                  <c:v>0.85000000000000031</c:v>
                </c:pt>
              </c:numCache>
            </c:numRef>
          </c:val>
          <c:smooth val="0"/>
        </c:ser>
        <c:ser>
          <c:idx val="24"/>
          <c:order val="5"/>
          <c:tx>
            <c:strRef>
              <c:f>Sheet1!$A$26</c:f>
              <c:strCache>
                <c:ptCount val="1"/>
                <c:pt idx="0">
                  <c:v>Nurses, professional</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Sheet1!$B$26:$H$26</c:f>
              <c:numCache>
                <c:formatCode>0%</c:formatCode>
                <c:ptCount val="7"/>
                <c:pt idx="0">
                  <c:v>0.97000000000000031</c:v>
                </c:pt>
                <c:pt idx="1">
                  <c:v>0.98</c:v>
                </c:pt>
                <c:pt idx="2">
                  <c:v>0.92</c:v>
                </c:pt>
                <c:pt idx="3">
                  <c:v>0.91</c:v>
                </c:pt>
                <c:pt idx="4">
                  <c:v>0.91</c:v>
                </c:pt>
                <c:pt idx="5">
                  <c:v>0.89</c:v>
                </c:pt>
                <c:pt idx="6">
                  <c:v>0.87000000000000033</c:v>
                </c:pt>
              </c:numCache>
            </c:numRef>
          </c:val>
          <c:smooth val="0"/>
        </c:ser>
        <c:ser>
          <c:idx val="25"/>
          <c:order val="6"/>
          <c:tx>
            <c:strRef>
              <c:f>Sheet1!$A$27</c:f>
              <c:strCache>
                <c:ptCount val="1"/>
                <c:pt idx="0">
                  <c:v>Bank tellers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Sheet1!$B$27:$H$27</c:f>
              <c:numCache>
                <c:formatCode>0%</c:formatCode>
                <c:ptCount val="7"/>
                <c:pt idx="0">
                  <c:v>0.39000000000000018</c:v>
                </c:pt>
                <c:pt idx="1">
                  <c:v>0.72000000000000031</c:v>
                </c:pt>
                <c:pt idx="2">
                  <c:v>0.88</c:v>
                </c:pt>
                <c:pt idx="3">
                  <c:v>0.94000000000000028</c:v>
                </c:pt>
                <c:pt idx="4">
                  <c:v>0.94000000000000028</c:v>
                </c:pt>
                <c:pt idx="5">
                  <c:v>0.95000000000000029</c:v>
                </c:pt>
                <c:pt idx="6">
                  <c:v>0.87000000000000033</c:v>
                </c:pt>
              </c:numCache>
            </c:numRef>
          </c:val>
          <c:smooth val="0"/>
        </c:ser>
        <c:ser>
          <c:idx val="26"/>
          <c:order val="7"/>
          <c:tx>
            <c:strRef>
              <c:f>Sheet1!$A$28</c:f>
              <c:strCache>
                <c:ptCount val="1"/>
                <c:pt idx="0">
                  <c:v>Stenographers, typists, and secretaries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Sheet1!$B$28:$H$28</c:f>
              <c:numCache>
                <c:formatCode>0%</c:formatCode>
                <c:ptCount val="7"/>
                <c:pt idx="0">
                  <c:v>0.92</c:v>
                </c:pt>
                <c:pt idx="1">
                  <c:v>0.9600000000000003</c:v>
                </c:pt>
                <c:pt idx="2">
                  <c:v>0.9600000000000003</c:v>
                </c:pt>
                <c:pt idx="3">
                  <c:v>0.98</c:v>
                </c:pt>
                <c:pt idx="4">
                  <c:v>0.98</c:v>
                </c:pt>
                <c:pt idx="5">
                  <c:v>0.97000000000000031</c:v>
                </c:pt>
                <c:pt idx="6">
                  <c:v>0.9600000000000003</c:v>
                </c:pt>
              </c:numCache>
            </c:numRef>
          </c:val>
          <c:smooth val="0"/>
        </c:ser>
        <c:dLbls>
          <c:showLegendKey val="0"/>
          <c:showVal val="0"/>
          <c:showCatName val="0"/>
          <c:showSerName val="0"/>
          <c:showPercent val="0"/>
          <c:showBubbleSize val="0"/>
        </c:dLbls>
        <c:marker val="1"/>
        <c:smooth val="0"/>
        <c:axId val="31878528"/>
        <c:axId val="31900800"/>
      </c:lineChart>
      <c:catAx>
        <c:axId val="31878528"/>
        <c:scaling>
          <c:orientation val="minMax"/>
        </c:scaling>
        <c:delete val="0"/>
        <c:axPos val="b"/>
        <c:numFmt formatCode="General" sourceLinked="1"/>
        <c:majorTickMark val="none"/>
        <c:minorTickMark val="none"/>
        <c:tickLblPos val="nextTo"/>
        <c:crossAx val="31900800"/>
        <c:crosses val="autoZero"/>
        <c:auto val="1"/>
        <c:lblAlgn val="ctr"/>
        <c:lblOffset val="100"/>
        <c:noMultiLvlLbl val="0"/>
      </c:catAx>
      <c:valAx>
        <c:axId val="31900800"/>
        <c:scaling>
          <c:orientation val="minMax"/>
          <c:max val="1"/>
        </c:scaling>
        <c:delete val="0"/>
        <c:axPos val="l"/>
        <c:majorGridlines/>
        <c:title>
          <c:layout/>
          <c:overlay val="0"/>
        </c:title>
        <c:numFmt formatCode="0%" sourceLinked="1"/>
        <c:majorTickMark val="none"/>
        <c:minorTickMark val="none"/>
        <c:tickLblPos val="nextTo"/>
        <c:crossAx val="31878528"/>
        <c:crosses val="autoZero"/>
        <c:crossBetween val="between"/>
      </c:valAx>
    </c:plotArea>
    <c:legend>
      <c:legendPos val="r"/>
      <c:layout>
        <c:manualLayout>
          <c:xMode val="edge"/>
          <c:yMode val="edge"/>
          <c:x val="0.58167246281714757"/>
          <c:y val="0.42157349081364848"/>
          <c:w val="0.40999420384951901"/>
          <c:h val="0.50125109361329889"/>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Origins</a:t>
            </a:r>
            <a:r>
              <a:rPr lang="en-US" baseline="0" dirty="0" smtClean="0"/>
              <a:t> of Male </a:t>
            </a:r>
            <a:r>
              <a:rPr lang="en-US" dirty="0" smtClean="0"/>
              <a:t>Occupations, 1950-2010</a:t>
            </a:r>
            <a:endParaRPr lang="en-US" dirty="0"/>
          </a:p>
        </c:rich>
      </c:tx>
      <c:layout/>
      <c:overlay val="0"/>
    </c:title>
    <c:autoTitleDeleted val="0"/>
    <c:plotArea>
      <c:layout>
        <c:manualLayout>
          <c:layoutTarget val="inner"/>
          <c:xMode val="edge"/>
          <c:yMode val="edge"/>
          <c:x val="8.2417869641294841E-2"/>
          <c:y val="7.7921405657626133E-2"/>
          <c:w val="0.88488692038495143"/>
          <c:h val="0.87568664333624968"/>
        </c:manualLayout>
      </c:layout>
      <c:lineChart>
        <c:grouping val="standard"/>
        <c:varyColors val="0"/>
        <c:ser>
          <c:idx val="1"/>
          <c:order val="0"/>
          <c:tx>
            <c:strRef>
              <c:f>Sheet1!$A$3</c:f>
              <c:strCache>
                <c:ptCount val="1"/>
                <c:pt idx="0">
                  <c:v>Electricians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Sheet1!$B$3:$H$3</c:f>
              <c:numCache>
                <c:formatCode>0%</c:formatCode>
                <c:ptCount val="7"/>
                <c:pt idx="0">
                  <c:v>1.0000000000000005E-2</c:v>
                </c:pt>
                <c:pt idx="1">
                  <c:v>1.0000000000000005E-2</c:v>
                </c:pt>
                <c:pt idx="2">
                  <c:v>2.0000000000000011E-2</c:v>
                </c:pt>
                <c:pt idx="3">
                  <c:v>2.0000000000000011E-2</c:v>
                </c:pt>
                <c:pt idx="4">
                  <c:v>2.0000000000000011E-2</c:v>
                </c:pt>
                <c:pt idx="5">
                  <c:v>3.0000000000000002E-2</c:v>
                </c:pt>
                <c:pt idx="6">
                  <c:v>2.0000000000000011E-2</c:v>
                </c:pt>
              </c:numCache>
            </c:numRef>
          </c:val>
          <c:smooth val="0"/>
        </c:ser>
        <c:ser>
          <c:idx val="2"/>
          <c:order val="1"/>
          <c:tx>
            <c:strRef>
              <c:f>Sheet1!$A$4</c:f>
              <c:strCache>
                <c:ptCount val="1"/>
                <c:pt idx="0">
                  <c:v>Firemen, fire protection</c:v>
                </c:pt>
              </c:strCache>
            </c:strRef>
          </c:tx>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Sheet1!$B$4:$H$4</c:f>
              <c:numCache>
                <c:formatCode>0%</c:formatCode>
                <c:ptCount val="7"/>
                <c:pt idx="0">
                  <c:v>0</c:v>
                </c:pt>
                <c:pt idx="1">
                  <c:v>0</c:v>
                </c:pt>
                <c:pt idx="2">
                  <c:v>0</c:v>
                </c:pt>
                <c:pt idx="3">
                  <c:v>1.0000000000000005E-2</c:v>
                </c:pt>
                <c:pt idx="4">
                  <c:v>2.0000000000000011E-2</c:v>
                </c:pt>
                <c:pt idx="5">
                  <c:v>3.0000000000000002E-2</c:v>
                </c:pt>
                <c:pt idx="6">
                  <c:v>4.0000000000000022E-2</c:v>
                </c:pt>
              </c:numCache>
            </c:numRef>
          </c:val>
          <c:smooth val="0"/>
        </c:ser>
        <c:ser>
          <c:idx val="3"/>
          <c:order val="2"/>
          <c:tx>
            <c:strRef>
              <c:f>Sheet1!$A$5</c:f>
              <c:strCache>
                <c:ptCount val="1"/>
                <c:pt idx="0">
                  <c:v>Truck and tractor drivers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Sheet1!$B$5:$H$5</c:f>
              <c:numCache>
                <c:formatCode>0%</c:formatCode>
                <c:ptCount val="7"/>
                <c:pt idx="0">
                  <c:v>0</c:v>
                </c:pt>
                <c:pt idx="1">
                  <c:v>0</c:v>
                </c:pt>
                <c:pt idx="2">
                  <c:v>1.0000000000000005E-2</c:v>
                </c:pt>
                <c:pt idx="3">
                  <c:v>2.0000000000000011E-2</c:v>
                </c:pt>
                <c:pt idx="4">
                  <c:v>0.05</c:v>
                </c:pt>
                <c:pt idx="5">
                  <c:v>6.0000000000000026E-2</c:v>
                </c:pt>
                <c:pt idx="6">
                  <c:v>0.05</c:v>
                </c:pt>
              </c:numCache>
            </c:numRef>
          </c:val>
          <c:smooth val="0"/>
        </c:ser>
        <c:ser>
          <c:idx val="4"/>
          <c:order val="3"/>
          <c:tx>
            <c:strRef>
              <c:f>Sheet1!$A$6</c:f>
              <c:strCache>
                <c:ptCount val="1"/>
                <c:pt idx="0">
                  <c:v>Airplane pilots and navigators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Sheet1!$B$6:$H$6</c:f>
              <c:numCache>
                <c:formatCode>0%</c:formatCode>
                <c:ptCount val="7"/>
                <c:pt idx="0">
                  <c:v>0</c:v>
                </c:pt>
                <c:pt idx="1">
                  <c:v>1.0000000000000005E-2</c:v>
                </c:pt>
                <c:pt idx="2">
                  <c:v>1.0000000000000005E-2</c:v>
                </c:pt>
                <c:pt idx="3">
                  <c:v>1.0000000000000005E-2</c:v>
                </c:pt>
                <c:pt idx="4">
                  <c:v>3.0000000000000002E-2</c:v>
                </c:pt>
                <c:pt idx="5">
                  <c:v>4.0000000000000022E-2</c:v>
                </c:pt>
                <c:pt idx="6">
                  <c:v>0.05</c:v>
                </c:pt>
              </c:numCache>
            </c:numRef>
          </c:val>
          <c:smooth val="0"/>
        </c:ser>
        <c:ser>
          <c:idx val="5"/>
          <c:order val="4"/>
          <c:tx>
            <c:strRef>
              <c:f>Sheet1!$A$7</c:f>
              <c:strCache>
                <c:ptCount val="1"/>
                <c:pt idx="0">
                  <c:v>Electrical-Engineers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Sheet1!$B$7:$H$7</c:f>
              <c:numCache>
                <c:formatCode>0%</c:formatCode>
                <c:ptCount val="7"/>
                <c:pt idx="0">
                  <c:v>0</c:v>
                </c:pt>
                <c:pt idx="1">
                  <c:v>1.0000000000000005E-2</c:v>
                </c:pt>
                <c:pt idx="2">
                  <c:v>2.0000000000000011E-2</c:v>
                </c:pt>
                <c:pt idx="3">
                  <c:v>4.0000000000000022E-2</c:v>
                </c:pt>
                <c:pt idx="4">
                  <c:v>9.0000000000000024E-2</c:v>
                </c:pt>
                <c:pt idx="5">
                  <c:v>0.1</c:v>
                </c:pt>
                <c:pt idx="6">
                  <c:v>0.1</c:v>
                </c:pt>
              </c:numCache>
            </c:numRef>
          </c:val>
          <c:smooth val="0"/>
        </c:ser>
        <c:ser>
          <c:idx val="6"/>
          <c:order val="5"/>
          <c:tx>
            <c:strRef>
              <c:f>Sheet1!$A$8</c:f>
              <c:strCache>
                <c:ptCount val="1"/>
                <c:pt idx="0">
                  <c:v>Policemen and detectives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Sheet1!$B$8:$H$8</c:f>
              <c:numCache>
                <c:formatCode>0%</c:formatCode>
                <c:ptCount val="7"/>
                <c:pt idx="0">
                  <c:v>2.0000000000000011E-2</c:v>
                </c:pt>
                <c:pt idx="1">
                  <c:v>3.0000000000000002E-2</c:v>
                </c:pt>
                <c:pt idx="2">
                  <c:v>4.0000000000000022E-2</c:v>
                </c:pt>
                <c:pt idx="3">
                  <c:v>0.05</c:v>
                </c:pt>
                <c:pt idx="4">
                  <c:v>0.12000000000000002</c:v>
                </c:pt>
                <c:pt idx="5">
                  <c:v>0.14000000000000001</c:v>
                </c:pt>
                <c:pt idx="6">
                  <c:v>0.16</c:v>
                </c:pt>
              </c:numCache>
            </c:numRef>
          </c:val>
          <c:smooth val="0"/>
        </c:ser>
        <c:ser>
          <c:idx val="7"/>
          <c:order val="6"/>
          <c:tx>
            <c:strRef>
              <c:f>Sheet1!$A$9</c:f>
              <c:strCache>
                <c:ptCount val="1"/>
                <c:pt idx="0">
                  <c:v>Clergymen</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Sheet1!$B$9:$H$9</c:f>
              <c:numCache>
                <c:formatCode>0%</c:formatCode>
                <c:ptCount val="7"/>
                <c:pt idx="0">
                  <c:v>4.0000000000000022E-2</c:v>
                </c:pt>
                <c:pt idx="1">
                  <c:v>2.0000000000000011E-2</c:v>
                </c:pt>
                <c:pt idx="2">
                  <c:v>2.0000000000000011E-2</c:v>
                </c:pt>
                <c:pt idx="3">
                  <c:v>0.05</c:v>
                </c:pt>
                <c:pt idx="4">
                  <c:v>0.1</c:v>
                </c:pt>
                <c:pt idx="5">
                  <c:v>0.15000000000000008</c:v>
                </c:pt>
                <c:pt idx="6">
                  <c:v>0.17</c:v>
                </c:pt>
              </c:numCache>
            </c:numRef>
          </c:val>
          <c:smooth val="0"/>
        </c:ser>
        <c:ser>
          <c:idx val="8"/>
          <c:order val="7"/>
          <c:tx>
            <c:strRef>
              <c:f>Sheet1!$A$10</c:f>
              <c:strCache>
                <c:ptCount val="1"/>
                <c:pt idx="0">
                  <c:v>Architects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Sheet1!$B$10:$H$10</c:f>
              <c:numCache>
                <c:formatCode>0%</c:formatCode>
                <c:ptCount val="7"/>
                <c:pt idx="0">
                  <c:v>2.0000000000000011E-2</c:v>
                </c:pt>
                <c:pt idx="1">
                  <c:v>3.0000000000000002E-2</c:v>
                </c:pt>
                <c:pt idx="2">
                  <c:v>3.0000000000000002E-2</c:v>
                </c:pt>
                <c:pt idx="3">
                  <c:v>8.0000000000000043E-2</c:v>
                </c:pt>
                <c:pt idx="4">
                  <c:v>0.15000000000000008</c:v>
                </c:pt>
                <c:pt idx="5">
                  <c:v>0.21000000000000008</c:v>
                </c:pt>
                <c:pt idx="6">
                  <c:v>0.27</c:v>
                </c:pt>
              </c:numCache>
            </c:numRef>
          </c:val>
          <c:smooth val="0"/>
        </c:ser>
        <c:dLbls>
          <c:showLegendKey val="0"/>
          <c:showVal val="0"/>
          <c:showCatName val="0"/>
          <c:showSerName val="0"/>
          <c:showPercent val="0"/>
          <c:showBubbleSize val="0"/>
        </c:dLbls>
        <c:marker val="1"/>
        <c:smooth val="0"/>
        <c:axId val="32425088"/>
        <c:axId val="32426624"/>
      </c:lineChart>
      <c:catAx>
        <c:axId val="32425088"/>
        <c:scaling>
          <c:orientation val="minMax"/>
        </c:scaling>
        <c:delete val="0"/>
        <c:axPos val="b"/>
        <c:numFmt formatCode="General" sourceLinked="1"/>
        <c:majorTickMark val="none"/>
        <c:minorTickMark val="none"/>
        <c:tickLblPos val="nextTo"/>
        <c:crossAx val="32426624"/>
        <c:crosses val="autoZero"/>
        <c:auto val="1"/>
        <c:lblAlgn val="ctr"/>
        <c:lblOffset val="100"/>
        <c:noMultiLvlLbl val="0"/>
      </c:catAx>
      <c:valAx>
        <c:axId val="32426624"/>
        <c:scaling>
          <c:orientation val="minMax"/>
          <c:max val="1"/>
        </c:scaling>
        <c:delete val="0"/>
        <c:axPos val="l"/>
        <c:majorGridlines/>
        <c:title>
          <c:layout/>
          <c:overlay val="0"/>
        </c:title>
        <c:numFmt formatCode="0%" sourceLinked="1"/>
        <c:majorTickMark val="none"/>
        <c:minorTickMark val="none"/>
        <c:tickLblPos val="nextTo"/>
        <c:crossAx val="32425088"/>
        <c:crosses val="autoZero"/>
        <c:crossBetween val="between"/>
      </c:valAx>
    </c:plotArea>
    <c:legend>
      <c:legendPos val="r"/>
      <c:layout>
        <c:manualLayout>
          <c:xMode val="edge"/>
          <c:yMode val="edge"/>
          <c:x val="9.2082458442694637E-2"/>
          <c:y val="0.10120312044327802"/>
          <c:w val="0.38152865266841662"/>
          <c:h val="0.57717701953922462"/>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Percent Female, Selected Occupations, 1950-2010</a:t>
            </a:r>
            <a:endParaRPr lang="en-US" dirty="0"/>
          </a:p>
        </c:rich>
      </c:tx>
      <c:layout/>
      <c:overlay val="0"/>
    </c:title>
    <c:autoTitleDeleted val="0"/>
    <c:plotArea>
      <c:layout/>
      <c:lineChart>
        <c:grouping val="standard"/>
        <c:varyColors val="0"/>
        <c:ser>
          <c:idx val="1"/>
          <c:order val="0"/>
          <c:tx>
            <c:strRef>
              <c:f>Sheet1!$A$3</c:f>
              <c:strCache>
                <c:ptCount val="1"/>
                <c:pt idx="0">
                  <c:v>Electricians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Sheet1!$B$3:$H$3</c:f>
              <c:numCache>
                <c:formatCode>0%</c:formatCode>
                <c:ptCount val="7"/>
                <c:pt idx="0">
                  <c:v>1.0000000000000005E-2</c:v>
                </c:pt>
                <c:pt idx="1">
                  <c:v>1.0000000000000005E-2</c:v>
                </c:pt>
                <c:pt idx="2">
                  <c:v>2.0000000000000011E-2</c:v>
                </c:pt>
                <c:pt idx="3">
                  <c:v>2.0000000000000011E-2</c:v>
                </c:pt>
                <c:pt idx="4">
                  <c:v>2.0000000000000011E-2</c:v>
                </c:pt>
                <c:pt idx="5">
                  <c:v>3.0000000000000002E-2</c:v>
                </c:pt>
                <c:pt idx="6">
                  <c:v>2.0000000000000011E-2</c:v>
                </c:pt>
              </c:numCache>
            </c:numRef>
          </c:val>
          <c:smooth val="0"/>
        </c:ser>
        <c:ser>
          <c:idx val="2"/>
          <c:order val="1"/>
          <c:tx>
            <c:strRef>
              <c:f>Sheet1!$A$4</c:f>
              <c:strCache>
                <c:ptCount val="1"/>
                <c:pt idx="0">
                  <c:v>Firemen, fire protection</c:v>
                </c:pt>
              </c:strCache>
            </c:strRef>
          </c:tx>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Sheet1!$B$4:$H$4</c:f>
              <c:numCache>
                <c:formatCode>0%</c:formatCode>
                <c:ptCount val="7"/>
                <c:pt idx="0">
                  <c:v>0</c:v>
                </c:pt>
                <c:pt idx="1">
                  <c:v>0</c:v>
                </c:pt>
                <c:pt idx="2">
                  <c:v>0</c:v>
                </c:pt>
                <c:pt idx="3">
                  <c:v>1.0000000000000005E-2</c:v>
                </c:pt>
                <c:pt idx="4">
                  <c:v>2.0000000000000011E-2</c:v>
                </c:pt>
                <c:pt idx="5">
                  <c:v>3.0000000000000002E-2</c:v>
                </c:pt>
                <c:pt idx="6">
                  <c:v>4.0000000000000022E-2</c:v>
                </c:pt>
              </c:numCache>
            </c:numRef>
          </c:val>
          <c:smooth val="0"/>
        </c:ser>
        <c:ser>
          <c:idx val="3"/>
          <c:order val="2"/>
          <c:tx>
            <c:strRef>
              <c:f>Sheet1!$A$5</c:f>
              <c:strCache>
                <c:ptCount val="1"/>
                <c:pt idx="0">
                  <c:v>Truck and tractor drivers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Sheet1!$B$5:$H$5</c:f>
              <c:numCache>
                <c:formatCode>0%</c:formatCode>
                <c:ptCount val="7"/>
                <c:pt idx="0">
                  <c:v>0</c:v>
                </c:pt>
                <c:pt idx="1">
                  <c:v>0</c:v>
                </c:pt>
                <c:pt idx="2">
                  <c:v>1.0000000000000005E-2</c:v>
                </c:pt>
                <c:pt idx="3">
                  <c:v>2.0000000000000011E-2</c:v>
                </c:pt>
                <c:pt idx="4">
                  <c:v>0.05</c:v>
                </c:pt>
                <c:pt idx="5">
                  <c:v>6.0000000000000026E-2</c:v>
                </c:pt>
                <c:pt idx="6">
                  <c:v>0.05</c:v>
                </c:pt>
              </c:numCache>
            </c:numRef>
          </c:val>
          <c:smooth val="0"/>
        </c:ser>
        <c:ser>
          <c:idx val="4"/>
          <c:order val="3"/>
          <c:tx>
            <c:strRef>
              <c:f>Sheet1!$A$6</c:f>
              <c:strCache>
                <c:ptCount val="1"/>
                <c:pt idx="0">
                  <c:v>Airplane pilots and navigators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Sheet1!$B$6:$H$6</c:f>
              <c:numCache>
                <c:formatCode>0%</c:formatCode>
                <c:ptCount val="7"/>
                <c:pt idx="0">
                  <c:v>0</c:v>
                </c:pt>
                <c:pt idx="1">
                  <c:v>1.0000000000000005E-2</c:v>
                </c:pt>
                <c:pt idx="2">
                  <c:v>1.0000000000000005E-2</c:v>
                </c:pt>
                <c:pt idx="3">
                  <c:v>1.0000000000000005E-2</c:v>
                </c:pt>
                <c:pt idx="4">
                  <c:v>3.0000000000000002E-2</c:v>
                </c:pt>
                <c:pt idx="5">
                  <c:v>4.0000000000000022E-2</c:v>
                </c:pt>
                <c:pt idx="6">
                  <c:v>0.05</c:v>
                </c:pt>
              </c:numCache>
            </c:numRef>
          </c:val>
          <c:smooth val="0"/>
        </c:ser>
        <c:ser>
          <c:idx val="5"/>
          <c:order val="4"/>
          <c:tx>
            <c:strRef>
              <c:f>Sheet1!$A$7</c:f>
              <c:strCache>
                <c:ptCount val="1"/>
                <c:pt idx="0">
                  <c:v>Electrical-Engineers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Sheet1!$B$7:$H$7</c:f>
              <c:numCache>
                <c:formatCode>0%</c:formatCode>
                <c:ptCount val="7"/>
                <c:pt idx="0">
                  <c:v>0</c:v>
                </c:pt>
                <c:pt idx="1">
                  <c:v>1.0000000000000005E-2</c:v>
                </c:pt>
                <c:pt idx="2">
                  <c:v>2.0000000000000011E-2</c:v>
                </c:pt>
                <c:pt idx="3">
                  <c:v>4.0000000000000022E-2</c:v>
                </c:pt>
                <c:pt idx="4">
                  <c:v>9.0000000000000024E-2</c:v>
                </c:pt>
                <c:pt idx="5">
                  <c:v>0.1</c:v>
                </c:pt>
                <c:pt idx="6">
                  <c:v>0.1</c:v>
                </c:pt>
              </c:numCache>
            </c:numRef>
          </c:val>
          <c:smooth val="0"/>
        </c:ser>
        <c:ser>
          <c:idx val="6"/>
          <c:order val="5"/>
          <c:tx>
            <c:strRef>
              <c:f>Sheet1!$A$8</c:f>
              <c:strCache>
                <c:ptCount val="1"/>
                <c:pt idx="0">
                  <c:v>Policemen and detectives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Sheet1!$B$8:$H$8</c:f>
              <c:numCache>
                <c:formatCode>0%</c:formatCode>
                <c:ptCount val="7"/>
                <c:pt idx="0">
                  <c:v>2.0000000000000011E-2</c:v>
                </c:pt>
                <c:pt idx="1">
                  <c:v>3.0000000000000002E-2</c:v>
                </c:pt>
                <c:pt idx="2">
                  <c:v>4.0000000000000022E-2</c:v>
                </c:pt>
                <c:pt idx="3">
                  <c:v>0.05</c:v>
                </c:pt>
                <c:pt idx="4">
                  <c:v>0.12000000000000002</c:v>
                </c:pt>
                <c:pt idx="5">
                  <c:v>0.14000000000000001</c:v>
                </c:pt>
                <c:pt idx="6">
                  <c:v>0.16</c:v>
                </c:pt>
              </c:numCache>
            </c:numRef>
          </c:val>
          <c:smooth val="0"/>
        </c:ser>
        <c:ser>
          <c:idx val="7"/>
          <c:order val="6"/>
          <c:tx>
            <c:strRef>
              <c:f>Sheet1!$A$9</c:f>
              <c:strCache>
                <c:ptCount val="1"/>
                <c:pt idx="0">
                  <c:v>Clergymen</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Sheet1!$B$9:$H$9</c:f>
              <c:numCache>
                <c:formatCode>0%</c:formatCode>
                <c:ptCount val="7"/>
                <c:pt idx="0">
                  <c:v>4.0000000000000022E-2</c:v>
                </c:pt>
                <c:pt idx="1">
                  <c:v>2.0000000000000011E-2</c:v>
                </c:pt>
                <c:pt idx="2">
                  <c:v>2.0000000000000011E-2</c:v>
                </c:pt>
                <c:pt idx="3">
                  <c:v>0.05</c:v>
                </c:pt>
                <c:pt idx="4">
                  <c:v>0.1</c:v>
                </c:pt>
                <c:pt idx="5">
                  <c:v>0.15000000000000008</c:v>
                </c:pt>
                <c:pt idx="6">
                  <c:v>0.17</c:v>
                </c:pt>
              </c:numCache>
            </c:numRef>
          </c:val>
          <c:smooth val="0"/>
        </c:ser>
        <c:ser>
          <c:idx val="8"/>
          <c:order val="7"/>
          <c:tx>
            <c:strRef>
              <c:f>Sheet1!$A$10</c:f>
              <c:strCache>
                <c:ptCount val="1"/>
                <c:pt idx="0">
                  <c:v>Architects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Sheet1!$B$10:$H$10</c:f>
              <c:numCache>
                <c:formatCode>0%</c:formatCode>
                <c:ptCount val="7"/>
                <c:pt idx="0">
                  <c:v>2.0000000000000011E-2</c:v>
                </c:pt>
                <c:pt idx="1">
                  <c:v>3.0000000000000002E-2</c:v>
                </c:pt>
                <c:pt idx="2">
                  <c:v>3.0000000000000002E-2</c:v>
                </c:pt>
                <c:pt idx="3">
                  <c:v>8.0000000000000043E-2</c:v>
                </c:pt>
                <c:pt idx="4">
                  <c:v>0.15000000000000008</c:v>
                </c:pt>
                <c:pt idx="5">
                  <c:v>0.21000000000000008</c:v>
                </c:pt>
                <c:pt idx="6">
                  <c:v>0.27</c:v>
                </c:pt>
              </c:numCache>
            </c:numRef>
          </c:val>
          <c:smooth val="0"/>
        </c:ser>
        <c:ser>
          <c:idx val="9"/>
          <c:order val="8"/>
          <c:tx>
            <c:strRef>
              <c:f>Sheet1!$A$11</c:f>
              <c:strCache>
                <c:ptCount val="1"/>
                <c:pt idx="0">
                  <c:v>Lawyers and judges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Sheet1!$B$11:$H$11</c:f>
              <c:numCache>
                <c:formatCode>0%</c:formatCode>
                <c:ptCount val="7"/>
                <c:pt idx="0">
                  <c:v>3.0000000000000002E-2</c:v>
                </c:pt>
                <c:pt idx="1">
                  <c:v>4.0000000000000022E-2</c:v>
                </c:pt>
                <c:pt idx="2">
                  <c:v>0.05</c:v>
                </c:pt>
                <c:pt idx="3">
                  <c:v>0.14000000000000001</c:v>
                </c:pt>
                <c:pt idx="4">
                  <c:v>0.24000000000000007</c:v>
                </c:pt>
                <c:pt idx="5">
                  <c:v>0.30000000000000016</c:v>
                </c:pt>
                <c:pt idx="6">
                  <c:v>0.36000000000000015</c:v>
                </c:pt>
              </c:numCache>
            </c:numRef>
          </c:val>
          <c:smooth val="0"/>
        </c:ser>
        <c:ser>
          <c:idx val="10"/>
          <c:order val="9"/>
          <c:tx>
            <c:strRef>
              <c:f>Sheet1!$A$12</c:f>
              <c:strCache>
                <c:ptCount val="1"/>
                <c:pt idx="0">
                  <c:v>Physicians and surgeons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Sheet1!$B$12:$H$12</c:f>
              <c:numCache>
                <c:formatCode>0%</c:formatCode>
                <c:ptCount val="7"/>
                <c:pt idx="0">
                  <c:v>4.0000000000000022E-2</c:v>
                </c:pt>
                <c:pt idx="1">
                  <c:v>6.0000000000000026E-2</c:v>
                </c:pt>
                <c:pt idx="2">
                  <c:v>9.0000000000000024E-2</c:v>
                </c:pt>
                <c:pt idx="3">
                  <c:v>0.14000000000000001</c:v>
                </c:pt>
                <c:pt idx="4">
                  <c:v>0.21000000000000008</c:v>
                </c:pt>
                <c:pt idx="5">
                  <c:v>0.27</c:v>
                </c:pt>
                <c:pt idx="6">
                  <c:v>0.36000000000000015</c:v>
                </c:pt>
              </c:numCache>
            </c:numRef>
          </c:val>
          <c:smooth val="0"/>
        </c:ser>
        <c:ser>
          <c:idx val="11"/>
          <c:order val="10"/>
          <c:tx>
            <c:strRef>
              <c:f>Sheet1!$A$13</c:f>
              <c:strCache>
                <c:ptCount val="1"/>
                <c:pt idx="0">
                  <c:v>Mail carriers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Sheet1!$B$13:$H$13</c:f>
              <c:numCache>
                <c:formatCode>0%</c:formatCode>
                <c:ptCount val="7"/>
                <c:pt idx="0">
                  <c:v>2.0000000000000011E-2</c:v>
                </c:pt>
                <c:pt idx="1">
                  <c:v>2.0000000000000011E-2</c:v>
                </c:pt>
                <c:pt idx="2">
                  <c:v>8.0000000000000043E-2</c:v>
                </c:pt>
                <c:pt idx="3">
                  <c:v>0.12000000000000002</c:v>
                </c:pt>
                <c:pt idx="4">
                  <c:v>0.27</c:v>
                </c:pt>
                <c:pt idx="5">
                  <c:v>0.35000000000000014</c:v>
                </c:pt>
                <c:pt idx="6">
                  <c:v>0.39000000000000018</c:v>
                </c:pt>
              </c:numCache>
            </c:numRef>
          </c:val>
          <c:smooth val="0"/>
        </c:ser>
        <c:ser>
          <c:idx val="12"/>
          <c:order val="11"/>
          <c:tx>
            <c:strRef>
              <c:f>Sheet1!$A$14</c:f>
              <c:strCache>
                <c:ptCount val="1"/>
                <c:pt idx="0">
                  <c:v>Managers, officials, and proprietors </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Sheet1!$B$14:$H$14</c:f>
              <c:numCache>
                <c:formatCode>0%</c:formatCode>
                <c:ptCount val="7"/>
                <c:pt idx="0">
                  <c:v>0.11</c:v>
                </c:pt>
                <c:pt idx="1">
                  <c:v>0.14000000000000001</c:v>
                </c:pt>
                <c:pt idx="2">
                  <c:v>0.15000000000000008</c:v>
                </c:pt>
                <c:pt idx="3">
                  <c:v>0.25</c:v>
                </c:pt>
                <c:pt idx="4">
                  <c:v>0.34</c:v>
                </c:pt>
                <c:pt idx="5">
                  <c:v>0.37000000000000016</c:v>
                </c:pt>
                <c:pt idx="6">
                  <c:v>0.39000000000000018</c:v>
                </c:pt>
              </c:numCache>
            </c:numRef>
          </c:val>
          <c:smooth val="0"/>
        </c:ser>
        <c:ser>
          <c:idx val="13"/>
          <c:order val="12"/>
          <c:tx>
            <c:strRef>
              <c:f>Sheet1!$A$15</c:f>
              <c:strCache>
                <c:ptCount val="1"/>
                <c:pt idx="0">
                  <c:v>Bus drivers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Sheet1!$B$15:$H$15</c:f>
              <c:numCache>
                <c:formatCode>0%</c:formatCode>
                <c:ptCount val="7"/>
                <c:pt idx="0">
                  <c:v>3.0000000000000002E-2</c:v>
                </c:pt>
                <c:pt idx="1">
                  <c:v>0.1</c:v>
                </c:pt>
                <c:pt idx="2">
                  <c:v>0.30000000000000016</c:v>
                </c:pt>
                <c:pt idx="3">
                  <c:v>0.48000000000000015</c:v>
                </c:pt>
                <c:pt idx="4">
                  <c:v>0.53</c:v>
                </c:pt>
                <c:pt idx="5">
                  <c:v>0.55000000000000004</c:v>
                </c:pt>
                <c:pt idx="6">
                  <c:v>0.51</c:v>
                </c:pt>
              </c:numCache>
            </c:numRef>
          </c:val>
          <c:smooth val="0"/>
        </c:ser>
        <c:ser>
          <c:idx val="14"/>
          <c:order val="13"/>
          <c:tx>
            <c:strRef>
              <c:f>Sheet1!$A$16</c:f>
              <c:strCache>
                <c:ptCount val="1"/>
                <c:pt idx="0">
                  <c:v>Real estate agents and brokers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Sheet1!$B$16:$H$16</c:f>
              <c:numCache>
                <c:formatCode>0%</c:formatCode>
                <c:ptCount val="7"/>
                <c:pt idx="0">
                  <c:v>0.13</c:v>
                </c:pt>
                <c:pt idx="1">
                  <c:v>0.26</c:v>
                </c:pt>
                <c:pt idx="2">
                  <c:v>0.33000000000000024</c:v>
                </c:pt>
                <c:pt idx="3">
                  <c:v>0.47000000000000008</c:v>
                </c:pt>
                <c:pt idx="4">
                  <c:v>0.52</c:v>
                </c:pt>
                <c:pt idx="5">
                  <c:v>0.53</c:v>
                </c:pt>
                <c:pt idx="6">
                  <c:v>0.53</c:v>
                </c:pt>
              </c:numCache>
            </c:numRef>
          </c:val>
          <c:smooth val="0"/>
        </c:ser>
        <c:ser>
          <c:idx val="15"/>
          <c:order val="14"/>
          <c:tx>
            <c:strRef>
              <c:f>Sheet1!$A$17</c:f>
              <c:strCache>
                <c:ptCount val="1"/>
                <c:pt idx="0">
                  <c:v>Officials &amp; administratators (Pub Admin)</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Sheet1!$B$17:$H$17</c:f>
              <c:numCache>
                <c:formatCode>0%</c:formatCode>
                <c:ptCount val="7"/>
                <c:pt idx="0">
                  <c:v>0.19</c:v>
                </c:pt>
                <c:pt idx="1">
                  <c:v>0.24000000000000007</c:v>
                </c:pt>
                <c:pt idx="2">
                  <c:v>0.21000000000000008</c:v>
                </c:pt>
                <c:pt idx="3">
                  <c:v>0.34</c:v>
                </c:pt>
                <c:pt idx="4">
                  <c:v>0.56999999999999995</c:v>
                </c:pt>
                <c:pt idx="5">
                  <c:v>0.56999999999999995</c:v>
                </c:pt>
                <c:pt idx="6">
                  <c:v>0.56999999999999995</c:v>
                </c:pt>
              </c:numCache>
            </c:numRef>
          </c:val>
          <c:smooth val="0"/>
        </c:ser>
        <c:ser>
          <c:idx val="16"/>
          <c:order val="15"/>
          <c:tx>
            <c:strRef>
              <c:f>Sheet1!$A$18</c:f>
              <c:strCache>
                <c:ptCount val="1"/>
                <c:pt idx="0">
                  <c:v>Bartenders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Sheet1!$B$18:$H$18</c:f>
              <c:numCache>
                <c:formatCode>0%</c:formatCode>
                <c:ptCount val="7"/>
                <c:pt idx="0">
                  <c:v>7.0000000000000021E-2</c:v>
                </c:pt>
                <c:pt idx="1">
                  <c:v>0.12000000000000002</c:v>
                </c:pt>
                <c:pt idx="2">
                  <c:v>0.22</c:v>
                </c:pt>
                <c:pt idx="3">
                  <c:v>0.44</c:v>
                </c:pt>
                <c:pt idx="4">
                  <c:v>0.55000000000000004</c:v>
                </c:pt>
                <c:pt idx="5">
                  <c:v>0.58000000000000007</c:v>
                </c:pt>
                <c:pt idx="6">
                  <c:v>0.58000000000000007</c:v>
                </c:pt>
              </c:numCache>
            </c:numRef>
          </c:val>
          <c:smooth val="0"/>
        </c:ser>
        <c:ser>
          <c:idx val="17"/>
          <c:order val="16"/>
          <c:tx>
            <c:strRef>
              <c:f>Sheet1!$A$19</c:f>
              <c:strCache>
                <c:ptCount val="1"/>
                <c:pt idx="0">
                  <c:v>Bakers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Sheet1!$B$19:$H$19</c:f>
              <c:numCache>
                <c:formatCode>0%</c:formatCode>
                <c:ptCount val="7"/>
                <c:pt idx="0">
                  <c:v>8.0000000000000043E-2</c:v>
                </c:pt>
                <c:pt idx="1">
                  <c:v>0.16</c:v>
                </c:pt>
                <c:pt idx="2">
                  <c:v>0.31000000000000016</c:v>
                </c:pt>
                <c:pt idx="3">
                  <c:v>0.39000000000000018</c:v>
                </c:pt>
                <c:pt idx="4">
                  <c:v>0.47000000000000008</c:v>
                </c:pt>
                <c:pt idx="5">
                  <c:v>0.55000000000000004</c:v>
                </c:pt>
                <c:pt idx="6">
                  <c:v>0.59</c:v>
                </c:pt>
              </c:numCache>
            </c:numRef>
          </c:val>
          <c:smooth val="0"/>
        </c:ser>
        <c:ser>
          <c:idx val="18"/>
          <c:order val="17"/>
          <c:tx>
            <c:strRef>
              <c:f>Sheet1!$A$20</c:f>
              <c:strCache>
                <c:ptCount val="1"/>
                <c:pt idx="0">
                  <c:v>Accountants and auditors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Sheet1!$B$20:$H$20</c:f>
              <c:numCache>
                <c:formatCode>0%</c:formatCode>
                <c:ptCount val="7"/>
                <c:pt idx="0">
                  <c:v>0.11</c:v>
                </c:pt>
                <c:pt idx="1">
                  <c:v>0.16</c:v>
                </c:pt>
                <c:pt idx="2">
                  <c:v>0.25</c:v>
                </c:pt>
                <c:pt idx="3">
                  <c:v>0.36000000000000015</c:v>
                </c:pt>
                <c:pt idx="4">
                  <c:v>0.53</c:v>
                </c:pt>
                <c:pt idx="5">
                  <c:v>0.59</c:v>
                </c:pt>
                <c:pt idx="6">
                  <c:v>0.62000000000000033</c:v>
                </c:pt>
              </c:numCache>
            </c:numRef>
          </c:val>
          <c:smooth val="0"/>
        </c:ser>
        <c:ser>
          <c:idx val="19"/>
          <c:order val="18"/>
          <c:tx>
            <c:strRef>
              <c:f>Sheet1!$A$21</c:f>
              <c:strCache>
                <c:ptCount val="1"/>
                <c:pt idx="0">
                  <c:v>Collectors, bill and account</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Sheet1!$B$21:$H$21</c:f>
              <c:numCache>
                <c:formatCode>0%</c:formatCode>
                <c:ptCount val="7"/>
                <c:pt idx="0">
                  <c:v>0.15000000000000008</c:v>
                </c:pt>
                <c:pt idx="1">
                  <c:v>0.17</c:v>
                </c:pt>
                <c:pt idx="2">
                  <c:v>0.37000000000000016</c:v>
                </c:pt>
                <c:pt idx="3">
                  <c:v>0.61000000000000032</c:v>
                </c:pt>
                <c:pt idx="4">
                  <c:v>0.69000000000000028</c:v>
                </c:pt>
                <c:pt idx="5">
                  <c:v>0.74000000000000032</c:v>
                </c:pt>
                <c:pt idx="6">
                  <c:v>0.70000000000000029</c:v>
                </c:pt>
              </c:numCache>
            </c:numRef>
          </c:val>
          <c:smooth val="0"/>
        </c:ser>
        <c:ser>
          <c:idx val="20"/>
          <c:order val="19"/>
          <c:tx>
            <c:strRef>
              <c:f>Sheet1!$A$22</c:f>
              <c:strCache>
                <c:ptCount val="1"/>
                <c:pt idx="0">
                  <c:v>Medical and dental-technicians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Sheet1!$B$22:$H$22</c:f>
              <c:numCache>
                <c:formatCode>0%</c:formatCode>
                <c:ptCount val="7"/>
                <c:pt idx="0">
                  <c:v>0.45</c:v>
                </c:pt>
                <c:pt idx="1">
                  <c:v>0.58000000000000007</c:v>
                </c:pt>
                <c:pt idx="2">
                  <c:v>0.58000000000000007</c:v>
                </c:pt>
                <c:pt idx="3">
                  <c:v>0.69000000000000028</c:v>
                </c:pt>
                <c:pt idx="4">
                  <c:v>0.74000000000000032</c:v>
                </c:pt>
                <c:pt idx="5">
                  <c:v>0.70000000000000029</c:v>
                </c:pt>
                <c:pt idx="6">
                  <c:v>0.7100000000000003</c:v>
                </c:pt>
              </c:numCache>
            </c:numRef>
          </c:val>
          <c:smooth val="0"/>
        </c:ser>
        <c:ser>
          <c:idx val="21"/>
          <c:order val="20"/>
          <c:tx>
            <c:strRef>
              <c:f>Sheet1!$A$23</c:f>
              <c:strCache>
                <c:ptCount val="1"/>
                <c:pt idx="0">
                  <c:v>Waiters and waitresses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Sheet1!$B$23:$H$23</c:f>
              <c:numCache>
                <c:formatCode>0%</c:formatCode>
                <c:ptCount val="7"/>
                <c:pt idx="0">
                  <c:v>0.82000000000000028</c:v>
                </c:pt>
                <c:pt idx="1">
                  <c:v>0.89</c:v>
                </c:pt>
                <c:pt idx="2">
                  <c:v>0.92</c:v>
                </c:pt>
                <c:pt idx="3">
                  <c:v>0.88</c:v>
                </c:pt>
                <c:pt idx="4">
                  <c:v>0.85000000000000031</c:v>
                </c:pt>
                <c:pt idx="5">
                  <c:v>0.79</c:v>
                </c:pt>
                <c:pt idx="6">
                  <c:v>0.74000000000000032</c:v>
                </c:pt>
              </c:numCache>
            </c:numRef>
          </c:val>
          <c:smooth val="0"/>
        </c:ser>
        <c:ser>
          <c:idx val="22"/>
          <c:order val="21"/>
          <c:tx>
            <c:strRef>
              <c:f>Sheet1!$A$24</c:f>
              <c:strCache>
                <c:ptCount val="1"/>
                <c:pt idx="0">
                  <c:v>Teachers </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Sheet1!$B$24:$H$24</c:f>
              <c:numCache>
                <c:formatCode>0%</c:formatCode>
                <c:ptCount val="7"/>
                <c:pt idx="0">
                  <c:v>0.70000000000000029</c:v>
                </c:pt>
                <c:pt idx="1">
                  <c:v>0.70000000000000029</c:v>
                </c:pt>
                <c:pt idx="2">
                  <c:v>0.66000000000000036</c:v>
                </c:pt>
                <c:pt idx="3">
                  <c:v>0.67000000000000048</c:v>
                </c:pt>
                <c:pt idx="4">
                  <c:v>0.73000000000000032</c:v>
                </c:pt>
                <c:pt idx="5">
                  <c:v>0.75000000000000033</c:v>
                </c:pt>
                <c:pt idx="6">
                  <c:v>0.76000000000000034</c:v>
                </c:pt>
              </c:numCache>
            </c:numRef>
          </c:val>
          <c:smooth val="0"/>
        </c:ser>
        <c:ser>
          <c:idx val="23"/>
          <c:order val="22"/>
          <c:tx>
            <c:strRef>
              <c:f>Sheet1!$A$25</c:f>
              <c:strCache>
                <c:ptCount val="1"/>
                <c:pt idx="0">
                  <c:v>Librarians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Sheet1!$B$25:$H$25</c:f>
              <c:numCache>
                <c:formatCode>0%</c:formatCode>
                <c:ptCount val="7"/>
                <c:pt idx="0">
                  <c:v>0.88</c:v>
                </c:pt>
                <c:pt idx="1">
                  <c:v>0.89</c:v>
                </c:pt>
                <c:pt idx="2">
                  <c:v>0.85000000000000031</c:v>
                </c:pt>
                <c:pt idx="3">
                  <c:v>0.85000000000000031</c:v>
                </c:pt>
                <c:pt idx="4">
                  <c:v>0.86000000000000032</c:v>
                </c:pt>
                <c:pt idx="5">
                  <c:v>0.85000000000000031</c:v>
                </c:pt>
                <c:pt idx="6">
                  <c:v>0.85000000000000031</c:v>
                </c:pt>
              </c:numCache>
            </c:numRef>
          </c:val>
          <c:smooth val="0"/>
        </c:ser>
        <c:ser>
          <c:idx val="24"/>
          <c:order val="23"/>
          <c:tx>
            <c:strRef>
              <c:f>Sheet1!$A$26</c:f>
              <c:strCache>
                <c:ptCount val="1"/>
                <c:pt idx="0">
                  <c:v>Nurses, professional</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Sheet1!$B$26:$H$26</c:f>
              <c:numCache>
                <c:formatCode>0%</c:formatCode>
                <c:ptCount val="7"/>
                <c:pt idx="0">
                  <c:v>0.97000000000000031</c:v>
                </c:pt>
                <c:pt idx="1">
                  <c:v>0.98</c:v>
                </c:pt>
                <c:pt idx="2">
                  <c:v>0.92</c:v>
                </c:pt>
                <c:pt idx="3">
                  <c:v>0.91</c:v>
                </c:pt>
                <c:pt idx="4">
                  <c:v>0.91</c:v>
                </c:pt>
                <c:pt idx="5">
                  <c:v>0.89</c:v>
                </c:pt>
                <c:pt idx="6">
                  <c:v>0.87000000000000033</c:v>
                </c:pt>
              </c:numCache>
            </c:numRef>
          </c:val>
          <c:smooth val="0"/>
        </c:ser>
        <c:ser>
          <c:idx val="25"/>
          <c:order val="24"/>
          <c:tx>
            <c:strRef>
              <c:f>Sheet1!$A$27</c:f>
              <c:strCache>
                <c:ptCount val="1"/>
                <c:pt idx="0">
                  <c:v>Bank tellers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Sheet1!$B$27:$H$27</c:f>
              <c:numCache>
                <c:formatCode>0%</c:formatCode>
                <c:ptCount val="7"/>
                <c:pt idx="0">
                  <c:v>0.39000000000000018</c:v>
                </c:pt>
                <c:pt idx="1">
                  <c:v>0.72000000000000031</c:v>
                </c:pt>
                <c:pt idx="2">
                  <c:v>0.88</c:v>
                </c:pt>
                <c:pt idx="3">
                  <c:v>0.94000000000000028</c:v>
                </c:pt>
                <c:pt idx="4">
                  <c:v>0.94000000000000028</c:v>
                </c:pt>
                <c:pt idx="5">
                  <c:v>0.95000000000000029</c:v>
                </c:pt>
                <c:pt idx="6">
                  <c:v>0.87000000000000033</c:v>
                </c:pt>
              </c:numCache>
            </c:numRef>
          </c:val>
          <c:smooth val="0"/>
        </c:ser>
        <c:ser>
          <c:idx val="26"/>
          <c:order val="25"/>
          <c:tx>
            <c:strRef>
              <c:f>Sheet1!$A$28</c:f>
              <c:strCache>
                <c:ptCount val="1"/>
                <c:pt idx="0">
                  <c:v>Stenographers, typists, and secretaries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Sheet1!$B$28:$H$28</c:f>
              <c:numCache>
                <c:formatCode>0%</c:formatCode>
                <c:ptCount val="7"/>
                <c:pt idx="0">
                  <c:v>0.92</c:v>
                </c:pt>
                <c:pt idx="1">
                  <c:v>0.9600000000000003</c:v>
                </c:pt>
                <c:pt idx="2">
                  <c:v>0.9600000000000003</c:v>
                </c:pt>
                <c:pt idx="3">
                  <c:v>0.98</c:v>
                </c:pt>
                <c:pt idx="4">
                  <c:v>0.98</c:v>
                </c:pt>
                <c:pt idx="5">
                  <c:v>0.97000000000000031</c:v>
                </c:pt>
                <c:pt idx="6">
                  <c:v>0.9600000000000003</c:v>
                </c:pt>
              </c:numCache>
            </c:numRef>
          </c:val>
          <c:smooth val="0"/>
        </c:ser>
        <c:dLbls>
          <c:showLegendKey val="0"/>
          <c:showVal val="0"/>
          <c:showCatName val="0"/>
          <c:showSerName val="0"/>
          <c:showPercent val="0"/>
          <c:showBubbleSize val="0"/>
        </c:dLbls>
        <c:marker val="1"/>
        <c:smooth val="0"/>
        <c:axId val="32530816"/>
        <c:axId val="32532352"/>
      </c:lineChart>
      <c:catAx>
        <c:axId val="32530816"/>
        <c:scaling>
          <c:orientation val="minMax"/>
        </c:scaling>
        <c:delete val="0"/>
        <c:axPos val="b"/>
        <c:numFmt formatCode="General" sourceLinked="1"/>
        <c:majorTickMark val="none"/>
        <c:minorTickMark val="none"/>
        <c:tickLblPos val="nextTo"/>
        <c:crossAx val="32532352"/>
        <c:crosses val="autoZero"/>
        <c:auto val="1"/>
        <c:lblAlgn val="ctr"/>
        <c:lblOffset val="100"/>
        <c:noMultiLvlLbl val="0"/>
      </c:catAx>
      <c:valAx>
        <c:axId val="32532352"/>
        <c:scaling>
          <c:orientation val="minMax"/>
          <c:max val="1"/>
        </c:scaling>
        <c:delete val="0"/>
        <c:axPos val="l"/>
        <c:majorGridlines/>
        <c:title>
          <c:layout/>
          <c:overlay val="0"/>
        </c:title>
        <c:numFmt formatCode="0%" sourceLinked="1"/>
        <c:majorTickMark val="none"/>
        <c:minorTickMark val="none"/>
        <c:tickLblPos val="nextTo"/>
        <c:crossAx val="32530816"/>
        <c:crosses val="autoZero"/>
        <c:crossBetween val="between"/>
      </c:valAx>
    </c:plotArea>
    <c:legend>
      <c:legendPos val="r"/>
      <c:layout/>
      <c:overlay val="0"/>
      <c:txPr>
        <a:bodyPr/>
        <a:lstStyle/>
        <a:p>
          <a:pPr>
            <a:defRPr sz="700"/>
          </a:pPr>
          <a:endParaRPr lang="en-US"/>
        </a:p>
      </c:txPr>
    </c:legend>
    <c:plotVisOnly val="1"/>
    <c:dispBlanksAs val="gap"/>
    <c:showDLblsOverMax val="0"/>
  </c:chart>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000" dirty="0"/>
              <a:t>Occupational Gender Segregation, </a:t>
            </a:r>
            <a:r>
              <a:rPr lang="en-US" sz="2000" dirty="0" smtClean="0"/>
              <a:t>1950-2010</a:t>
            </a:r>
            <a:endParaRPr lang="en-US" sz="2000" dirty="0"/>
          </a:p>
        </c:rich>
      </c:tx>
      <c:layout/>
      <c:overlay val="0"/>
    </c:title>
    <c:autoTitleDeleted val="0"/>
    <c:plotArea>
      <c:layout>
        <c:manualLayout>
          <c:layoutTarget val="inner"/>
          <c:xMode val="edge"/>
          <c:yMode val="edge"/>
          <c:x val="0.12764638478482912"/>
          <c:y val="0.1127140313714062"/>
          <c:w val="0.86337847316499372"/>
          <c:h val="0.80027879788292244"/>
        </c:manualLayout>
      </c:layout>
      <c:barChart>
        <c:barDir val="col"/>
        <c:grouping val="clustered"/>
        <c:varyColors val="0"/>
        <c:ser>
          <c:idx val="1"/>
          <c:order val="0"/>
          <c:tx>
            <c:strRef>
              <c:f>'A (Grusky-Charles-Weeden)'!$BJ$6</c:f>
              <c:strCache>
                <c:ptCount val="1"/>
                <c:pt idx="0">
                  <c:v>D (Index of Dissimilarity)</c:v>
                </c:pt>
              </c:strCache>
            </c:strRef>
          </c:tx>
          <c:invertIfNegative val="0"/>
          <c:dPt>
            <c:idx val="6"/>
            <c:invertIfNegative val="0"/>
            <c:bubble3D val="0"/>
            <c:spPr>
              <a:solidFill>
                <a:schemeClr val="accent1"/>
              </a:solidFill>
            </c:spPr>
          </c:dPt>
          <c:dPt>
            <c:idx val="7"/>
            <c:invertIfNegative val="0"/>
            <c:bubble3D val="0"/>
            <c:spPr>
              <a:solidFill>
                <a:srgbClr val="4F81BD"/>
              </a:solidFill>
            </c:spPr>
          </c:dPt>
          <c:dPt>
            <c:idx val="8"/>
            <c:invertIfNegative val="0"/>
            <c:bubble3D val="0"/>
            <c:spPr>
              <a:solidFill>
                <a:schemeClr val="accent1"/>
              </a:solidFill>
            </c:spPr>
          </c:dPt>
          <c:dLbls>
            <c:spPr>
              <a:noFill/>
              <a:ln>
                <a:noFill/>
              </a:ln>
              <a:effectLst/>
            </c:spPr>
            <c:txPr>
              <a:bodyPr/>
              <a:lstStyle/>
              <a:p>
                <a:pPr>
                  <a:defRPr sz="160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'SSI (Size standardized D)'!$BK$7:$BS$7</c:f>
              <c:strCache>
                <c:ptCount val="9"/>
                <c:pt idx="0">
                  <c:v>1950</c:v>
                </c:pt>
                <c:pt idx="1">
                  <c:v>1960</c:v>
                </c:pt>
                <c:pt idx="2">
                  <c:v>1970</c:v>
                </c:pt>
                <c:pt idx="3">
                  <c:v>1980</c:v>
                </c:pt>
                <c:pt idx="4">
                  <c:v>1990</c:v>
                </c:pt>
                <c:pt idx="5">
                  <c:v>2000</c:v>
                </c:pt>
                <c:pt idx="6">
                  <c:v>2001-3</c:v>
                </c:pt>
                <c:pt idx="7">
                  <c:v>2004-6</c:v>
                </c:pt>
                <c:pt idx="8">
                  <c:v>2007-9</c:v>
                </c:pt>
              </c:strCache>
            </c:strRef>
          </c:cat>
          <c:val>
            <c:numRef>
              <c:f>'SSI (Size standardized D)'!$BK$6:$BS$6</c:f>
              <c:numCache>
                <c:formatCode>0.000</c:formatCode>
                <c:ptCount val="9"/>
                <c:pt idx="0">
                  <c:v>0.61622879721515444</c:v>
                </c:pt>
                <c:pt idx="1">
                  <c:v>0.6244714350566537</c:v>
                </c:pt>
                <c:pt idx="2">
                  <c:v>0.5763968913896641</c:v>
                </c:pt>
                <c:pt idx="3">
                  <c:v>0.53631090590967156</c:v>
                </c:pt>
                <c:pt idx="4">
                  <c:v>0.49172325441356879</c:v>
                </c:pt>
                <c:pt idx="5">
                  <c:v>0.47178568015780775</c:v>
                </c:pt>
                <c:pt idx="6">
                  <c:v>0.46461905552354071</c:v>
                </c:pt>
                <c:pt idx="7">
                  <c:v>0.46583337973864486</c:v>
                </c:pt>
                <c:pt idx="8">
                  <c:v>0.46925097379098335</c:v>
                </c:pt>
              </c:numCache>
            </c:numRef>
          </c:val>
        </c:ser>
        <c:dLbls>
          <c:showLegendKey val="0"/>
          <c:showVal val="0"/>
          <c:showCatName val="0"/>
          <c:showSerName val="0"/>
          <c:showPercent val="0"/>
          <c:showBubbleSize val="0"/>
        </c:dLbls>
        <c:gapWidth val="150"/>
        <c:axId val="109667840"/>
        <c:axId val="109669376"/>
      </c:barChart>
      <c:catAx>
        <c:axId val="109667840"/>
        <c:scaling>
          <c:orientation val="minMax"/>
        </c:scaling>
        <c:delete val="0"/>
        <c:axPos val="b"/>
        <c:numFmt formatCode="General" sourceLinked="0"/>
        <c:majorTickMark val="none"/>
        <c:minorTickMark val="none"/>
        <c:tickLblPos val="nextTo"/>
        <c:txPr>
          <a:bodyPr/>
          <a:lstStyle/>
          <a:p>
            <a:pPr>
              <a:defRPr sz="1400"/>
            </a:pPr>
            <a:endParaRPr lang="en-US"/>
          </a:p>
        </c:txPr>
        <c:crossAx val="109669376"/>
        <c:crosses val="autoZero"/>
        <c:auto val="1"/>
        <c:lblAlgn val="ctr"/>
        <c:lblOffset val="100"/>
        <c:noMultiLvlLbl val="0"/>
      </c:catAx>
      <c:valAx>
        <c:axId val="109669376"/>
        <c:scaling>
          <c:orientation val="minMax"/>
        </c:scaling>
        <c:delete val="0"/>
        <c:axPos val="l"/>
        <c:majorGridlines/>
        <c:title>
          <c:tx>
            <c:rich>
              <a:bodyPr/>
              <a:lstStyle/>
              <a:p>
                <a:pPr>
                  <a:defRPr sz="1400"/>
                </a:pPr>
                <a:r>
                  <a:rPr lang="en-US" sz="1400"/>
                  <a:t>Dissimilarity Index</a:t>
                </a:r>
                <a:r>
                  <a:rPr lang="en-US" sz="1400" baseline="0"/>
                  <a:t> (D, SSI)</a:t>
                </a:r>
                <a:endParaRPr lang="en-US" sz="1400"/>
              </a:p>
            </c:rich>
          </c:tx>
          <c:layout/>
          <c:overlay val="0"/>
        </c:title>
        <c:numFmt formatCode="0.000" sourceLinked="1"/>
        <c:majorTickMark val="none"/>
        <c:minorTickMark val="none"/>
        <c:tickLblPos val="nextTo"/>
        <c:txPr>
          <a:bodyPr/>
          <a:lstStyle/>
          <a:p>
            <a:pPr>
              <a:defRPr sz="1400"/>
            </a:pPr>
            <a:endParaRPr lang="en-US"/>
          </a:p>
        </c:txPr>
        <c:crossAx val="109667840"/>
        <c:crosses val="autoZero"/>
        <c:crossBetween val="between"/>
      </c:valAx>
    </c:plotArea>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Shifts in Men's and Women's Occupational </a:t>
            </a:r>
            <a:r>
              <a:rPr lang="en-US" dirty="0" smtClean="0"/>
              <a:t>Distributions, </a:t>
            </a:r>
            <a:r>
              <a:rPr lang="en-US" dirty="0"/>
              <a:t>1950-2010</a:t>
            </a:r>
          </a:p>
        </c:rich>
      </c:tx>
      <c:layout/>
      <c:overlay val="0"/>
    </c:title>
    <c:autoTitleDeleted val="0"/>
    <c:plotArea>
      <c:layout>
        <c:manualLayout>
          <c:layoutTarget val="inner"/>
          <c:xMode val="edge"/>
          <c:yMode val="edge"/>
          <c:x val="7.007540371012945E-2"/>
          <c:y val="0.12245311956487365"/>
          <c:w val="0.89680056942034758"/>
          <c:h val="0.84834013218227278"/>
        </c:manualLayout>
      </c:layout>
      <c:barChart>
        <c:barDir val="col"/>
        <c:grouping val="clustered"/>
        <c:varyColors val="0"/>
        <c:ser>
          <c:idx val="0"/>
          <c:order val="0"/>
          <c:tx>
            <c:strRef>
              <c:f>Sheet1!$A$4</c:f>
              <c:strCache>
                <c:ptCount val="1"/>
                <c:pt idx="0">
                  <c:v>Total Change in Segregation</c:v>
                </c:pt>
              </c:strCache>
            </c:strRef>
          </c:tx>
          <c:spPr>
            <a:solidFill>
              <a:schemeClr val="accent4"/>
            </a:solidFill>
          </c:spPr>
          <c:invertIfNegative val="0"/>
          <c:dLbls>
            <c:dLbl>
              <c:idx val="4"/>
              <c:layout>
                <c:manualLayout>
                  <c:x val="-2.6836158192090401E-2"/>
                  <c:y val="-6.0239382727762152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1950-60</c:v>
                </c:pt>
                <c:pt idx="1">
                  <c:v>1960-70</c:v>
                </c:pt>
                <c:pt idx="2">
                  <c:v>1970-80</c:v>
                </c:pt>
                <c:pt idx="3">
                  <c:v>1980-90</c:v>
                </c:pt>
                <c:pt idx="4">
                  <c:v>1990-2000</c:v>
                </c:pt>
                <c:pt idx="5">
                  <c:v>2000-2010</c:v>
                </c:pt>
              </c:strCache>
            </c:strRef>
          </c:cat>
          <c:val>
            <c:numRef>
              <c:f>Sheet1!$B$4:$G$4</c:f>
              <c:numCache>
                <c:formatCode>General</c:formatCode>
                <c:ptCount val="6"/>
                <c:pt idx="0">
                  <c:v>-4.4000000000000029E-3</c:v>
                </c:pt>
                <c:pt idx="1">
                  <c:v>-4.1700000000000001E-2</c:v>
                </c:pt>
                <c:pt idx="2">
                  <c:v>-5.5700000000000027E-2</c:v>
                </c:pt>
                <c:pt idx="3">
                  <c:v>-4.3500000000000004E-2</c:v>
                </c:pt>
                <c:pt idx="4">
                  <c:v>-1.9099999999999999E-2</c:v>
                </c:pt>
                <c:pt idx="5">
                  <c:v>-3.4000000000000015E-3</c:v>
                </c:pt>
              </c:numCache>
            </c:numRef>
          </c:val>
        </c:ser>
        <c:ser>
          <c:idx val="1"/>
          <c:order val="1"/>
          <c:tx>
            <c:strRef>
              <c:f>Sheet1!$A$6</c:f>
              <c:strCache>
                <c:ptCount val="1"/>
                <c:pt idx="0">
                  <c:v>Women's Shift</c:v>
                </c:pt>
              </c:strCache>
            </c:strRef>
          </c:tx>
          <c:invertIfNegative val="0"/>
          <c:dLbls>
            <c:numFmt formatCode="#,##0.0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1950-60</c:v>
                </c:pt>
                <c:pt idx="1">
                  <c:v>1960-70</c:v>
                </c:pt>
                <c:pt idx="2">
                  <c:v>1970-80</c:v>
                </c:pt>
                <c:pt idx="3">
                  <c:v>1980-90</c:v>
                </c:pt>
                <c:pt idx="4">
                  <c:v>1990-2000</c:v>
                </c:pt>
                <c:pt idx="5">
                  <c:v>2000-2010</c:v>
                </c:pt>
              </c:strCache>
            </c:strRef>
          </c:cat>
          <c:val>
            <c:numRef>
              <c:f>Sheet1!$B$6:$G$6</c:f>
              <c:numCache>
                <c:formatCode>General</c:formatCode>
                <c:ptCount val="6"/>
                <c:pt idx="0">
                  <c:v>1.5699999999999999E-2</c:v>
                </c:pt>
                <c:pt idx="1">
                  <c:v>-1.4800000000000001E-2</c:v>
                </c:pt>
                <c:pt idx="2">
                  <c:v>-6.3800000000000009E-2</c:v>
                </c:pt>
                <c:pt idx="3">
                  <c:v>-3.5999999999999997E-2</c:v>
                </c:pt>
                <c:pt idx="4">
                  <c:v>-1.9800000000000012E-2</c:v>
                </c:pt>
                <c:pt idx="5">
                  <c:v>1.900000000000001E-2</c:v>
                </c:pt>
              </c:numCache>
            </c:numRef>
          </c:val>
        </c:ser>
        <c:ser>
          <c:idx val="2"/>
          <c:order val="2"/>
          <c:tx>
            <c:strRef>
              <c:f>Sheet1!$A$9</c:f>
              <c:strCache>
                <c:ptCount val="1"/>
                <c:pt idx="0">
                  <c:v>Men's Shift</c:v>
                </c:pt>
              </c:strCache>
            </c:strRef>
          </c:tx>
          <c:spPr>
            <a:solidFill>
              <a:srgbClr val="0070C0"/>
            </a:solidFill>
          </c:spPr>
          <c:invertIfNegative val="0"/>
          <c:dLbls>
            <c:dLbl>
              <c:idx val="4"/>
              <c:layout>
                <c:manualLayout>
                  <c:x val="2.4011299435028249E-2"/>
                  <c:y val="1.5811276595110204E-7"/>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numFmt formatCode="#,##0.000" sourceLinked="0"/>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Sheet1!$B$1:$G$1</c:f>
              <c:strCache>
                <c:ptCount val="6"/>
                <c:pt idx="0">
                  <c:v>1950-60</c:v>
                </c:pt>
                <c:pt idx="1">
                  <c:v>1960-70</c:v>
                </c:pt>
                <c:pt idx="2">
                  <c:v>1970-80</c:v>
                </c:pt>
                <c:pt idx="3">
                  <c:v>1980-90</c:v>
                </c:pt>
                <c:pt idx="4">
                  <c:v>1990-2000</c:v>
                </c:pt>
                <c:pt idx="5">
                  <c:v>2000-2010</c:v>
                </c:pt>
              </c:strCache>
            </c:strRef>
          </c:cat>
          <c:val>
            <c:numRef>
              <c:f>Sheet1!$B$9:$G$9</c:f>
              <c:numCache>
                <c:formatCode>General</c:formatCode>
                <c:ptCount val="6"/>
                <c:pt idx="0">
                  <c:v>-1.6299999999999999E-2</c:v>
                </c:pt>
                <c:pt idx="1">
                  <c:v>-1.1299999999999998E-2</c:v>
                </c:pt>
                <c:pt idx="2">
                  <c:v>2.9200000000000011E-2</c:v>
                </c:pt>
                <c:pt idx="3">
                  <c:v>8.7000000000000046E-3</c:v>
                </c:pt>
                <c:pt idx="4">
                  <c:v>-2.0500000000000001E-2</c:v>
                </c:pt>
                <c:pt idx="5">
                  <c:v>-1.72E-2</c:v>
                </c:pt>
              </c:numCache>
            </c:numRef>
          </c:val>
        </c:ser>
        <c:dLbls>
          <c:showLegendKey val="0"/>
          <c:showVal val="1"/>
          <c:showCatName val="0"/>
          <c:showSerName val="0"/>
          <c:showPercent val="0"/>
          <c:showBubbleSize val="0"/>
        </c:dLbls>
        <c:gapWidth val="150"/>
        <c:axId val="111281664"/>
        <c:axId val="111283200"/>
      </c:barChart>
      <c:catAx>
        <c:axId val="111281664"/>
        <c:scaling>
          <c:orientation val="minMax"/>
        </c:scaling>
        <c:delete val="0"/>
        <c:axPos val="b"/>
        <c:numFmt formatCode="General" sourceLinked="0"/>
        <c:majorTickMark val="out"/>
        <c:minorTickMark val="none"/>
        <c:tickLblPos val="high"/>
        <c:txPr>
          <a:bodyPr rot="0"/>
          <a:lstStyle/>
          <a:p>
            <a:pPr>
              <a:defRPr/>
            </a:pPr>
            <a:endParaRPr lang="en-US"/>
          </a:p>
        </c:txPr>
        <c:crossAx val="111283200"/>
        <c:crosses val="autoZero"/>
        <c:auto val="1"/>
        <c:lblAlgn val="ctr"/>
        <c:lblOffset val="100"/>
        <c:noMultiLvlLbl val="0"/>
      </c:catAx>
      <c:valAx>
        <c:axId val="111283200"/>
        <c:scaling>
          <c:orientation val="minMax"/>
        </c:scaling>
        <c:delete val="0"/>
        <c:axPos val="l"/>
        <c:numFmt formatCode="General" sourceLinked="1"/>
        <c:majorTickMark val="out"/>
        <c:minorTickMark val="none"/>
        <c:tickLblPos val="nextTo"/>
        <c:crossAx val="111281664"/>
        <c:crosses val="autoZero"/>
        <c:crossBetween val="between"/>
      </c:valAx>
    </c:plotArea>
    <c:legend>
      <c:legendPos val="r"/>
      <c:layout>
        <c:manualLayout>
          <c:xMode val="edge"/>
          <c:yMode val="edge"/>
          <c:x val="0.55159359846968281"/>
          <c:y val="0.79392372640166953"/>
          <c:w val="0.39614651452466776"/>
          <c:h val="0.13806612275875155"/>
        </c:manualLayout>
      </c:layout>
      <c:overlay val="0"/>
    </c:legend>
    <c:plotVisOnly val="1"/>
    <c:dispBlanksAs val="gap"/>
    <c:showDLblsOverMax val="0"/>
  </c:chart>
  <c:txPr>
    <a:bodyPr/>
    <a:lstStyle/>
    <a:p>
      <a:pPr>
        <a:defRPr sz="16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Occupational Gender Segregation by Education, 1950-2010</a:t>
            </a:r>
          </a:p>
        </c:rich>
      </c:tx>
      <c:layout/>
      <c:overlay val="0"/>
    </c:title>
    <c:autoTitleDeleted val="0"/>
    <c:plotArea>
      <c:layout>
        <c:manualLayout>
          <c:layoutTarget val="inner"/>
          <c:xMode val="edge"/>
          <c:yMode val="edge"/>
          <c:x val="0.12587132200580187"/>
          <c:y val="0.10292762237960895"/>
          <c:w val="0.83222026523000425"/>
          <c:h val="0.74459129569645743"/>
        </c:manualLayout>
      </c:layout>
      <c:lineChart>
        <c:grouping val="standard"/>
        <c:varyColors val="0"/>
        <c:ser>
          <c:idx val="0"/>
          <c:order val="0"/>
          <c:tx>
            <c:strRef>
              <c:f>'educ and class'!$A$6</c:f>
              <c:strCache>
                <c:ptCount val="1"/>
                <c:pt idx="0">
                  <c:v>Less Than High School</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class'!$B$6:$H$6</c:f>
              <c:numCache>
                <c:formatCode>General</c:formatCode>
                <c:ptCount val="7"/>
                <c:pt idx="0">
                  <c:v>0.64300000000000013</c:v>
                </c:pt>
                <c:pt idx="1">
                  <c:v>0.65200000000000014</c:v>
                </c:pt>
                <c:pt idx="2">
                  <c:v>0.6100000000000001</c:v>
                </c:pt>
                <c:pt idx="3">
                  <c:v>0.56599999999999995</c:v>
                </c:pt>
                <c:pt idx="4">
                  <c:v>0.53100000000000003</c:v>
                </c:pt>
                <c:pt idx="5">
                  <c:v>0.52</c:v>
                </c:pt>
                <c:pt idx="6">
                  <c:v>0.53200000000000003</c:v>
                </c:pt>
              </c:numCache>
            </c:numRef>
          </c:val>
          <c:smooth val="0"/>
        </c:ser>
        <c:ser>
          <c:idx val="1"/>
          <c:order val="1"/>
          <c:tx>
            <c:strRef>
              <c:f>'educ and class'!$A$7</c:f>
              <c:strCache>
                <c:ptCount val="1"/>
                <c:pt idx="0">
                  <c:v>High School Graduates</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class'!$B$7:$H$7</c:f>
              <c:numCache>
                <c:formatCode>General</c:formatCode>
                <c:ptCount val="7"/>
                <c:pt idx="0">
                  <c:v>0.59799999999999998</c:v>
                </c:pt>
                <c:pt idx="1">
                  <c:v>0.62800000000000011</c:v>
                </c:pt>
                <c:pt idx="2">
                  <c:v>0.60600000000000009</c:v>
                </c:pt>
                <c:pt idx="3">
                  <c:v>0.58099999999999996</c:v>
                </c:pt>
                <c:pt idx="4">
                  <c:v>0.55300000000000005</c:v>
                </c:pt>
                <c:pt idx="5">
                  <c:v>0.53900000000000003</c:v>
                </c:pt>
                <c:pt idx="6">
                  <c:v>0.54600000000000004</c:v>
                </c:pt>
              </c:numCache>
            </c:numRef>
          </c:val>
          <c:smooth val="0"/>
        </c:ser>
        <c:ser>
          <c:idx val="2"/>
          <c:order val="2"/>
          <c:tx>
            <c:strRef>
              <c:f>'educ and class'!$A$8</c:f>
              <c:strCache>
                <c:ptCount val="1"/>
                <c:pt idx="0">
                  <c:v>Some College </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class'!$B$8:$H$8</c:f>
              <c:numCache>
                <c:formatCode>General</c:formatCode>
                <c:ptCount val="7"/>
                <c:pt idx="0">
                  <c:v>0.64000000000000012</c:v>
                </c:pt>
                <c:pt idx="1">
                  <c:v>0.65100000000000013</c:v>
                </c:pt>
                <c:pt idx="2">
                  <c:v>0.6160000000000001</c:v>
                </c:pt>
                <c:pt idx="3">
                  <c:v>0.57299999999999995</c:v>
                </c:pt>
                <c:pt idx="4">
                  <c:v>0.53800000000000003</c:v>
                </c:pt>
                <c:pt idx="5">
                  <c:v>0.51100000000000001</c:v>
                </c:pt>
                <c:pt idx="6">
                  <c:v>0.51800000000000002</c:v>
                </c:pt>
              </c:numCache>
            </c:numRef>
          </c:val>
          <c:smooth val="0"/>
        </c:ser>
        <c:ser>
          <c:idx val="3"/>
          <c:order val="3"/>
          <c:tx>
            <c:strRef>
              <c:f>'educ and class'!$A$9</c:f>
              <c:strCache>
                <c:ptCount val="1"/>
                <c:pt idx="0">
                  <c:v>College Graduates</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class'!$B$9:$H$9</c:f>
              <c:numCache>
                <c:formatCode>General</c:formatCode>
                <c:ptCount val="7"/>
                <c:pt idx="0">
                  <c:v>0.65200000000000014</c:v>
                </c:pt>
                <c:pt idx="1">
                  <c:v>0.65200000000000014</c:v>
                </c:pt>
                <c:pt idx="2">
                  <c:v>0.58899999999999997</c:v>
                </c:pt>
                <c:pt idx="3">
                  <c:v>0.49600000000000005</c:v>
                </c:pt>
                <c:pt idx="4">
                  <c:v>0.4220000000000001</c:v>
                </c:pt>
                <c:pt idx="5">
                  <c:v>0.39000000000000007</c:v>
                </c:pt>
                <c:pt idx="6">
                  <c:v>0.37800000000000006</c:v>
                </c:pt>
              </c:numCache>
            </c:numRef>
          </c:val>
          <c:smooth val="0"/>
        </c:ser>
        <c:dLbls>
          <c:showLegendKey val="0"/>
          <c:showVal val="0"/>
          <c:showCatName val="0"/>
          <c:showSerName val="0"/>
          <c:showPercent val="0"/>
          <c:showBubbleSize val="0"/>
        </c:dLbls>
        <c:marker val="1"/>
        <c:smooth val="0"/>
        <c:axId val="111355392"/>
        <c:axId val="111356928"/>
      </c:lineChart>
      <c:catAx>
        <c:axId val="111355392"/>
        <c:scaling>
          <c:orientation val="minMax"/>
        </c:scaling>
        <c:delete val="0"/>
        <c:axPos val="b"/>
        <c:majorTickMark val="none"/>
        <c:minorTickMark val="none"/>
        <c:tickLblPos val="nextTo"/>
        <c:crossAx val="111356928"/>
        <c:crosses val="autoZero"/>
        <c:auto val="1"/>
        <c:lblAlgn val="ctr"/>
        <c:lblOffset val="100"/>
        <c:noMultiLvlLbl val="0"/>
      </c:catAx>
      <c:valAx>
        <c:axId val="111356928"/>
        <c:scaling>
          <c:orientation val="minMax"/>
          <c:min val="0.3000000000000001"/>
        </c:scaling>
        <c:delete val="0"/>
        <c:axPos val="l"/>
        <c:majorGridlines/>
        <c:title>
          <c:tx>
            <c:rich>
              <a:bodyPr/>
              <a:lstStyle/>
              <a:p>
                <a:pPr>
                  <a:defRPr/>
                </a:pPr>
                <a:r>
                  <a:rPr lang="en-US"/>
                  <a:t>Index of Dissimilarity</a:t>
                </a:r>
              </a:p>
            </c:rich>
          </c:tx>
          <c:layout/>
          <c:overlay val="0"/>
        </c:title>
        <c:numFmt formatCode="General" sourceLinked="1"/>
        <c:majorTickMark val="none"/>
        <c:minorTickMark val="none"/>
        <c:tickLblPos val="nextTo"/>
        <c:crossAx val="111355392"/>
        <c:crosses val="autoZero"/>
        <c:crossBetween val="between"/>
      </c:valAx>
    </c:plotArea>
    <c:legend>
      <c:legendPos val="r"/>
      <c:layout>
        <c:manualLayout>
          <c:xMode val="edge"/>
          <c:yMode val="edge"/>
          <c:x val="0.20224363401943182"/>
          <c:y val="0.51237100450927908"/>
          <c:w val="0.28606045954781972"/>
          <c:h val="0.2225227847054449"/>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Occupational Gender Segregation by Class, 1950-2010</a:t>
            </a:r>
          </a:p>
        </c:rich>
      </c:tx>
      <c:layout/>
      <c:overlay val="0"/>
    </c:title>
    <c:autoTitleDeleted val="0"/>
    <c:plotArea>
      <c:layout>
        <c:manualLayout>
          <c:layoutTarget val="inner"/>
          <c:xMode val="edge"/>
          <c:yMode val="edge"/>
          <c:x val="0.12587132200580187"/>
          <c:y val="0.10972760616461413"/>
          <c:w val="0.82966915319795553"/>
          <c:h val="0.72771754492226859"/>
        </c:manualLayout>
      </c:layout>
      <c:lineChart>
        <c:grouping val="standard"/>
        <c:varyColors val="0"/>
        <c:ser>
          <c:idx val="0"/>
          <c:order val="0"/>
          <c:tx>
            <c:strRef>
              <c:f>'educ and class'!$A$12</c:f>
              <c:strCache>
                <c:ptCount val="1"/>
                <c:pt idx="0">
                  <c:v>Middle Class Occupations</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class'!$B$12:$H$12</c:f>
              <c:numCache>
                <c:formatCode>General</c:formatCode>
                <c:ptCount val="7"/>
                <c:pt idx="0">
                  <c:v>0.54800000000000004</c:v>
                </c:pt>
                <c:pt idx="1">
                  <c:v>0.55300000000000005</c:v>
                </c:pt>
                <c:pt idx="2">
                  <c:v>0.51700000000000002</c:v>
                </c:pt>
                <c:pt idx="3">
                  <c:v>0.40400000000000008</c:v>
                </c:pt>
                <c:pt idx="4">
                  <c:v>0.3500000000000002</c:v>
                </c:pt>
                <c:pt idx="5">
                  <c:v>0.31200000000000022</c:v>
                </c:pt>
                <c:pt idx="6">
                  <c:v>0.31900000000000023</c:v>
                </c:pt>
              </c:numCache>
            </c:numRef>
          </c:val>
          <c:smooth val="0"/>
        </c:ser>
        <c:ser>
          <c:idx val="1"/>
          <c:order val="1"/>
          <c:tx>
            <c:strRef>
              <c:f>'educ and class'!$A$13</c:f>
              <c:strCache>
                <c:ptCount val="1"/>
                <c:pt idx="0">
                  <c:v>Working Class Occupations</c:v>
                </c:pt>
              </c:strCache>
            </c:strRef>
          </c:tx>
          <c:spPr>
            <a:ln w="50800"/>
          </c:spPr>
          <c:cat>
            <c:strRef>
              <c:f>'educ and class'!$B$4:$H$4</c:f>
              <c:strCache>
                <c:ptCount val="7"/>
                <c:pt idx="0">
                  <c:v>1950</c:v>
                </c:pt>
                <c:pt idx="1">
                  <c:v>1960</c:v>
                </c:pt>
                <c:pt idx="2">
                  <c:v>1970</c:v>
                </c:pt>
                <c:pt idx="3">
                  <c:v>1980</c:v>
                </c:pt>
                <c:pt idx="4">
                  <c:v>1990</c:v>
                </c:pt>
                <c:pt idx="5">
                  <c:v>2000</c:v>
                </c:pt>
                <c:pt idx="6">
                  <c:v>2008-10</c:v>
                </c:pt>
              </c:strCache>
            </c:strRef>
          </c:cat>
          <c:val>
            <c:numRef>
              <c:f>'educ and class'!$B$13:$H$13</c:f>
              <c:numCache>
                <c:formatCode>General</c:formatCode>
                <c:ptCount val="7"/>
                <c:pt idx="0">
                  <c:v>0.58599999999999997</c:v>
                </c:pt>
                <c:pt idx="1">
                  <c:v>0.61200000000000043</c:v>
                </c:pt>
                <c:pt idx="2">
                  <c:v>0.56999999999999995</c:v>
                </c:pt>
                <c:pt idx="3">
                  <c:v>0.58199999999999996</c:v>
                </c:pt>
                <c:pt idx="4">
                  <c:v>0.56799999999999995</c:v>
                </c:pt>
                <c:pt idx="5">
                  <c:v>0.5760000000000004</c:v>
                </c:pt>
                <c:pt idx="6">
                  <c:v>0.59199999999999997</c:v>
                </c:pt>
              </c:numCache>
            </c:numRef>
          </c:val>
          <c:smooth val="0"/>
        </c:ser>
        <c:dLbls>
          <c:showLegendKey val="0"/>
          <c:showVal val="0"/>
          <c:showCatName val="0"/>
          <c:showSerName val="0"/>
          <c:showPercent val="0"/>
          <c:showBubbleSize val="0"/>
        </c:dLbls>
        <c:marker val="1"/>
        <c:smooth val="0"/>
        <c:axId val="111417600"/>
        <c:axId val="111419392"/>
      </c:lineChart>
      <c:catAx>
        <c:axId val="111417600"/>
        <c:scaling>
          <c:orientation val="minMax"/>
        </c:scaling>
        <c:delete val="0"/>
        <c:axPos val="b"/>
        <c:numFmt formatCode="General" sourceLinked="0"/>
        <c:majorTickMark val="none"/>
        <c:minorTickMark val="none"/>
        <c:tickLblPos val="nextTo"/>
        <c:crossAx val="111419392"/>
        <c:crosses val="autoZero"/>
        <c:auto val="1"/>
        <c:lblAlgn val="ctr"/>
        <c:lblOffset val="100"/>
        <c:noMultiLvlLbl val="0"/>
      </c:catAx>
      <c:valAx>
        <c:axId val="111419392"/>
        <c:scaling>
          <c:orientation val="minMax"/>
          <c:max val="0.7000000000000004"/>
          <c:min val="0"/>
        </c:scaling>
        <c:delete val="0"/>
        <c:axPos val="l"/>
        <c:majorGridlines/>
        <c:title>
          <c:tx>
            <c:rich>
              <a:bodyPr/>
              <a:lstStyle/>
              <a:p>
                <a:pPr>
                  <a:defRPr/>
                </a:pPr>
                <a:r>
                  <a:rPr lang="en-US"/>
                  <a:t>Index of Dissimilarity</a:t>
                </a:r>
              </a:p>
            </c:rich>
          </c:tx>
          <c:layout/>
          <c:overlay val="0"/>
        </c:title>
        <c:numFmt formatCode="General" sourceLinked="1"/>
        <c:majorTickMark val="none"/>
        <c:minorTickMark val="none"/>
        <c:tickLblPos val="nextTo"/>
        <c:crossAx val="111417600"/>
        <c:crosses val="autoZero"/>
        <c:crossBetween val="between"/>
      </c:valAx>
    </c:plotArea>
    <c:legend>
      <c:legendPos val="r"/>
      <c:layout>
        <c:manualLayout>
          <c:xMode val="edge"/>
          <c:yMode val="edge"/>
          <c:x val="0.17337673251369895"/>
          <c:y val="0.61736607443300362"/>
          <c:w val="0.33247122070267565"/>
          <c:h val="0.1186119523521099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Comic Sans MS" panose="030F0702030302020204" pitchFamily="66" charset="0"/>
              </a:rPr>
              <a:t>Median Earnings Full Time,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Year </a:t>
            </a:r>
            <a:r>
              <a:rPr lang="en-US" sz="2000" dirty="0">
                <a:latin typeface="Comic Sans MS" panose="030F0702030302020204" pitchFamily="66" charset="0"/>
              </a:rPr>
              <a:t>Round Workers by Sex,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1955-2014</a:t>
            </a:r>
            <a:endParaRPr lang="en-US" sz="2000" dirty="0">
              <a:latin typeface="Comic Sans MS" panose="030F0702030302020204" pitchFamily="66" charset="0"/>
            </a:endParaRPr>
          </a:p>
        </c:rich>
      </c:tx>
      <c:layout/>
      <c:overlay val="0"/>
      <c:spPr>
        <a:noFill/>
        <a:ln>
          <a:noFill/>
        </a:ln>
        <a:effectLst/>
      </c:spPr>
    </c:title>
    <c:autoTitleDeleted val="0"/>
    <c:plotArea>
      <c:layout/>
      <c:lineChart>
        <c:grouping val="standard"/>
        <c:varyColors val="0"/>
        <c:ser>
          <c:idx val="0"/>
          <c:order val="0"/>
          <c:tx>
            <c:strRef>
              <c:f>[p36AR.xls]p36AR!$D$6</c:f>
              <c:strCache>
                <c:ptCount val="1"/>
                <c:pt idx="0">
                  <c:v>Men 2014
dollars</c:v>
                </c:pt>
              </c:strCache>
            </c:strRef>
          </c:tx>
          <c:spPr>
            <a:ln w="28575" cap="rnd">
              <a:solidFill>
                <a:schemeClr val="accent1"/>
              </a:solidFill>
              <a:round/>
            </a:ln>
            <a:effectLst/>
          </c:spPr>
          <c:marker>
            <c:symbol val="none"/>
          </c:marker>
          <c:dLbls>
            <c:dLbl>
              <c:idx val="0"/>
              <c:layout>
                <c:manualLayout>
                  <c:x val="-1.2500000000000013E-2"/>
                  <c:y val="1.8518518518518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0277777777777725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4.4444444444444446E-2"/>
                  <c:y val="-4.629629629629632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[p36AR.xls]p36AR!$D$7:$D$66</c:f>
              <c:numCache>
                <c:formatCode>#,##0</c:formatCode>
                <c:ptCount val="60"/>
                <c:pt idx="0">
                  <c:v>32778</c:v>
                </c:pt>
                <c:pt idx="1">
                  <c:v>33996</c:v>
                </c:pt>
                <c:pt idx="2">
                  <c:v>34795</c:v>
                </c:pt>
                <c:pt idx="3">
                  <c:v>35490</c:v>
                </c:pt>
                <c:pt idx="4">
                  <c:v>37276</c:v>
                </c:pt>
                <c:pt idx="5">
                  <c:v>38027</c:v>
                </c:pt>
                <c:pt idx="6">
                  <c:v>39235</c:v>
                </c:pt>
                <c:pt idx="7">
                  <c:v>39966</c:v>
                </c:pt>
                <c:pt idx="8">
                  <c:v>41073</c:v>
                </c:pt>
                <c:pt idx="9">
                  <c:v>41950</c:v>
                </c:pt>
                <c:pt idx="10">
                  <c:v>43380</c:v>
                </c:pt>
                <c:pt idx="11">
                  <c:v>44466</c:v>
                </c:pt>
                <c:pt idx="12">
                  <c:v>45189</c:v>
                </c:pt>
                <c:pt idx="13">
                  <c:v>46616</c:v>
                </c:pt>
                <c:pt idx="14">
                  <c:v>49503</c:v>
                </c:pt>
                <c:pt idx="15">
                  <c:v>49987</c:v>
                </c:pt>
                <c:pt idx="16">
                  <c:v>50220</c:v>
                </c:pt>
                <c:pt idx="17">
                  <c:v>53350</c:v>
                </c:pt>
                <c:pt idx="18">
                  <c:v>54638</c:v>
                </c:pt>
                <c:pt idx="19">
                  <c:v>52677</c:v>
                </c:pt>
                <c:pt idx="20">
                  <c:v>51766</c:v>
                </c:pt>
                <c:pt idx="21">
                  <c:v>52450</c:v>
                </c:pt>
                <c:pt idx="22">
                  <c:v>53647</c:v>
                </c:pt>
                <c:pt idx="23">
                  <c:v>53509</c:v>
                </c:pt>
                <c:pt idx="24">
                  <c:v>53186</c:v>
                </c:pt>
                <c:pt idx="25">
                  <c:v>52466</c:v>
                </c:pt>
                <c:pt idx="26">
                  <c:v>51700</c:v>
                </c:pt>
                <c:pt idx="27">
                  <c:v>51027</c:v>
                </c:pt>
                <c:pt idx="28">
                  <c:v>50899</c:v>
                </c:pt>
                <c:pt idx="29">
                  <c:v>52114</c:v>
                </c:pt>
                <c:pt idx="30">
                  <c:v>52472</c:v>
                </c:pt>
                <c:pt idx="31">
                  <c:v>53384</c:v>
                </c:pt>
                <c:pt idx="32">
                  <c:v>53209</c:v>
                </c:pt>
                <c:pt idx="33">
                  <c:v>52597</c:v>
                </c:pt>
                <c:pt idx="34">
                  <c:v>52408</c:v>
                </c:pt>
                <c:pt idx="35">
                  <c:v>50929</c:v>
                </c:pt>
                <c:pt idx="36">
                  <c:v>51434</c:v>
                </c:pt>
                <c:pt idx="37">
                  <c:v>50991</c:v>
                </c:pt>
                <c:pt idx="38">
                  <c:v>50156</c:v>
                </c:pt>
                <c:pt idx="39">
                  <c:v>49976</c:v>
                </c:pt>
                <c:pt idx="40">
                  <c:v>49706</c:v>
                </c:pt>
                <c:pt idx="41">
                  <c:v>50408</c:v>
                </c:pt>
                <c:pt idx="42">
                  <c:v>51858</c:v>
                </c:pt>
                <c:pt idx="43">
                  <c:v>52623</c:v>
                </c:pt>
                <c:pt idx="44">
                  <c:v>53229</c:v>
                </c:pt>
                <c:pt idx="45">
                  <c:v>53464</c:v>
                </c:pt>
                <c:pt idx="46">
                  <c:v>53669</c:v>
                </c:pt>
                <c:pt idx="47">
                  <c:v>53304</c:v>
                </c:pt>
                <c:pt idx="48">
                  <c:v>53422</c:v>
                </c:pt>
                <c:pt idx="49">
                  <c:v>52223</c:v>
                </c:pt>
                <c:pt idx="50">
                  <c:v>51143</c:v>
                </c:pt>
                <c:pt idx="51">
                  <c:v>52790</c:v>
                </c:pt>
                <c:pt idx="52">
                  <c:v>52780</c:v>
                </c:pt>
                <c:pt idx="53">
                  <c:v>52537</c:v>
                </c:pt>
                <c:pt idx="54">
                  <c:v>54249</c:v>
                </c:pt>
                <c:pt idx="55">
                  <c:v>54457</c:v>
                </c:pt>
                <c:pt idx="56">
                  <c:v>52966</c:v>
                </c:pt>
                <c:pt idx="57">
                  <c:v>52261</c:v>
                </c:pt>
                <c:pt idx="58">
                  <c:v>52259</c:v>
                </c:pt>
                <c:pt idx="59">
                  <c:v>51456</c:v>
                </c:pt>
              </c:numCache>
            </c:numRef>
          </c:val>
          <c:smooth val="0"/>
        </c:ser>
        <c:ser>
          <c:idx val="1"/>
          <c:order val="1"/>
          <c:tx>
            <c:strRef>
              <c:f>[p36AR.xls]p36AR!$G$6</c:f>
              <c:strCache>
                <c:ptCount val="1"/>
                <c:pt idx="0">
                  <c:v>Women 2014
dollars</c:v>
                </c:pt>
              </c:strCache>
            </c:strRef>
          </c:tx>
          <c:spPr>
            <a:ln w="28575" cap="rnd">
              <a:solidFill>
                <a:schemeClr val="accent2"/>
              </a:solidFill>
              <a:round/>
            </a:ln>
            <a:effectLst/>
          </c:spPr>
          <c:marker>
            <c:symbol val="none"/>
          </c:marker>
          <c:dLbls>
            <c:dLbl>
              <c:idx val="0"/>
              <c:layout>
                <c:manualLayout>
                  <c:x val="-1.2500000000000013E-2"/>
                  <c:y val="5.5555555555555552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6.1111111111111012E-2"/>
                  <c:y val="5.3703703703703635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[p36AR.xls]p36AR!$G$7:$G$66</c:f>
              <c:numCache>
                <c:formatCode>#,##0</c:formatCode>
                <c:ptCount val="60"/>
                <c:pt idx="0">
                  <c:v>21139</c:v>
                </c:pt>
                <c:pt idx="1">
                  <c:v>21530</c:v>
                </c:pt>
                <c:pt idx="2">
                  <c:v>22158</c:v>
                </c:pt>
                <c:pt idx="3">
                  <c:v>22238</c:v>
                </c:pt>
                <c:pt idx="4">
                  <c:v>22803</c:v>
                </c:pt>
                <c:pt idx="5">
                  <c:v>23065</c:v>
                </c:pt>
                <c:pt idx="6">
                  <c:v>23147</c:v>
                </c:pt>
                <c:pt idx="7">
                  <c:v>23715</c:v>
                </c:pt>
                <c:pt idx="8">
                  <c:v>24062</c:v>
                </c:pt>
                <c:pt idx="9">
                  <c:v>24767</c:v>
                </c:pt>
                <c:pt idx="10">
                  <c:v>25089</c:v>
                </c:pt>
                <c:pt idx="11">
                  <c:v>25740</c:v>
                </c:pt>
                <c:pt idx="12">
                  <c:v>26026</c:v>
                </c:pt>
                <c:pt idx="13">
                  <c:v>27251</c:v>
                </c:pt>
                <c:pt idx="14">
                  <c:v>28995</c:v>
                </c:pt>
                <c:pt idx="15">
                  <c:v>29609</c:v>
                </c:pt>
                <c:pt idx="16">
                  <c:v>29727</c:v>
                </c:pt>
                <c:pt idx="17">
                  <c:v>30644</c:v>
                </c:pt>
                <c:pt idx="18">
                  <c:v>30911</c:v>
                </c:pt>
                <c:pt idx="19">
                  <c:v>31072</c:v>
                </c:pt>
                <c:pt idx="20">
                  <c:v>30894</c:v>
                </c:pt>
                <c:pt idx="21">
                  <c:v>31457</c:v>
                </c:pt>
                <c:pt idx="22">
                  <c:v>31377</c:v>
                </c:pt>
                <c:pt idx="23">
                  <c:v>32118</c:v>
                </c:pt>
                <c:pt idx="24">
                  <c:v>32044</c:v>
                </c:pt>
                <c:pt idx="25">
                  <c:v>31718</c:v>
                </c:pt>
                <c:pt idx="26">
                  <c:v>31125</c:v>
                </c:pt>
                <c:pt idx="27">
                  <c:v>32195</c:v>
                </c:pt>
                <c:pt idx="28">
                  <c:v>32742</c:v>
                </c:pt>
                <c:pt idx="29">
                  <c:v>33482</c:v>
                </c:pt>
                <c:pt idx="30">
                  <c:v>34113</c:v>
                </c:pt>
                <c:pt idx="31">
                  <c:v>34724</c:v>
                </c:pt>
                <c:pt idx="32">
                  <c:v>35027</c:v>
                </c:pt>
                <c:pt idx="33">
                  <c:v>35675</c:v>
                </c:pt>
                <c:pt idx="34">
                  <c:v>36215</c:v>
                </c:pt>
                <c:pt idx="35">
                  <c:v>36188</c:v>
                </c:pt>
                <c:pt idx="36">
                  <c:v>36026</c:v>
                </c:pt>
                <c:pt idx="37">
                  <c:v>36538</c:v>
                </c:pt>
                <c:pt idx="38">
                  <c:v>36263</c:v>
                </c:pt>
                <c:pt idx="39">
                  <c:v>36780</c:v>
                </c:pt>
                <c:pt idx="40">
                  <c:v>36705</c:v>
                </c:pt>
                <c:pt idx="41">
                  <c:v>37478</c:v>
                </c:pt>
                <c:pt idx="42">
                  <c:v>38295</c:v>
                </c:pt>
                <c:pt idx="43">
                  <c:v>38982</c:v>
                </c:pt>
                <c:pt idx="44">
                  <c:v>38896</c:v>
                </c:pt>
                <c:pt idx="45">
                  <c:v>40035</c:v>
                </c:pt>
                <c:pt idx="46">
                  <c:v>40677</c:v>
                </c:pt>
                <c:pt idx="47">
                  <c:v>40754</c:v>
                </c:pt>
                <c:pt idx="48">
                  <c:v>40744</c:v>
                </c:pt>
                <c:pt idx="49">
                  <c:v>40252</c:v>
                </c:pt>
                <c:pt idx="50">
                  <c:v>40315</c:v>
                </c:pt>
                <c:pt idx="51">
                  <c:v>41084</c:v>
                </c:pt>
                <c:pt idx="52">
                  <c:v>41296</c:v>
                </c:pt>
                <c:pt idx="53">
                  <c:v>40342</c:v>
                </c:pt>
                <c:pt idx="54">
                  <c:v>41085</c:v>
                </c:pt>
                <c:pt idx="55">
                  <c:v>41739</c:v>
                </c:pt>
                <c:pt idx="56">
                  <c:v>40722</c:v>
                </c:pt>
                <c:pt idx="57">
                  <c:v>41265</c:v>
                </c:pt>
                <c:pt idx="58">
                  <c:v>41365</c:v>
                </c:pt>
                <c:pt idx="59">
                  <c:v>40797</c:v>
                </c:pt>
              </c:numCache>
            </c:numRef>
          </c:val>
          <c:smooth val="0"/>
        </c:ser>
        <c:dLbls>
          <c:showLegendKey val="0"/>
          <c:showVal val="0"/>
          <c:showCatName val="0"/>
          <c:showSerName val="0"/>
          <c:showPercent val="0"/>
          <c:showBubbleSize val="0"/>
        </c:dLbls>
        <c:marker val="1"/>
        <c:smooth val="0"/>
        <c:axId val="32685440"/>
        <c:axId val="32703616"/>
      </c:lineChart>
      <c:lineChart>
        <c:grouping val="standard"/>
        <c:varyColors val="0"/>
        <c:ser>
          <c:idx val="2"/>
          <c:order val="2"/>
          <c:tx>
            <c:strRef>
              <c:f>[p36AR.xls]p36AR!$H$6</c:f>
              <c:strCache>
                <c:ptCount val="1"/>
                <c:pt idx="0">
                  <c:v>Ratio</c:v>
                </c:pt>
              </c:strCache>
            </c:strRef>
          </c:tx>
          <c:spPr>
            <a:ln w="28575" cap="rnd">
              <a:solidFill>
                <a:schemeClr val="accent3"/>
              </a:solidFill>
              <a:round/>
            </a:ln>
            <a:effectLst/>
          </c:spPr>
          <c:marker>
            <c:symbol val="none"/>
          </c:marker>
          <c:trendline>
            <c:trendlineType val="poly"/>
            <c:order val="3"/>
            <c:dispRSqr val="0"/>
            <c:dispEq val="0"/>
          </c:trendline>
          <c:val>
            <c:numRef>
              <c:f>[p36AR.xls]p36AR!$H$7:$H$66</c:f>
              <c:numCache>
                <c:formatCode>0%</c:formatCode>
                <c:ptCount val="60"/>
                <c:pt idx="0">
                  <c:v>0.64491427176764904</c:v>
                </c:pt>
                <c:pt idx="1">
                  <c:v>0.63330980115307678</c:v>
                </c:pt>
                <c:pt idx="2">
                  <c:v>0.63681563443023426</c:v>
                </c:pt>
                <c:pt idx="3">
                  <c:v>0.62659904198365735</c:v>
                </c:pt>
                <c:pt idx="4">
                  <c:v>0.611734091640734</c:v>
                </c:pt>
                <c:pt idx="5">
                  <c:v>0.60654271964656692</c:v>
                </c:pt>
                <c:pt idx="6">
                  <c:v>0.58995794571173699</c:v>
                </c:pt>
                <c:pt idx="7">
                  <c:v>0.59337937246659656</c:v>
                </c:pt>
                <c:pt idx="8">
                  <c:v>0.58583497674871565</c:v>
                </c:pt>
                <c:pt idx="9">
                  <c:v>0.59039332538736589</c:v>
                </c:pt>
                <c:pt idx="10">
                  <c:v>0.57835408022130019</c:v>
                </c:pt>
                <c:pt idx="11">
                  <c:v>0.57886924841451892</c:v>
                </c:pt>
                <c:pt idx="12">
                  <c:v>0.57593662174422977</c:v>
                </c:pt>
                <c:pt idx="13">
                  <c:v>0.58458469195126139</c:v>
                </c:pt>
                <c:pt idx="14">
                  <c:v>0.5857220774498515</c:v>
                </c:pt>
                <c:pt idx="15">
                  <c:v>0.59233400684177884</c:v>
                </c:pt>
                <c:pt idx="16">
                  <c:v>0.59193548387096773</c:v>
                </c:pt>
                <c:pt idx="17">
                  <c:v>0.57439550140581064</c:v>
                </c:pt>
                <c:pt idx="18">
                  <c:v>0.56574179142721182</c:v>
                </c:pt>
                <c:pt idx="19">
                  <c:v>0.58985895172466163</c:v>
                </c:pt>
                <c:pt idx="20">
                  <c:v>0.5968009890661824</c:v>
                </c:pt>
                <c:pt idx="21">
                  <c:v>0.59975214489990469</c:v>
                </c:pt>
                <c:pt idx="22">
                  <c:v>0.58487893078830133</c:v>
                </c:pt>
                <c:pt idx="23">
                  <c:v>0.60023547440617464</c:v>
                </c:pt>
                <c:pt idx="24">
                  <c:v>0.60248937690369642</c:v>
                </c:pt>
                <c:pt idx="25">
                  <c:v>0.60454389509396567</c:v>
                </c:pt>
                <c:pt idx="26">
                  <c:v>0.6020309477756286</c:v>
                </c:pt>
                <c:pt idx="27">
                  <c:v>0.63094048248966239</c:v>
                </c:pt>
                <c:pt idx="28">
                  <c:v>0.64327393465490479</c:v>
                </c:pt>
                <c:pt idx="29">
                  <c:v>0.64247611006639294</c:v>
                </c:pt>
                <c:pt idx="30">
                  <c:v>0.65011815825583164</c:v>
                </c:pt>
                <c:pt idx="31">
                  <c:v>0.65045706578750184</c:v>
                </c:pt>
                <c:pt idx="32">
                  <c:v>0.65829089063880175</c:v>
                </c:pt>
                <c:pt idx="33">
                  <c:v>0.67827062379983649</c:v>
                </c:pt>
                <c:pt idx="34">
                  <c:v>0.69102045489238284</c:v>
                </c:pt>
                <c:pt idx="35">
                  <c:v>0.71055783541793482</c:v>
                </c:pt>
                <c:pt idx="36">
                  <c:v>0.70043162110666102</c:v>
                </c:pt>
                <c:pt idx="37">
                  <c:v>0.71655782392971312</c:v>
                </c:pt>
                <c:pt idx="38">
                  <c:v>0.72300422681234544</c:v>
                </c:pt>
                <c:pt idx="39">
                  <c:v>0.7359532575636305</c:v>
                </c:pt>
                <c:pt idx="40">
                  <c:v>0.73844203919043983</c:v>
                </c:pt>
                <c:pt idx="41">
                  <c:v>0.74349309633391525</c:v>
                </c:pt>
                <c:pt idx="42">
                  <c:v>0.73845886844845543</c:v>
                </c:pt>
                <c:pt idx="43">
                  <c:v>0.74077874693575052</c:v>
                </c:pt>
                <c:pt idx="44">
                  <c:v>0.73072948956395944</c:v>
                </c:pt>
                <c:pt idx="45">
                  <c:v>0.74882163698937598</c:v>
                </c:pt>
                <c:pt idx="46">
                  <c:v>0.75792356854049825</c:v>
                </c:pt>
                <c:pt idx="47">
                  <c:v>0.76455800690379705</c:v>
                </c:pt>
                <c:pt idx="48">
                  <c:v>0.76268204110666016</c:v>
                </c:pt>
                <c:pt idx="49">
                  <c:v>0.77077149914788501</c:v>
                </c:pt>
                <c:pt idx="50">
                  <c:v>0.78827992100580724</c:v>
                </c:pt>
                <c:pt idx="51">
                  <c:v>0.77825345709414662</c:v>
                </c:pt>
                <c:pt idx="52">
                  <c:v>0.78241758241758241</c:v>
                </c:pt>
                <c:pt idx="53">
                  <c:v>0.76787787654414985</c:v>
                </c:pt>
                <c:pt idx="54">
                  <c:v>0.75734114914560635</c:v>
                </c:pt>
                <c:pt idx="55">
                  <c:v>0.76645793929155115</c:v>
                </c:pt>
                <c:pt idx="56">
                  <c:v>0.76883283615904541</c:v>
                </c:pt>
                <c:pt idx="57">
                  <c:v>0.78959453512179256</c:v>
                </c:pt>
                <c:pt idx="58">
                  <c:v>0.79153829962303146</c:v>
                </c:pt>
                <c:pt idx="59">
                  <c:v>0.79285214552238803</c:v>
                </c:pt>
              </c:numCache>
            </c:numRef>
          </c:val>
          <c:smooth val="0"/>
        </c:ser>
        <c:dLbls>
          <c:showLegendKey val="0"/>
          <c:showVal val="0"/>
          <c:showCatName val="0"/>
          <c:showSerName val="0"/>
          <c:showPercent val="0"/>
          <c:showBubbleSize val="0"/>
        </c:dLbls>
        <c:marker val="1"/>
        <c:smooth val="0"/>
        <c:axId val="32706944"/>
        <c:axId val="32705152"/>
      </c:lineChart>
      <c:catAx>
        <c:axId val="3268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2703616"/>
        <c:crosses val="autoZero"/>
        <c:auto val="1"/>
        <c:lblAlgn val="ctr"/>
        <c:lblOffset val="100"/>
        <c:noMultiLvlLbl val="0"/>
      </c:catAx>
      <c:valAx>
        <c:axId val="3270361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685440"/>
        <c:crosses val="autoZero"/>
        <c:crossBetween val="between"/>
      </c:valAx>
      <c:valAx>
        <c:axId val="32705152"/>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2706944"/>
        <c:crosses val="max"/>
        <c:crossBetween val="between"/>
      </c:valAx>
      <c:catAx>
        <c:axId val="32706944"/>
        <c:scaling>
          <c:orientation val="minMax"/>
        </c:scaling>
        <c:delete val="1"/>
        <c:axPos val="b"/>
        <c:majorTickMark val="out"/>
        <c:minorTickMark val="none"/>
        <c:tickLblPos val="nextTo"/>
        <c:crossAx val="3270515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Educational Attainment by Gender among 25-29 Year Olds, 1940-2012</a:t>
            </a:r>
          </a:p>
        </c:rich>
      </c:tx>
      <c:layout/>
      <c:overlay val="0"/>
    </c:title>
    <c:autoTitleDeleted val="0"/>
    <c:plotArea>
      <c:layout>
        <c:manualLayout>
          <c:layoutTarget val="inner"/>
          <c:xMode val="edge"/>
          <c:yMode val="edge"/>
          <c:x val="8.020608123137149E-2"/>
          <c:y val="0.15598134341437764"/>
          <c:w val="0.88590250900840761"/>
          <c:h val="0.78309396724236191"/>
        </c:manualLayout>
      </c:layout>
      <c:lineChart>
        <c:grouping val="standard"/>
        <c:varyColors val="0"/>
        <c:ser>
          <c:idx val="0"/>
          <c:order val="0"/>
          <c:tx>
            <c:strRef>
              <c:f>Sheet4!$B$12</c:f>
              <c:strCache>
                <c:ptCount val="1"/>
                <c:pt idx="0">
                  <c:v>Male HS+</c:v>
                </c:pt>
              </c:strCache>
            </c:strRef>
          </c:tx>
          <c:spPr>
            <a:ln w="47625">
              <a:solidFill>
                <a:schemeClr val="accent6"/>
              </a:solidFill>
            </a:ln>
          </c:spPr>
          <c:marker>
            <c:spPr>
              <a:solidFill>
                <a:schemeClr val="accent6"/>
              </a:solidFill>
            </c:spPr>
          </c:marker>
          <c:cat>
            <c:numRef>
              <c:f>Sheet4!$C$1:$K$1</c:f>
              <c:numCache>
                <c:formatCode>General</c:formatCode>
                <c:ptCount val="9"/>
                <c:pt idx="0">
                  <c:v>1940</c:v>
                </c:pt>
                <c:pt idx="1">
                  <c:v>1950</c:v>
                </c:pt>
                <c:pt idx="2">
                  <c:v>1960</c:v>
                </c:pt>
                <c:pt idx="3">
                  <c:v>1970</c:v>
                </c:pt>
                <c:pt idx="4">
                  <c:v>1980</c:v>
                </c:pt>
                <c:pt idx="5">
                  <c:v>1990</c:v>
                </c:pt>
                <c:pt idx="6">
                  <c:v>2000</c:v>
                </c:pt>
                <c:pt idx="7">
                  <c:v>2010</c:v>
                </c:pt>
                <c:pt idx="8">
                  <c:v>2012</c:v>
                </c:pt>
              </c:numCache>
            </c:numRef>
          </c:cat>
          <c:val>
            <c:numRef>
              <c:f>Sheet4!$C$12:$K$12</c:f>
              <c:numCache>
                <c:formatCode>General</c:formatCode>
                <c:ptCount val="9"/>
                <c:pt idx="0">
                  <c:v>36</c:v>
                </c:pt>
                <c:pt idx="1">
                  <c:v>18</c:v>
                </c:pt>
                <c:pt idx="2">
                  <c:v>59.9</c:v>
                </c:pt>
                <c:pt idx="3">
                  <c:v>74.3</c:v>
                </c:pt>
                <c:pt idx="4">
                  <c:v>84.6</c:v>
                </c:pt>
                <c:pt idx="5">
                  <c:v>85.9</c:v>
                </c:pt>
                <c:pt idx="6">
                  <c:v>85.6</c:v>
                </c:pt>
                <c:pt idx="7">
                  <c:v>87.3</c:v>
                </c:pt>
                <c:pt idx="8">
                  <c:v>89.3</c:v>
                </c:pt>
              </c:numCache>
            </c:numRef>
          </c:val>
          <c:smooth val="0"/>
        </c:ser>
        <c:ser>
          <c:idx val="1"/>
          <c:order val="1"/>
          <c:tx>
            <c:strRef>
              <c:f>Sheet4!$B$13</c:f>
              <c:strCache>
                <c:ptCount val="1"/>
                <c:pt idx="0">
                  <c:v>Female HS+</c:v>
                </c:pt>
              </c:strCache>
            </c:strRef>
          </c:tx>
          <c:spPr>
            <a:ln w="47625">
              <a:solidFill>
                <a:srgbClr val="C00000"/>
              </a:solidFill>
            </a:ln>
          </c:spPr>
          <c:marker>
            <c:spPr>
              <a:solidFill>
                <a:srgbClr val="C00000"/>
              </a:solidFill>
            </c:spPr>
          </c:marker>
          <c:cat>
            <c:numRef>
              <c:f>Sheet4!$C$1:$K$1</c:f>
              <c:numCache>
                <c:formatCode>General</c:formatCode>
                <c:ptCount val="9"/>
                <c:pt idx="0">
                  <c:v>1940</c:v>
                </c:pt>
                <c:pt idx="1">
                  <c:v>1950</c:v>
                </c:pt>
                <c:pt idx="2">
                  <c:v>1960</c:v>
                </c:pt>
                <c:pt idx="3">
                  <c:v>1970</c:v>
                </c:pt>
                <c:pt idx="4">
                  <c:v>1980</c:v>
                </c:pt>
                <c:pt idx="5">
                  <c:v>1990</c:v>
                </c:pt>
                <c:pt idx="6">
                  <c:v>2000</c:v>
                </c:pt>
                <c:pt idx="7">
                  <c:v>2010</c:v>
                </c:pt>
                <c:pt idx="8">
                  <c:v>2012</c:v>
                </c:pt>
              </c:numCache>
            </c:numRef>
          </c:cat>
          <c:val>
            <c:numRef>
              <c:f>Sheet4!$C$13:$K$13</c:f>
              <c:numCache>
                <c:formatCode>General</c:formatCode>
                <c:ptCount val="9"/>
                <c:pt idx="0">
                  <c:v>40.1</c:v>
                </c:pt>
                <c:pt idx="1">
                  <c:v>18.400000000000006</c:v>
                </c:pt>
                <c:pt idx="2">
                  <c:v>61.4</c:v>
                </c:pt>
                <c:pt idx="3">
                  <c:v>73.599999999999994</c:v>
                </c:pt>
                <c:pt idx="4">
                  <c:v>84.8</c:v>
                </c:pt>
                <c:pt idx="5">
                  <c:v>88.4</c:v>
                </c:pt>
                <c:pt idx="6">
                  <c:v>89.1</c:v>
                </c:pt>
                <c:pt idx="7">
                  <c:v>90.7</c:v>
                </c:pt>
                <c:pt idx="8">
                  <c:v>92.2</c:v>
                </c:pt>
              </c:numCache>
            </c:numRef>
          </c:val>
          <c:smooth val="0"/>
        </c:ser>
        <c:ser>
          <c:idx val="2"/>
          <c:order val="2"/>
          <c:tx>
            <c:strRef>
              <c:f>Sheet4!$B$15</c:f>
              <c:strCache>
                <c:ptCount val="1"/>
                <c:pt idx="0">
                  <c:v>Male: went to college</c:v>
                </c:pt>
              </c:strCache>
            </c:strRef>
          </c:tx>
          <c:spPr>
            <a:ln w="47625">
              <a:solidFill>
                <a:schemeClr val="accent2">
                  <a:lumMod val="60000"/>
                  <a:lumOff val="40000"/>
                </a:schemeClr>
              </a:solidFill>
            </a:ln>
          </c:spPr>
          <c:marker>
            <c:spPr>
              <a:solidFill>
                <a:srgbClr val="0070C0"/>
              </a:solidFill>
            </c:spPr>
          </c:marker>
          <c:val>
            <c:numRef>
              <c:f>Sheet4!$C$15:$K$15</c:f>
              <c:numCache>
                <c:formatCode>General</c:formatCode>
                <c:ptCount val="9"/>
                <c:pt idx="0">
                  <c:v>13.900000000000002</c:v>
                </c:pt>
                <c:pt idx="1">
                  <c:v>8.2000000000000011</c:v>
                </c:pt>
                <c:pt idx="2">
                  <c:v>27.6</c:v>
                </c:pt>
                <c:pt idx="3">
                  <c:v>36.200000000000003</c:v>
                </c:pt>
                <c:pt idx="4">
                  <c:v>48</c:v>
                </c:pt>
                <c:pt idx="5">
                  <c:v>50.3</c:v>
                </c:pt>
                <c:pt idx="6">
                  <c:v>47.2</c:v>
                </c:pt>
                <c:pt idx="7">
                  <c:v>51.3</c:v>
                </c:pt>
                <c:pt idx="8">
                  <c:v>53.2</c:v>
                </c:pt>
              </c:numCache>
            </c:numRef>
          </c:val>
          <c:smooth val="0"/>
        </c:ser>
        <c:ser>
          <c:idx val="3"/>
          <c:order val="3"/>
          <c:tx>
            <c:strRef>
              <c:f>Sheet4!$B$16</c:f>
              <c:strCache>
                <c:ptCount val="1"/>
                <c:pt idx="0">
                  <c:v>Female: went to college</c:v>
                </c:pt>
              </c:strCache>
            </c:strRef>
          </c:tx>
          <c:spPr>
            <a:ln w="47625">
              <a:solidFill>
                <a:srgbClr val="FF0000"/>
              </a:solidFill>
            </a:ln>
          </c:spPr>
          <c:val>
            <c:numRef>
              <c:f>Sheet4!$C$16:$K$16</c:f>
              <c:numCache>
                <c:formatCode>General</c:formatCode>
                <c:ptCount val="9"/>
                <c:pt idx="0">
                  <c:v>12.7</c:v>
                </c:pt>
                <c:pt idx="1">
                  <c:v>5.8</c:v>
                </c:pt>
                <c:pt idx="2">
                  <c:v>19</c:v>
                </c:pt>
                <c:pt idx="3">
                  <c:v>28.1</c:v>
                </c:pt>
                <c:pt idx="4">
                  <c:v>43.4</c:v>
                </c:pt>
                <c:pt idx="5">
                  <c:v>54.8</c:v>
                </c:pt>
                <c:pt idx="6">
                  <c:v>54.6</c:v>
                </c:pt>
                <c:pt idx="7">
                  <c:v>62.3</c:v>
                </c:pt>
                <c:pt idx="8">
                  <c:v>64.5</c:v>
                </c:pt>
              </c:numCache>
            </c:numRef>
          </c:val>
          <c:smooth val="0"/>
        </c:ser>
        <c:ser>
          <c:idx val="4"/>
          <c:order val="4"/>
          <c:tx>
            <c:strRef>
              <c:f>Sheet4!$B$18</c:f>
              <c:strCache>
                <c:ptCount val="1"/>
                <c:pt idx="0">
                  <c:v>Male College+</c:v>
                </c:pt>
              </c:strCache>
            </c:strRef>
          </c:tx>
          <c:spPr>
            <a:ln w="47625">
              <a:solidFill>
                <a:srgbClr val="00B0F0"/>
              </a:solidFill>
            </a:ln>
          </c:spPr>
          <c:marker>
            <c:spPr>
              <a:solidFill>
                <a:srgbClr val="0066FF"/>
              </a:solidFill>
            </c:spPr>
          </c:marker>
          <c:val>
            <c:numRef>
              <c:f>Sheet4!$C$18:$K$18</c:f>
              <c:numCache>
                <c:formatCode>General</c:formatCode>
                <c:ptCount val="9"/>
                <c:pt idx="0">
                  <c:v>7.1</c:v>
                </c:pt>
                <c:pt idx="1">
                  <c:v>3.8</c:v>
                </c:pt>
                <c:pt idx="2">
                  <c:v>14.6</c:v>
                </c:pt>
                <c:pt idx="3">
                  <c:v>19.5</c:v>
                </c:pt>
                <c:pt idx="4">
                  <c:v>23.7</c:v>
                </c:pt>
                <c:pt idx="5">
                  <c:v>21.6</c:v>
                </c:pt>
                <c:pt idx="6">
                  <c:v>24.7</c:v>
                </c:pt>
                <c:pt idx="7">
                  <c:v>26.2</c:v>
                </c:pt>
                <c:pt idx="8">
                  <c:v>27.4</c:v>
                </c:pt>
              </c:numCache>
            </c:numRef>
          </c:val>
          <c:smooth val="0"/>
        </c:ser>
        <c:ser>
          <c:idx val="5"/>
          <c:order val="5"/>
          <c:tx>
            <c:strRef>
              <c:f>Sheet4!$B$19</c:f>
              <c:strCache>
                <c:ptCount val="1"/>
                <c:pt idx="0">
                  <c:v>Female College+</c:v>
                </c:pt>
              </c:strCache>
            </c:strRef>
          </c:tx>
          <c:spPr>
            <a:ln w="47625">
              <a:solidFill>
                <a:srgbClr val="FF66CC"/>
              </a:solidFill>
            </a:ln>
          </c:spPr>
          <c:marker>
            <c:spPr>
              <a:solidFill>
                <a:srgbClr val="FF66CC"/>
              </a:solidFill>
            </c:spPr>
          </c:marker>
          <c:dPt>
            <c:idx val="3"/>
            <c:marker>
              <c:spPr>
                <a:solidFill>
                  <a:srgbClr val="FF66CC"/>
                </a:solidFill>
                <a:ln>
                  <a:solidFill>
                    <a:srgbClr val="FF66CC"/>
                  </a:solidFill>
                </a:ln>
              </c:spPr>
            </c:marker>
            <c:bubble3D val="0"/>
          </c:dPt>
          <c:val>
            <c:numRef>
              <c:f>Sheet4!$C$19:$K$19</c:f>
              <c:numCache>
                <c:formatCode>General</c:formatCode>
                <c:ptCount val="9"/>
                <c:pt idx="0">
                  <c:v>4.8</c:v>
                </c:pt>
                <c:pt idx="1">
                  <c:v>2.2999999999999998</c:v>
                </c:pt>
                <c:pt idx="2">
                  <c:v>7.8</c:v>
                </c:pt>
                <c:pt idx="3">
                  <c:v>13.2</c:v>
                </c:pt>
                <c:pt idx="4">
                  <c:v>20.5</c:v>
                </c:pt>
                <c:pt idx="5">
                  <c:v>22.4</c:v>
                </c:pt>
                <c:pt idx="6">
                  <c:v>29.6</c:v>
                </c:pt>
                <c:pt idx="7">
                  <c:v>34.800000000000011</c:v>
                </c:pt>
                <c:pt idx="8">
                  <c:v>36.300000000000011</c:v>
                </c:pt>
              </c:numCache>
            </c:numRef>
          </c:val>
          <c:smooth val="0"/>
        </c:ser>
        <c:dLbls>
          <c:showLegendKey val="0"/>
          <c:showVal val="0"/>
          <c:showCatName val="0"/>
          <c:showSerName val="0"/>
          <c:showPercent val="0"/>
          <c:showBubbleSize val="0"/>
        </c:dLbls>
        <c:marker val="1"/>
        <c:smooth val="0"/>
        <c:axId val="111471616"/>
        <c:axId val="111031040"/>
      </c:lineChart>
      <c:catAx>
        <c:axId val="111471616"/>
        <c:scaling>
          <c:orientation val="minMax"/>
        </c:scaling>
        <c:delete val="0"/>
        <c:axPos val="b"/>
        <c:numFmt formatCode="General" sourceLinked="1"/>
        <c:majorTickMark val="none"/>
        <c:minorTickMark val="none"/>
        <c:tickLblPos val="nextTo"/>
        <c:crossAx val="111031040"/>
        <c:crosses val="autoZero"/>
        <c:auto val="1"/>
        <c:lblAlgn val="ctr"/>
        <c:lblOffset val="100"/>
        <c:noMultiLvlLbl val="0"/>
      </c:catAx>
      <c:valAx>
        <c:axId val="111031040"/>
        <c:scaling>
          <c:orientation val="minMax"/>
        </c:scaling>
        <c:delete val="0"/>
        <c:axPos val="l"/>
        <c:majorGridlines/>
        <c:numFmt formatCode="General" sourceLinked="1"/>
        <c:majorTickMark val="none"/>
        <c:minorTickMark val="none"/>
        <c:tickLblPos val="nextTo"/>
        <c:crossAx val="111471616"/>
        <c:crosses val="autoZero"/>
        <c:crossBetween val="between"/>
      </c:valAx>
    </c:plotArea>
    <c:legend>
      <c:legendPos val="r"/>
      <c:layout>
        <c:manualLayout>
          <c:xMode val="edge"/>
          <c:yMode val="edge"/>
          <c:x val="9.3227234307575901E-2"/>
          <c:y val="0.15831833787787306"/>
          <c:w val="0.32908914987321514"/>
          <c:h val="0.3069799487273393"/>
        </c:manualLayout>
      </c:layout>
      <c:overlay val="0"/>
      <c:txPr>
        <a:bodyPr/>
        <a:lstStyle/>
        <a:p>
          <a:pPr>
            <a:defRPr sz="1800"/>
          </a:pPr>
          <a:endParaRPr lang="en-US"/>
        </a:p>
      </c:txPr>
    </c:legend>
    <c:plotVisOnly val="1"/>
    <c:dispBlanksAs val="gap"/>
    <c:showDLblsOverMax val="0"/>
  </c:chart>
  <c:txPr>
    <a:bodyPr/>
    <a:lstStyle/>
    <a:p>
      <a:pPr>
        <a:defRPr>
          <a:solidFill>
            <a:schemeClr val="tx1"/>
          </a:solidFill>
          <a:latin typeface="Comic Sans MS" panose="030F0702030302020204" pitchFamily="66"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Food Preparation &amp; Cleanup</a:t>
            </a:r>
          </a:p>
        </c:rich>
      </c:tx>
      <c:layout/>
      <c:overlay val="0"/>
    </c:title>
    <c:autoTitleDeleted val="0"/>
    <c:plotArea>
      <c:layout/>
      <c:lineChart>
        <c:grouping val="standard"/>
        <c:varyColors val="0"/>
        <c:ser>
          <c:idx val="0"/>
          <c:order val="0"/>
          <c:tx>
            <c:strRef>
              <c:f>'cook-clean-laundry'!$C$24</c:f>
              <c:strCache>
                <c:ptCount val="1"/>
                <c:pt idx="0">
                  <c:v>Men</c:v>
                </c:pt>
              </c:strCache>
            </c:strRef>
          </c:tx>
          <c:cat>
            <c:numRef>
              <c:f>'cook-clean-laundry'!$B$25:$B$30</c:f>
              <c:numCache>
                <c:formatCode>General</c:formatCode>
                <c:ptCount val="6"/>
                <c:pt idx="0">
                  <c:v>1965</c:v>
                </c:pt>
                <c:pt idx="1">
                  <c:v>1975</c:v>
                </c:pt>
                <c:pt idx="2">
                  <c:v>1985</c:v>
                </c:pt>
                <c:pt idx="3">
                  <c:v>1995</c:v>
                </c:pt>
                <c:pt idx="4">
                  <c:v>2005</c:v>
                </c:pt>
                <c:pt idx="5">
                  <c:v>2012</c:v>
                </c:pt>
              </c:numCache>
            </c:numRef>
          </c:cat>
          <c:val>
            <c:numRef>
              <c:f>'cook-clean-laundry'!$C$25:$C$30</c:f>
              <c:numCache>
                <c:formatCode>General</c:formatCode>
                <c:ptCount val="6"/>
                <c:pt idx="0">
                  <c:v>10.294799999999999</c:v>
                </c:pt>
                <c:pt idx="1">
                  <c:v>14.6226</c:v>
                </c:pt>
                <c:pt idx="2">
                  <c:v>18.796299999999995</c:v>
                </c:pt>
                <c:pt idx="3">
                  <c:v>16.375499999999995</c:v>
                </c:pt>
                <c:pt idx="4">
                  <c:v>19.712199999999996</c:v>
                </c:pt>
                <c:pt idx="5">
                  <c:v>20.452399999999997</c:v>
                </c:pt>
              </c:numCache>
            </c:numRef>
          </c:val>
          <c:smooth val="0"/>
        </c:ser>
        <c:ser>
          <c:idx val="1"/>
          <c:order val="1"/>
          <c:tx>
            <c:strRef>
              <c:f>'cook-clean-laundry'!$D$24</c:f>
              <c:strCache>
                <c:ptCount val="1"/>
                <c:pt idx="0">
                  <c:v>Women</c:v>
                </c:pt>
              </c:strCache>
            </c:strRef>
          </c:tx>
          <c:cat>
            <c:numRef>
              <c:f>'cook-clean-laundry'!$B$25:$B$30</c:f>
              <c:numCache>
                <c:formatCode>General</c:formatCode>
                <c:ptCount val="6"/>
                <c:pt idx="0">
                  <c:v>1965</c:v>
                </c:pt>
                <c:pt idx="1">
                  <c:v>1975</c:v>
                </c:pt>
                <c:pt idx="2">
                  <c:v>1985</c:v>
                </c:pt>
                <c:pt idx="3">
                  <c:v>1995</c:v>
                </c:pt>
                <c:pt idx="4">
                  <c:v>2005</c:v>
                </c:pt>
                <c:pt idx="5">
                  <c:v>2012</c:v>
                </c:pt>
              </c:numCache>
            </c:numRef>
          </c:cat>
          <c:val>
            <c:numRef>
              <c:f>'cook-clean-laundry'!$D$25:$D$30</c:f>
              <c:numCache>
                <c:formatCode>General</c:formatCode>
                <c:ptCount val="6"/>
                <c:pt idx="0">
                  <c:v>105.78760000000001</c:v>
                </c:pt>
                <c:pt idx="1">
                  <c:v>88.199799999999982</c:v>
                </c:pt>
                <c:pt idx="2">
                  <c:v>73.260599999999997</c:v>
                </c:pt>
                <c:pt idx="3">
                  <c:v>43.841899999999995</c:v>
                </c:pt>
                <c:pt idx="4">
                  <c:v>48.183</c:v>
                </c:pt>
                <c:pt idx="5">
                  <c:v>47.645100000000006</c:v>
                </c:pt>
              </c:numCache>
            </c:numRef>
          </c:val>
          <c:smooth val="0"/>
        </c:ser>
        <c:dLbls>
          <c:showLegendKey val="0"/>
          <c:showVal val="0"/>
          <c:showCatName val="0"/>
          <c:showSerName val="0"/>
          <c:showPercent val="0"/>
          <c:showBubbleSize val="0"/>
        </c:dLbls>
        <c:marker val="1"/>
        <c:smooth val="0"/>
        <c:axId val="111056384"/>
        <c:axId val="111057920"/>
      </c:lineChart>
      <c:catAx>
        <c:axId val="111056384"/>
        <c:scaling>
          <c:orientation val="minMax"/>
        </c:scaling>
        <c:delete val="0"/>
        <c:axPos val="b"/>
        <c:numFmt formatCode="General" sourceLinked="1"/>
        <c:majorTickMark val="none"/>
        <c:minorTickMark val="none"/>
        <c:tickLblPos val="nextTo"/>
        <c:crossAx val="111057920"/>
        <c:crosses val="autoZero"/>
        <c:auto val="1"/>
        <c:lblAlgn val="ctr"/>
        <c:lblOffset val="100"/>
        <c:noMultiLvlLbl val="0"/>
      </c:catAx>
      <c:valAx>
        <c:axId val="111057920"/>
        <c:scaling>
          <c:orientation val="minMax"/>
        </c:scaling>
        <c:delete val="0"/>
        <c:axPos val="l"/>
        <c:majorGridlines/>
        <c:title>
          <c:tx>
            <c:rich>
              <a:bodyPr/>
              <a:lstStyle/>
              <a:p>
                <a:pPr>
                  <a:defRPr/>
                </a:pPr>
                <a:r>
                  <a:rPr lang="en-US"/>
                  <a:t>Minutes per day</a:t>
                </a:r>
              </a:p>
            </c:rich>
          </c:tx>
          <c:layout/>
          <c:overlay val="0"/>
        </c:title>
        <c:numFmt formatCode="General" sourceLinked="1"/>
        <c:majorTickMark val="none"/>
        <c:minorTickMark val="none"/>
        <c:tickLblPos val="nextTo"/>
        <c:crossAx val="111056384"/>
        <c:crosses val="autoZero"/>
        <c:crossBetween val="between"/>
      </c:valAx>
    </c:plotArea>
    <c:legend>
      <c:legendPos val="r"/>
      <c:layout/>
      <c:overlay val="0"/>
    </c:legend>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America's Changing Family Structure, </a:t>
            </a:r>
            <a:r>
              <a:rPr lang="en-US" sz="2000" dirty="0" smtClean="0"/>
              <a:t>1950-2010</a:t>
            </a:r>
            <a:endParaRPr lang="en-US" sz="2000" dirty="0"/>
          </a:p>
        </c:rich>
      </c:tx>
      <c:layout>
        <c:manualLayout>
          <c:xMode val="edge"/>
          <c:yMode val="edge"/>
          <c:x val="0.2321232123212322"/>
          <c:y val="1.9726858877086518E-2"/>
        </c:manualLayout>
      </c:layout>
      <c:overlay val="0"/>
    </c:title>
    <c:autoTitleDeleted val="0"/>
    <c:plotArea>
      <c:layout>
        <c:manualLayout>
          <c:layoutTarget val="inner"/>
          <c:xMode val="edge"/>
          <c:yMode val="edge"/>
          <c:x val="1.6134946828016136E-2"/>
          <c:y val="1.4133878181767503E-2"/>
          <c:w val="0.96773010634396772"/>
          <c:h val="0.84189741077509528"/>
        </c:manualLayout>
      </c:layout>
      <c:lineChart>
        <c:grouping val="standard"/>
        <c:varyColors val="0"/>
        <c:ser>
          <c:idx val="1"/>
          <c:order val="0"/>
          <c:tx>
            <c:strRef>
              <c:f>Sheet!$D$3:$D$4</c:f>
              <c:strCache>
                <c:ptCount val="1"/>
                <c:pt idx="0">
                  <c:v>  Married Couple Family, Single Earner</c:v>
                </c:pt>
              </c:strCache>
            </c:strRef>
          </c:tx>
          <c:spPr>
            <a:ln w="508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Sheet!$D$5:$D$11</c:f>
              <c:numCache>
                <c:formatCode>#,##0.0%</c:formatCode>
                <c:ptCount val="7"/>
                <c:pt idx="0">
                  <c:v>0.64206583786466931</c:v>
                </c:pt>
                <c:pt idx="1">
                  <c:v>0.46401105616456384</c:v>
                </c:pt>
                <c:pt idx="2">
                  <c:v>0.36231461718399288</c:v>
                </c:pt>
                <c:pt idx="3">
                  <c:v>0.24443624830333677</c:v>
                </c:pt>
                <c:pt idx="4">
                  <c:v>0.17296652825718273</c:v>
                </c:pt>
                <c:pt idx="5">
                  <c:v>0.15646753443604475</c:v>
                </c:pt>
                <c:pt idx="6">
                  <c:v>0.15157906281240646</c:v>
                </c:pt>
              </c:numCache>
            </c:numRef>
          </c:val>
          <c:smooth val="0"/>
        </c:ser>
        <c:ser>
          <c:idx val="2"/>
          <c:order val="1"/>
          <c:tx>
            <c:strRef>
              <c:f>Sheet!$E$3:$E$4</c:f>
              <c:strCache>
                <c:ptCount val="1"/>
                <c:pt idx="0">
                  <c:v>  Married Couple Family, Dual Earner</c:v>
                </c:pt>
              </c:strCache>
            </c:strRef>
          </c:tx>
          <c:spPr>
            <a:ln w="50800">
              <a:solidFill>
                <a:srgbClr val="9900CC"/>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Sheet!$E$5:$E$11</c:f>
              <c:numCache>
                <c:formatCode>#,##0.0%</c:formatCode>
                <c:ptCount val="7"/>
                <c:pt idx="0">
                  <c:v>0.14721012612531312</c:v>
                </c:pt>
                <c:pt idx="1">
                  <c:v>0.21434480943158529</c:v>
                </c:pt>
                <c:pt idx="2">
                  <c:v>0.24837950018508745</c:v>
                </c:pt>
                <c:pt idx="3">
                  <c:v>0.27452974640394312</c:v>
                </c:pt>
                <c:pt idx="4">
                  <c:v>0.30625301195644733</c:v>
                </c:pt>
                <c:pt idx="5">
                  <c:v>0.27794956327327175</c:v>
                </c:pt>
                <c:pt idx="6">
                  <c:v>0.28151060230901315</c:v>
                </c:pt>
              </c:numCache>
            </c:numRef>
          </c:val>
          <c:smooth val="0"/>
        </c:ser>
        <c:dLbls>
          <c:showLegendKey val="0"/>
          <c:showVal val="1"/>
          <c:showCatName val="0"/>
          <c:showSerName val="0"/>
          <c:showPercent val="0"/>
          <c:showBubbleSize val="0"/>
        </c:dLbls>
        <c:marker val="1"/>
        <c:smooth val="0"/>
        <c:axId val="109500288"/>
        <c:axId val="109501824"/>
      </c:lineChart>
      <c:catAx>
        <c:axId val="109500288"/>
        <c:scaling>
          <c:orientation val="minMax"/>
        </c:scaling>
        <c:delete val="0"/>
        <c:axPos val="b"/>
        <c:numFmt formatCode="General" sourceLinked="1"/>
        <c:majorTickMark val="none"/>
        <c:minorTickMark val="none"/>
        <c:tickLblPos val="nextTo"/>
        <c:crossAx val="109501824"/>
        <c:crosses val="autoZero"/>
        <c:auto val="1"/>
        <c:lblAlgn val="ctr"/>
        <c:lblOffset val="100"/>
        <c:noMultiLvlLbl val="0"/>
      </c:catAx>
      <c:valAx>
        <c:axId val="109501824"/>
        <c:scaling>
          <c:orientation val="minMax"/>
        </c:scaling>
        <c:delete val="1"/>
        <c:axPos val="l"/>
        <c:numFmt formatCode="#,##0.0%" sourceLinked="1"/>
        <c:majorTickMark val="out"/>
        <c:minorTickMark val="none"/>
        <c:tickLblPos val="none"/>
        <c:crossAx val="109500288"/>
        <c:crosses val="autoZero"/>
        <c:crossBetween val="between"/>
      </c:valAx>
    </c:plotArea>
    <c:legend>
      <c:legendPos val="t"/>
      <c:layout>
        <c:manualLayout>
          <c:xMode val="edge"/>
          <c:yMode val="edge"/>
          <c:x val="0.3049357114189109"/>
          <c:y val="8.6737481031866528E-2"/>
          <c:w val="0.64095354417331551"/>
          <c:h val="0.30384046455498093"/>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Cleaning</a:t>
            </a:r>
          </a:p>
        </c:rich>
      </c:tx>
      <c:layout/>
      <c:overlay val="0"/>
    </c:title>
    <c:autoTitleDeleted val="0"/>
    <c:plotArea>
      <c:layout/>
      <c:lineChart>
        <c:grouping val="standard"/>
        <c:varyColors val="0"/>
        <c:ser>
          <c:idx val="0"/>
          <c:order val="0"/>
          <c:tx>
            <c:strRef>
              <c:f>'cook-clean-laundry'!$L$23</c:f>
              <c:strCache>
                <c:ptCount val="1"/>
                <c:pt idx="0">
                  <c:v>Men</c:v>
                </c:pt>
              </c:strCache>
            </c:strRef>
          </c:tx>
          <c:cat>
            <c:numRef>
              <c:f>'cook-clean-laundry'!$K$24:$K$29</c:f>
              <c:numCache>
                <c:formatCode>General</c:formatCode>
                <c:ptCount val="6"/>
                <c:pt idx="0">
                  <c:v>1965</c:v>
                </c:pt>
                <c:pt idx="1">
                  <c:v>1975</c:v>
                </c:pt>
                <c:pt idx="2">
                  <c:v>1985</c:v>
                </c:pt>
                <c:pt idx="3">
                  <c:v>1995</c:v>
                </c:pt>
                <c:pt idx="4">
                  <c:v>2005</c:v>
                </c:pt>
                <c:pt idx="5">
                  <c:v>2012</c:v>
                </c:pt>
              </c:numCache>
            </c:numRef>
          </c:cat>
          <c:val>
            <c:numRef>
              <c:f>'cook-clean-laundry'!$L$24:$L$29</c:f>
              <c:numCache>
                <c:formatCode>General</c:formatCode>
                <c:ptCount val="6"/>
                <c:pt idx="0">
                  <c:v>5.05</c:v>
                </c:pt>
                <c:pt idx="1">
                  <c:v>19.64</c:v>
                </c:pt>
                <c:pt idx="2">
                  <c:v>22</c:v>
                </c:pt>
                <c:pt idx="3">
                  <c:v>23.830000000000002</c:v>
                </c:pt>
                <c:pt idx="4">
                  <c:v>20.79</c:v>
                </c:pt>
                <c:pt idx="5">
                  <c:v>22.08</c:v>
                </c:pt>
              </c:numCache>
            </c:numRef>
          </c:val>
          <c:smooth val="0"/>
        </c:ser>
        <c:ser>
          <c:idx val="1"/>
          <c:order val="1"/>
          <c:tx>
            <c:strRef>
              <c:f>'cook-clean-laundry'!$M$23</c:f>
              <c:strCache>
                <c:ptCount val="1"/>
                <c:pt idx="0">
                  <c:v>Women</c:v>
                </c:pt>
              </c:strCache>
            </c:strRef>
          </c:tx>
          <c:cat>
            <c:numRef>
              <c:f>'cook-clean-laundry'!$K$24:$K$29</c:f>
              <c:numCache>
                <c:formatCode>General</c:formatCode>
                <c:ptCount val="6"/>
                <c:pt idx="0">
                  <c:v>1965</c:v>
                </c:pt>
                <c:pt idx="1">
                  <c:v>1975</c:v>
                </c:pt>
                <c:pt idx="2">
                  <c:v>1985</c:v>
                </c:pt>
                <c:pt idx="3">
                  <c:v>1995</c:v>
                </c:pt>
                <c:pt idx="4">
                  <c:v>2005</c:v>
                </c:pt>
                <c:pt idx="5">
                  <c:v>2012</c:v>
                </c:pt>
              </c:numCache>
            </c:numRef>
          </c:cat>
          <c:val>
            <c:numRef>
              <c:f>'cook-clean-laundry'!$M$24:$M$29</c:f>
              <c:numCache>
                <c:formatCode>General</c:formatCode>
                <c:ptCount val="6"/>
                <c:pt idx="0">
                  <c:v>61.290000000000006</c:v>
                </c:pt>
                <c:pt idx="1">
                  <c:v>56.07</c:v>
                </c:pt>
                <c:pt idx="2">
                  <c:v>41.49</c:v>
                </c:pt>
                <c:pt idx="3">
                  <c:v>35.730000000000011</c:v>
                </c:pt>
                <c:pt idx="4">
                  <c:v>44</c:v>
                </c:pt>
                <c:pt idx="5">
                  <c:v>42.190000000000005</c:v>
                </c:pt>
              </c:numCache>
            </c:numRef>
          </c:val>
          <c:smooth val="0"/>
        </c:ser>
        <c:dLbls>
          <c:showLegendKey val="0"/>
          <c:showVal val="0"/>
          <c:showCatName val="0"/>
          <c:showSerName val="0"/>
          <c:showPercent val="0"/>
          <c:showBubbleSize val="0"/>
        </c:dLbls>
        <c:marker val="1"/>
        <c:smooth val="0"/>
        <c:axId val="109003904"/>
        <c:axId val="109005440"/>
      </c:lineChart>
      <c:catAx>
        <c:axId val="109003904"/>
        <c:scaling>
          <c:orientation val="minMax"/>
        </c:scaling>
        <c:delete val="0"/>
        <c:axPos val="b"/>
        <c:numFmt formatCode="General" sourceLinked="1"/>
        <c:majorTickMark val="none"/>
        <c:minorTickMark val="none"/>
        <c:tickLblPos val="nextTo"/>
        <c:crossAx val="109005440"/>
        <c:crosses val="autoZero"/>
        <c:auto val="1"/>
        <c:lblAlgn val="ctr"/>
        <c:lblOffset val="100"/>
        <c:noMultiLvlLbl val="0"/>
      </c:catAx>
      <c:valAx>
        <c:axId val="109005440"/>
        <c:scaling>
          <c:orientation val="minMax"/>
        </c:scaling>
        <c:delete val="0"/>
        <c:axPos val="l"/>
        <c:majorGridlines/>
        <c:title>
          <c:tx>
            <c:rich>
              <a:bodyPr/>
              <a:lstStyle/>
              <a:p>
                <a:pPr>
                  <a:defRPr/>
                </a:pPr>
                <a:r>
                  <a:rPr lang="en-US"/>
                  <a:t>Minutes per day</a:t>
                </a:r>
              </a:p>
            </c:rich>
          </c:tx>
          <c:layout/>
          <c:overlay val="0"/>
        </c:title>
        <c:numFmt formatCode="General" sourceLinked="1"/>
        <c:majorTickMark val="none"/>
        <c:minorTickMark val="none"/>
        <c:tickLblPos val="nextTo"/>
        <c:crossAx val="109003904"/>
        <c:crosses val="autoZero"/>
        <c:crossBetween val="between"/>
      </c:valAx>
    </c:plotArea>
    <c:legend>
      <c:legendPos val="r"/>
      <c:layout/>
      <c:overlay val="0"/>
    </c:legend>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Laundry &amp; Ironing</a:t>
            </a:r>
          </a:p>
        </c:rich>
      </c:tx>
      <c:layout/>
      <c:overlay val="0"/>
    </c:title>
    <c:autoTitleDeleted val="0"/>
    <c:plotArea>
      <c:layout/>
      <c:lineChart>
        <c:grouping val="standard"/>
        <c:varyColors val="0"/>
        <c:ser>
          <c:idx val="0"/>
          <c:order val="0"/>
          <c:tx>
            <c:strRef>
              <c:f>'cook-clean-laundry'!$Q$33</c:f>
              <c:strCache>
                <c:ptCount val="1"/>
                <c:pt idx="0">
                  <c:v>Men</c:v>
                </c:pt>
              </c:strCache>
            </c:strRef>
          </c:tx>
          <c:cat>
            <c:numRef>
              <c:f>'cook-clean-laundry'!$P$34:$P$39</c:f>
              <c:numCache>
                <c:formatCode>General</c:formatCode>
                <c:ptCount val="6"/>
                <c:pt idx="0">
                  <c:v>1965</c:v>
                </c:pt>
                <c:pt idx="1">
                  <c:v>1975</c:v>
                </c:pt>
                <c:pt idx="2">
                  <c:v>1985</c:v>
                </c:pt>
                <c:pt idx="3">
                  <c:v>1995</c:v>
                </c:pt>
                <c:pt idx="4">
                  <c:v>2005</c:v>
                </c:pt>
                <c:pt idx="5">
                  <c:v>2012</c:v>
                </c:pt>
              </c:numCache>
            </c:numRef>
          </c:cat>
          <c:val>
            <c:numRef>
              <c:f>'cook-clean-laundry'!$Q$34:$Q$39</c:f>
              <c:numCache>
                <c:formatCode>General</c:formatCode>
                <c:ptCount val="6"/>
                <c:pt idx="0">
                  <c:v>0.79</c:v>
                </c:pt>
                <c:pt idx="1">
                  <c:v>1.73</c:v>
                </c:pt>
                <c:pt idx="2">
                  <c:v>2.56</c:v>
                </c:pt>
                <c:pt idx="3">
                  <c:v>2.96</c:v>
                </c:pt>
                <c:pt idx="4">
                  <c:v>4.5999999999999996</c:v>
                </c:pt>
                <c:pt idx="5">
                  <c:v>5.57</c:v>
                </c:pt>
              </c:numCache>
            </c:numRef>
          </c:val>
          <c:smooth val="0"/>
        </c:ser>
        <c:ser>
          <c:idx val="1"/>
          <c:order val="1"/>
          <c:tx>
            <c:strRef>
              <c:f>'cook-clean-laundry'!$R$33</c:f>
              <c:strCache>
                <c:ptCount val="1"/>
                <c:pt idx="0">
                  <c:v>Women</c:v>
                </c:pt>
              </c:strCache>
            </c:strRef>
          </c:tx>
          <c:cat>
            <c:numRef>
              <c:f>'cook-clean-laundry'!$P$34:$P$39</c:f>
              <c:numCache>
                <c:formatCode>General</c:formatCode>
                <c:ptCount val="6"/>
                <c:pt idx="0">
                  <c:v>1965</c:v>
                </c:pt>
                <c:pt idx="1">
                  <c:v>1975</c:v>
                </c:pt>
                <c:pt idx="2">
                  <c:v>1985</c:v>
                </c:pt>
                <c:pt idx="3">
                  <c:v>1995</c:v>
                </c:pt>
                <c:pt idx="4">
                  <c:v>2005</c:v>
                </c:pt>
                <c:pt idx="5">
                  <c:v>2012</c:v>
                </c:pt>
              </c:numCache>
            </c:numRef>
          </c:cat>
          <c:val>
            <c:numRef>
              <c:f>'cook-clean-laundry'!$R$34:$R$39</c:f>
              <c:numCache>
                <c:formatCode>General</c:formatCode>
                <c:ptCount val="6"/>
                <c:pt idx="0">
                  <c:v>47.42</c:v>
                </c:pt>
                <c:pt idx="1">
                  <c:v>24.2</c:v>
                </c:pt>
                <c:pt idx="2">
                  <c:v>18.59</c:v>
                </c:pt>
                <c:pt idx="3">
                  <c:v>13.77</c:v>
                </c:pt>
                <c:pt idx="4">
                  <c:v>23.38</c:v>
                </c:pt>
                <c:pt idx="5">
                  <c:v>21.279999999999998</c:v>
                </c:pt>
              </c:numCache>
            </c:numRef>
          </c:val>
          <c:smooth val="0"/>
        </c:ser>
        <c:dLbls>
          <c:showLegendKey val="0"/>
          <c:showVal val="0"/>
          <c:showCatName val="0"/>
          <c:showSerName val="0"/>
          <c:showPercent val="0"/>
          <c:showBubbleSize val="0"/>
        </c:dLbls>
        <c:marker val="1"/>
        <c:smooth val="0"/>
        <c:axId val="109040384"/>
        <c:axId val="109041920"/>
      </c:lineChart>
      <c:catAx>
        <c:axId val="109040384"/>
        <c:scaling>
          <c:orientation val="minMax"/>
        </c:scaling>
        <c:delete val="0"/>
        <c:axPos val="b"/>
        <c:numFmt formatCode="General" sourceLinked="1"/>
        <c:majorTickMark val="none"/>
        <c:minorTickMark val="none"/>
        <c:tickLblPos val="nextTo"/>
        <c:crossAx val="109041920"/>
        <c:crosses val="autoZero"/>
        <c:auto val="1"/>
        <c:lblAlgn val="ctr"/>
        <c:lblOffset val="100"/>
        <c:noMultiLvlLbl val="0"/>
      </c:catAx>
      <c:valAx>
        <c:axId val="109041920"/>
        <c:scaling>
          <c:orientation val="minMax"/>
        </c:scaling>
        <c:delete val="0"/>
        <c:axPos val="l"/>
        <c:majorGridlines/>
        <c:title>
          <c:tx>
            <c:rich>
              <a:bodyPr/>
              <a:lstStyle/>
              <a:p>
                <a:pPr>
                  <a:defRPr/>
                </a:pPr>
                <a:r>
                  <a:rPr lang="en-US" dirty="0" smtClean="0"/>
                  <a:t>Minutes per day</a:t>
                </a:r>
                <a:endParaRPr lang="en-US" dirty="0"/>
              </a:p>
            </c:rich>
          </c:tx>
          <c:layout/>
          <c:overlay val="0"/>
        </c:title>
        <c:numFmt formatCode="General" sourceLinked="1"/>
        <c:majorTickMark val="none"/>
        <c:minorTickMark val="none"/>
        <c:tickLblPos val="nextTo"/>
        <c:crossAx val="109040384"/>
        <c:crosses val="autoZero"/>
        <c:crossBetween val="between"/>
      </c:valAx>
    </c:plotArea>
    <c:legend>
      <c:legendPos val="r"/>
      <c:layout/>
      <c:overlay val="0"/>
    </c:legend>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Home/Vehicle Repairs</a:t>
            </a:r>
          </a:p>
        </c:rich>
      </c:tx>
      <c:layout/>
      <c:overlay val="0"/>
    </c:title>
    <c:autoTitleDeleted val="0"/>
    <c:plotArea>
      <c:layout/>
      <c:lineChart>
        <c:grouping val="standard"/>
        <c:varyColors val="0"/>
        <c:ser>
          <c:idx val="0"/>
          <c:order val="0"/>
          <c:tx>
            <c:strRef>
              <c:f>'cook-clean-laundry'!$U$32</c:f>
              <c:strCache>
                <c:ptCount val="1"/>
                <c:pt idx="0">
                  <c:v>Men</c:v>
                </c:pt>
              </c:strCache>
            </c:strRef>
          </c:tx>
          <c:cat>
            <c:numRef>
              <c:f>'cook-clean-laundry'!$T$33:$T$38</c:f>
              <c:numCache>
                <c:formatCode>General</c:formatCode>
                <c:ptCount val="6"/>
                <c:pt idx="0">
                  <c:v>1965</c:v>
                </c:pt>
                <c:pt idx="1">
                  <c:v>1975</c:v>
                </c:pt>
                <c:pt idx="2">
                  <c:v>1985</c:v>
                </c:pt>
                <c:pt idx="3">
                  <c:v>1995</c:v>
                </c:pt>
                <c:pt idx="4">
                  <c:v>2005</c:v>
                </c:pt>
                <c:pt idx="5">
                  <c:v>2012</c:v>
                </c:pt>
              </c:numCache>
            </c:numRef>
          </c:cat>
          <c:val>
            <c:numRef>
              <c:f>'cook-clean-laundry'!$U$33:$U$38</c:f>
              <c:numCache>
                <c:formatCode>General</c:formatCode>
                <c:ptCount val="6"/>
                <c:pt idx="0">
                  <c:v>5.34</c:v>
                </c:pt>
                <c:pt idx="1">
                  <c:v>15.83</c:v>
                </c:pt>
                <c:pt idx="2">
                  <c:v>16.36</c:v>
                </c:pt>
                <c:pt idx="3">
                  <c:v>17.329999999999995</c:v>
                </c:pt>
                <c:pt idx="4">
                  <c:v>14.65</c:v>
                </c:pt>
                <c:pt idx="5">
                  <c:v>11.2</c:v>
                </c:pt>
              </c:numCache>
            </c:numRef>
          </c:val>
          <c:smooth val="0"/>
        </c:ser>
        <c:ser>
          <c:idx val="1"/>
          <c:order val="1"/>
          <c:tx>
            <c:strRef>
              <c:f>'cook-clean-laundry'!$V$32</c:f>
              <c:strCache>
                <c:ptCount val="1"/>
                <c:pt idx="0">
                  <c:v>Women</c:v>
                </c:pt>
              </c:strCache>
            </c:strRef>
          </c:tx>
          <c:cat>
            <c:numRef>
              <c:f>'cook-clean-laundry'!$T$33:$T$38</c:f>
              <c:numCache>
                <c:formatCode>General</c:formatCode>
                <c:ptCount val="6"/>
                <c:pt idx="0">
                  <c:v>1965</c:v>
                </c:pt>
                <c:pt idx="1">
                  <c:v>1975</c:v>
                </c:pt>
                <c:pt idx="2">
                  <c:v>1985</c:v>
                </c:pt>
                <c:pt idx="3">
                  <c:v>1995</c:v>
                </c:pt>
                <c:pt idx="4">
                  <c:v>2005</c:v>
                </c:pt>
                <c:pt idx="5">
                  <c:v>2012</c:v>
                </c:pt>
              </c:numCache>
            </c:numRef>
          </c:cat>
          <c:val>
            <c:numRef>
              <c:f>'cook-clean-laundry'!$V$33:$V$38</c:f>
              <c:numCache>
                <c:formatCode>General</c:formatCode>
                <c:ptCount val="6"/>
                <c:pt idx="0">
                  <c:v>2.64</c:v>
                </c:pt>
                <c:pt idx="1">
                  <c:v>5.89</c:v>
                </c:pt>
                <c:pt idx="2">
                  <c:v>3.4299999999999997</c:v>
                </c:pt>
                <c:pt idx="3">
                  <c:v>4.2</c:v>
                </c:pt>
                <c:pt idx="4">
                  <c:v>2.57</c:v>
                </c:pt>
                <c:pt idx="5">
                  <c:v>2.14</c:v>
                </c:pt>
              </c:numCache>
            </c:numRef>
          </c:val>
          <c:smooth val="0"/>
        </c:ser>
        <c:dLbls>
          <c:showLegendKey val="0"/>
          <c:showVal val="0"/>
          <c:showCatName val="0"/>
          <c:showSerName val="0"/>
          <c:showPercent val="0"/>
          <c:showBubbleSize val="0"/>
        </c:dLbls>
        <c:marker val="1"/>
        <c:smooth val="0"/>
        <c:axId val="109068672"/>
        <c:axId val="109070208"/>
      </c:lineChart>
      <c:catAx>
        <c:axId val="109068672"/>
        <c:scaling>
          <c:orientation val="minMax"/>
        </c:scaling>
        <c:delete val="0"/>
        <c:axPos val="b"/>
        <c:numFmt formatCode="General" sourceLinked="1"/>
        <c:majorTickMark val="none"/>
        <c:minorTickMark val="none"/>
        <c:tickLblPos val="nextTo"/>
        <c:crossAx val="109070208"/>
        <c:crosses val="autoZero"/>
        <c:auto val="1"/>
        <c:lblAlgn val="ctr"/>
        <c:lblOffset val="100"/>
        <c:noMultiLvlLbl val="0"/>
      </c:catAx>
      <c:valAx>
        <c:axId val="109070208"/>
        <c:scaling>
          <c:orientation val="minMax"/>
        </c:scaling>
        <c:delete val="0"/>
        <c:axPos val="l"/>
        <c:majorGridlines/>
        <c:title>
          <c:tx>
            <c:rich>
              <a:bodyPr/>
              <a:lstStyle/>
              <a:p>
                <a:pPr>
                  <a:defRPr/>
                </a:pPr>
                <a:r>
                  <a:rPr lang="en-US"/>
                  <a:t>Minutes per day</a:t>
                </a:r>
              </a:p>
            </c:rich>
          </c:tx>
          <c:layout/>
          <c:overlay val="0"/>
        </c:title>
        <c:numFmt formatCode="General" sourceLinked="1"/>
        <c:majorTickMark val="none"/>
        <c:minorTickMark val="none"/>
        <c:tickLblPos val="nextTo"/>
        <c:crossAx val="109068672"/>
        <c:crosses val="autoZero"/>
        <c:crossBetween val="between"/>
      </c:valAx>
    </c:plotArea>
    <c:legend>
      <c:legendPos val="r"/>
      <c:layout/>
      <c:overlay val="0"/>
    </c:legend>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Core Housework (cooking, cleaning, laundry)</a:t>
            </a:r>
          </a:p>
        </c:rich>
      </c:tx>
      <c:layout/>
      <c:overlay val="0"/>
    </c:title>
    <c:autoTitleDeleted val="0"/>
    <c:plotArea>
      <c:layout/>
      <c:lineChart>
        <c:grouping val="standard"/>
        <c:varyColors val="0"/>
        <c:ser>
          <c:idx val="0"/>
          <c:order val="0"/>
          <c:tx>
            <c:strRef>
              <c:f>'core housework'!$J$5</c:f>
              <c:strCache>
                <c:ptCount val="1"/>
                <c:pt idx="0">
                  <c:v>Men</c:v>
                </c:pt>
              </c:strCache>
            </c:strRef>
          </c:tx>
          <c:cat>
            <c:numRef>
              <c:f>'core housework'!$I$6:$I$12</c:f>
              <c:numCache>
                <c:formatCode>General</c:formatCode>
                <c:ptCount val="7"/>
                <c:pt idx="0">
                  <c:v>1965</c:v>
                </c:pt>
                <c:pt idx="1">
                  <c:v>1975</c:v>
                </c:pt>
                <c:pt idx="2">
                  <c:v>1985</c:v>
                </c:pt>
                <c:pt idx="3">
                  <c:v>1995</c:v>
                </c:pt>
                <c:pt idx="4">
                  <c:v>2005</c:v>
                </c:pt>
                <c:pt idx="5">
                  <c:v>2006</c:v>
                </c:pt>
                <c:pt idx="6">
                  <c:v>2012</c:v>
                </c:pt>
              </c:numCache>
            </c:numRef>
          </c:cat>
          <c:val>
            <c:numRef>
              <c:f>'core housework'!$J$6:$J$12</c:f>
              <c:numCache>
                <c:formatCode>General</c:formatCode>
                <c:ptCount val="7"/>
                <c:pt idx="0">
                  <c:v>16.132200000000001</c:v>
                </c:pt>
                <c:pt idx="1">
                  <c:v>35.995500000000007</c:v>
                </c:pt>
                <c:pt idx="2">
                  <c:v>43.356699999999996</c:v>
                </c:pt>
                <c:pt idx="3">
                  <c:v>43.1599</c:v>
                </c:pt>
                <c:pt idx="4">
                  <c:v>45.098500000000008</c:v>
                </c:pt>
                <c:pt idx="5">
                  <c:v>49.188500000000005</c:v>
                </c:pt>
                <c:pt idx="6">
                  <c:v>48.099900000000005</c:v>
                </c:pt>
              </c:numCache>
            </c:numRef>
          </c:val>
          <c:smooth val="0"/>
        </c:ser>
        <c:ser>
          <c:idx val="1"/>
          <c:order val="1"/>
          <c:tx>
            <c:strRef>
              <c:f>'core housework'!$K$5</c:f>
              <c:strCache>
                <c:ptCount val="1"/>
                <c:pt idx="0">
                  <c:v>Women</c:v>
                </c:pt>
              </c:strCache>
            </c:strRef>
          </c:tx>
          <c:cat>
            <c:numRef>
              <c:f>'core housework'!$I$6:$I$12</c:f>
              <c:numCache>
                <c:formatCode>General</c:formatCode>
                <c:ptCount val="7"/>
                <c:pt idx="0">
                  <c:v>1965</c:v>
                </c:pt>
                <c:pt idx="1">
                  <c:v>1975</c:v>
                </c:pt>
                <c:pt idx="2">
                  <c:v>1985</c:v>
                </c:pt>
                <c:pt idx="3">
                  <c:v>1995</c:v>
                </c:pt>
                <c:pt idx="4">
                  <c:v>2005</c:v>
                </c:pt>
                <c:pt idx="5">
                  <c:v>2006</c:v>
                </c:pt>
                <c:pt idx="6">
                  <c:v>2012</c:v>
                </c:pt>
              </c:numCache>
            </c:numRef>
          </c:cat>
          <c:val>
            <c:numRef>
              <c:f>'core housework'!$K$6:$K$12</c:f>
              <c:numCache>
                <c:formatCode>General</c:formatCode>
                <c:ptCount val="7"/>
                <c:pt idx="0">
                  <c:v>214.50640000000001</c:v>
                </c:pt>
                <c:pt idx="1">
                  <c:v>168.46810000000002</c:v>
                </c:pt>
                <c:pt idx="2">
                  <c:v>133.3416</c:v>
                </c:pt>
                <c:pt idx="3">
                  <c:v>93.346500000000006</c:v>
                </c:pt>
                <c:pt idx="4">
                  <c:v>115.5599</c:v>
                </c:pt>
                <c:pt idx="5">
                  <c:v>114.24310000000001</c:v>
                </c:pt>
                <c:pt idx="6">
                  <c:v>111.1139</c:v>
                </c:pt>
              </c:numCache>
            </c:numRef>
          </c:val>
          <c:smooth val="0"/>
        </c:ser>
        <c:dLbls>
          <c:showLegendKey val="0"/>
          <c:showVal val="0"/>
          <c:showCatName val="0"/>
          <c:showSerName val="0"/>
          <c:showPercent val="0"/>
          <c:showBubbleSize val="0"/>
        </c:dLbls>
        <c:marker val="1"/>
        <c:smooth val="0"/>
        <c:axId val="109119360"/>
        <c:axId val="109120896"/>
      </c:lineChart>
      <c:lineChart>
        <c:grouping val="standard"/>
        <c:varyColors val="0"/>
        <c:ser>
          <c:idx val="2"/>
          <c:order val="2"/>
          <c:tx>
            <c:v>Ratio</c:v>
          </c:tx>
          <c:val>
            <c:numRef>
              <c:f>'core housework'!$L$6:$L$12</c:f>
              <c:numCache>
                <c:formatCode>General</c:formatCode>
                <c:ptCount val="7"/>
                <c:pt idx="0">
                  <c:v>13.29678531136485</c:v>
                </c:pt>
                <c:pt idx="1">
                  <c:v>4.6802544762539755</c:v>
                </c:pt>
                <c:pt idx="2">
                  <c:v>3.0754554659372135</c:v>
                </c:pt>
                <c:pt idx="3">
                  <c:v>2.1628062159550883</c:v>
                </c:pt>
                <c:pt idx="4">
                  <c:v>2.562388992982028</c:v>
                </c:pt>
                <c:pt idx="5">
                  <c:v>2.3225571017615905</c:v>
                </c:pt>
                <c:pt idx="6">
                  <c:v>2.3100650936904232</c:v>
                </c:pt>
              </c:numCache>
            </c:numRef>
          </c:val>
          <c:smooth val="0"/>
        </c:ser>
        <c:dLbls>
          <c:showLegendKey val="0"/>
          <c:showVal val="0"/>
          <c:showCatName val="0"/>
          <c:showSerName val="0"/>
          <c:showPercent val="0"/>
          <c:showBubbleSize val="0"/>
        </c:dLbls>
        <c:marker val="1"/>
        <c:smooth val="0"/>
        <c:axId val="109132800"/>
        <c:axId val="109131264"/>
      </c:lineChart>
      <c:catAx>
        <c:axId val="109119360"/>
        <c:scaling>
          <c:orientation val="minMax"/>
        </c:scaling>
        <c:delete val="0"/>
        <c:axPos val="b"/>
        <c:numFmt formatCode="General" sourceLinked="1"/>
        <c:majorTickMark val="none"/>
        <c:minorTickMark val="none"/>
        <c:tickLblPos val="nextTo"/>
        <c:crossAx val="109120896"/>
        <c:crosses val="autoZero"/>
        <c:auto val="1"/>
        <c:lblAlgn val="ctr"/>
        <c:lblOffset val="100"/>
        <c:noMultiLvlLbl val="0"/>
      </c:catAx>
      <c:valAx>
        <c:axId val="109120896"/>
        <c:scaling>
          <c:orientation val="minMax"/>
        </c:scaling>
        <c:delete val="0"/>
        <c:axPos val="l"/>
        <c:majorGridlines/>
        <c:title>
          <c:tx>
            <c:rich>
              <a:bodyPr/>
              <a:lstStyle/>
              <a:p>
                <a:pPr>
                  <a:defRPr/>
                </a:pPr>
                <a:r>
                  <a:rPr lang="en-US"/>
                  <a:t>Minutes per day</a:t>
                </a:r>
              </a:p>
            </c:rich>
          </c:tx>
          <c:layout/>
          <c:overlay val="0"/>
        </c:title>
        <c:numFmt formatCode="General" sourceLinked="1"/>
        <c:majorTickMark val="none"/>
        <c:minorTickMark val="none"/>
        <c:tickLblPos val="nextTo"/>
        <c:crossAx val="109119360"/>
        <c:crosses val="autoZero"/>
        <c:crossBetween val="between"/>
      </c:valAx>
      <c:valAx>
        <c:axId val="109131264"/>
        <c:scaling>
          <c:orientation val="minMax"/>
        </c:scaling>
        <c:delete val="0"/>
        <c:axPos val="r"/>
        <c:numFmt formatCode="General" sourceLinked="1"/>
        <c:majorTickMark val="out"/>
        <c:minorTickMark val="none"/>
        <c:tickLblPos val="nextTo"/>
        <c:crossAx val="109132800"/>
        <c:crosses val="max"/>
        <c:crossBetween val="between"/>
      </c:valAx>
      <c:catAx>
        <c:axId val="109132800"/>
        <c:scaling>
          <c:orientation val="minMax"/>
        </c:scaling>
        <c:delete val="1"/>
        <c:axPos val="b"/>
        <c:majorTickMark val="out"/>
        <c:minorTickMark val="none"/>
        <c:tickLblPos val="none"/>
        <c:crossAx val="109131264"/>
        <c:crosses val="autoZero"/>
        <c:auto val="1"/>
        <c:lblAlgn val="ctr"/>
        <c:lblOffset val="100"/>
        <c:noMultiLvlLbl val="0"/>
      </c:catAx>
    </c:plotArea>
    <c:legend>
      <c:legendPos val="r"/>
      <c:layout/>
      <c:overlay val="0"/>
    </c:legend>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Mothers' &amp; Fathers' Time with Children</a:t>
            </a:r>
          </a:p>
        </c:rich>
      </c:tx>
      <c:layout/>
      <c:overlay val="0"/>
    </c:title>
    <c:autoTitleDeleted val="0"/>
    <c:plotArea>
      <c:layout>
        <c:manualLayout>
          <c:layoutTarget val="inner"/>
          <c:xMode val="edge"/>
          <c:yMode val="edge"/>
          <c:x val="0.12153267025832297"/>
          <c:y val="0.11230216535433071"/>
          <c:w val="0.83710273057973061"/>
          <c:h val="0.80737139107611544"/>
        </c:manualLayout>
      </c:layout>
      <c:lineChart>
        <c:grouping val="standard"/>
        <c:varyColors val="0"/>
        <c:ser>
          <c:idx val="1"/>
          <c:order val="0"/>
          <c:tx>
            <c:v>Fathers</c:v>
          </c:tx>
          <c:spPr>
            <a:ln>
              <a:solidFill>
                <a:schemeClr val="tx2">
                  <a:lumMod val="75000"/>
                </a:schemeClr>
              </a:solidFill>
            </a:ln>
          </c:spPr>
          <c:marker>
            <c:spPr>
              <a:solidFill>
                <a:schemeClr val="tx2"/>
              </a:solidFill>
            </c:spPr>
          </c:marker>
          <c:cat>
            <c:numRef>
              <c:f>Sheet1!$H$62:$H$67</c:f>
              <c:numCache>
                <c:formatCode>General</c:formatCode>
                <c:ptCount val="6"/>
                <c:pt idx="0">
                  <c:v>1965</c:v>
                </c:pt>
                <c:pt idx="1">
                  <c:v>1975</c:v>
                </c:pt>
                <c:pt idx="2">
                  <c:v>1985</c:v>
                </c:pt>
                <c:pt idx="3">
                  <c:v>1995</c:v>
                </c:pt>
                <c:pt idx="4">
                  <c:v>2005</c:v>
                </c:pt>
                <c:pt idx="5">
                  <c:v>2012</c:v>
                </c:pt>
              </c:numCache>
            </c:numRef>
          </c:cat>
          <c:val>
            <c:numRef>
              <c:f>Sheet1!$I$62:$I$67</c:f>
              <c:numCache>
                <c:formatCode>General</c:formatCode>
                <c:ptCount val="6"/>
                <c:pt idx="0">
                  <c:v>12.755800000000002</c:v>
                </c:pt>
                <c:pt idx="1">
                  <c:v>16.796399999999991</c:v>
                </c:pt>
                <c:pt idx="2">
                  <c:v>13.1518</c:v>
                </c:pt>
                <c:pt idx="3">
                  <c:v>33.151499999999999</c:v>
                </c:pt>
                <c:pt idx="4">
                  <c:v>49.565200000000011</c:v>
                </c:pt>
                <c:pt idx="5">
                  <c:v>57.348200000000006</c:v>
                </c:pt>
              </c:numCache>
            </c:numRef>
          </c:val>
          <c:smooth val="0"/>
        </c:ser>
        <c:ser>
          <c:idx val="2"/>
          <c:order val="1"/>
          <c:tx>
            <c:v>Mothers</c:v>
          </c:tx>
          <c:spPr>
            <a:ln>
              <a:solidFill>
                <a:srgbClr val="C00000"/>
              </a:solidFill>
            </a:ln>
          </c:spPr>
          <c:marker>
            <c:spPr>
              <a:solidFill>
                <a:srgbClr val="C00000"/>
              </a:solidFill>
            </c:spPr>
          </c:marker>
          <c:cat>
            <c:numRef>
              <c:f>Sheet1!$H$62:$H$67</c:f>
              <c:numCache>
                <c:formatCode>General</c:formatCode>
                <c:ptCount val="6"/>
                <c:pt idx="0">
                  <c:v>1965</c:v>
                </c:pt>
                <c:pt idx="1">
                  <c:v>1975</c:v>
                </c:pt>
                <c:pt idx="2">
                  <c:v>1985</c:v>
                </c:pt>
                <c:pt idx="3">
                  <c:v>1995</c:v>
                </c:pt>
                <c:pt idx="4">
                  <c:v>2005</c:v>
                </c:pt>
                <c:pt idx="5">
                  <c:v>2012</c:v>
                </c:pt>
              </c:numCache>
            </c:numRef>
          </c:cat>
          <c:val>
            <c:numRef>
              <c:f>Sheet1!$J$62:$J$67</c:f>
              <c:numCache>
                <c:formatCode>General</c:formatCode>
                <c:ptCount val="6"/>
                <c:pt idx="0">
                  <c:v>85.283199999999994</c:v>
                </c:pt>
                <c:pt idx="1">
                  <c:v>62.020300000000006</c:v>
                </c:pt>
                <c:pt idx="2">
                  <c:v>55.338100000000004</c:v>
                </c:pt>
                <c:pt idx="3">
                  <c:v>67.759600000000006</c:v>
                </c:pt>
                <c:pt idx="4">
                  <c:v>90.075799999999987</c:v>
                </c:pt>
                <c:pt idx="5">
                  <c:v>89.829099999999983</c:v>
                </c:pt>
              </c:numCache>
            </c:numRef>
          </c:val>
          <c:smooth val="0"/>
        </c:ser>
        <c:dLbls>
          <c:showLegendKey val="0"/>
          <c:showVal val="0"/>
          <c:showCatName val="0"/>
          <c:showSerName val="0"/>
          <c:showPercent val="0"/>
          <c:showBubbleSize val="0"/>
        </c:dLbls>
        <c:marker val="1"/>
        <c:smooth val="0"/>
        <c:axId val="109172992"/>
        <c:axId val="109179264"/>
      </c:lineChart>
      <c:lineChart>
        <c:grouping val="standard"/>
        <c:varyColors val="0"/>
        <c:ser>
          <c:idx val="3"/>
          <c:order val="2"/>
          <c:tx>
            <c:v>Ratio</c:v>
          </c:tx>
          <c:spPr>
            <a:ln>
              <a:solidFill>
                <a:schemeClr val="accent3"/>
              </a:solidFill>
            </a:ln>
          </c:spPr>
          <c:marker>
            <c:spPr>
              <a:solidFill>
                <a:schemeClr val="accent3"/>
              </a:solidFill>
            </c:spPr>
          </c:marker>
          <c:cat>
            <c:numRef>
              <c:f>Sheet1!$H$62:$H$67</c:f>
              <c:numCache>
                <c:formatCode>General</c:formatCode>
                <c:ptCount val="6"/>
                <c:pt idx="0">
                  <c:v>1965</c:v>
                </c:pt>
                <c:pt idx="1">
                  <c:v>1975</c:v>
                </c:pt>
                <c:pt idx="2">
                  <c:v>1985</c:v>
                </c:pt>
                <c:pt idx="3">
                  <c:v>1995</c:v>
                </c:pt>
                <c:pt idx="4">
                  <c:v>2005</c:v>
                </c:pt>
                <c:pt idx="5">
                  <c:v>2012</c:v>
                </c:pt>
              </c:numCache>
            </c:numRef>
          </c:cat>
          <c:val>
            <c:numRef>
              <c:f>Sheet1!$K$62:$K$67</c:f>
              <c:numCache>
                <c:formatCode>General</c:formatCode>
                <c:ptCount val="6"/>
                <c:pt idx="0">
                  <c:v>6.6858370309976625</c:v>
                </c:pt>
                <c:pt idx="1">
                  <c:v>3.692475768617085</c:v>
                </c:pt>
                <c:pt idx="2">
                  <c:v>4.2076445809699052</c:v>
                </c:pt>
                <c:pt idx="3">
                  <c:v>2.0439376800446443</c:v>
                </c:pt>
                <c:pt idx="4">
                  <c:v>1.8173194095857581</c:v>
                </c:pt>
                <c:pt idx="5">
                  <c:v>1.5663804618104842</c:v>
                </c:pt>
              </c:numCache>
            </c:numRef>
          </c:val>
          <c:smooth val="0"/>
        </c:ser>
        <c:dLbls>
          <c:showLegendKey val="0"/>
          <c:showVal val="0"/>
          <c:showCatName val="0"/>
          <c:showSerName val="0"/>
          <c:showPercent val="0"/>
          <c:showBubbleSize val="0"/>
        </c:dLbls>
        <c:marker val="1"/>
        <c:smooth val="0"/>
        <c:axId val="109182976"/>
        <c:axId val="109181184"/>
      </c:lineChart>
      <c:catAx>
        <c:axId val="109172992"/>
        <c:scaling>
          <c:orientation val="minMax"/>
        </c:scaling>
        <c:delete val="0"/>
        <c:axPos val="b"/>
        <c:numFmt formatCode="General" sourceLinked="1"/>
        <c:majorTickMark val="none"/>
        <c:minorTickMark val="none"/>
        <c:tickLblPos val="nextTo"/>
        <c:crossAx val="109179264"/>
        <c:crosses val="autoZero"/>
        <c:auto val="1"/>
        <c:lblAlgn val="ctr"/>
        <c:lblOffset val="100"/>
        <c:noMultiLvlLbl val="0"/>
      </c:catAx>
      <c:valAx>
        <c:axId val="109179264"/>
        <c:scaling>
          <c:orientation val="minMax"/>
        </c:scaling>
        <c:delete val="0"/>
        <c:axPos val="l"/>
        <c:title>
          <c:tx>
            <c:rich>
              <a:bodyPr/>
              <a:lstStyle/>
              <a:p>
                <a:pPr>
                  <a:defRPr/>
                </a:pPr>
                <a:r>
                  <a:rPr lang="en-US"/>
                  <a:t>Minutes per day</a:t>
                </a:r>
              </a:p>
            </c:rich>
          </c:tx>
          <c:layout/>
          <c:overlay val="0"/>
        </c:title>
        <c:numFmt formatCode="General" sourceLinked="1"/>
        <c:majorTickMark val="none"/>
        <c:minorTickMark val="none"/>
        <c:tickLblPos val="nextTo"/>
        <c:crossAx val="109172992"/>
        <c:crosses val="autoZero"/>
        <c:crossBetween val="between"/>
      </c:valAx>
      <c:valAx>
        <c:axId val="109181184"/>
        <c:scaling>
          <c:orientation val="minMax"/>
        </c:scaling>
        <c:delete val="0"/>
        <c:axPos val="r"/>
        <c:numFmt formatCode="General" sourceLinked="1"/>
        <c:majorTickMark val="out"/>
        <c:minorTickMark val="none"/>
        <c:tickLblPos val="nextTo"/>
        <c:crossAx val="109182976"/>
        <c:crosses val="max"/>
        <c:crossBetween val="between"/>
      </c:valAx>
      <c:catAx>
        <c:axId val="109182976"/>
        <c:scaling>
          <c:orientation val="minMax"/>
        </c:scaling>
        <c:delete val="1"/>
        <c:axPos val="b"/>
        <c:numFmt formatCode="General" sourceLinked="1"/>
        <c:majorTickMark val="out"/>
        <c:minorTickMark val="none"/>
        <c:tickLblPos val="none"/>
        <c:crossAx val="109181184"/>
        <c:crosses val="autoZero"/>
        <c:auto val="1"/>
        <c:lblAlgn val="ctr"/>
        <c:lblOffset val="100"/>
        <c:noMultiLvlLbl val="0"/>
      </c:catAx>
    </c:plotArea>
    <c:legend>
      <c:legendPos val="r"/>
      <c:layout>
        <c:manualLayout>
          <c:xMode val="edge"/>
          <c:yMode val="edge"/>
          <c:x val="0.31642538103789702"/>
          <c:y val="0.16408776246719176"/>
          <c:w val="0.13679099323110935"/>
          <c:h val="0.1754808070866142"/>
        </c:manualLayout>
      </c:layout>
      <c:overlay val="0"/>
    </c:legend>
    <c:plotVisOnly val="1"/>
    <c:dispBlanksAs val="gap"/>
    <c:showDLblsOverMax val="0"/>
  </c:chart>
  <c:txPr>
    <a:bodyPr/>
    <a:lstStyle/>
    <a:p>
      <a:pPr>
        <a:defRPr sz="1600">
          <a:latin typeface="Comic Sans MS" pitchFamily="66" charset="0"/>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Mom's &amp; Dad's Time with Kids by Activity</a:t>
            </a:r>
          </a:p>
        </c:rich>
      </c:tx>
      <c:layout/>
      <c:overlay val="0"/>
    </c:title>
    <c:autoTitleDeleted val="0"/>
    <c:plotArea>
      <c:layout/>
      <c:barChart>
        <c:barDir val="col"/>
        <c:grouping val="stacked"/>
        <c:varyColors val="0"/>
        <c:ser>
          <c:idx val="0"/>
          <c:order val="0"/>
          <c:tx>
            <c:strRef>
              <c:f>Sheet4!$K$4</c:f>
              <c:strCache>
                <c:ptCount val="1"/>
                <c:pt idx="0">
                  <c:v>Daily Care</c:v>
                </c:pt>
              </c:strCache>
            </c:strRef>
          </c:tx>
          <c:invertIfNegative val="0"/>
          <c:dPt>
            <c:idx val="0"/>
            <c:invertIfNegative val="0"/>
            <c:bubble3D val="0"/>
            <c:spPr>
              <a:solidFill>
                <a:schemeClr val="accent2">
                  <a:lumMod val="40000"/>
                  <a:lumOff val="60000"/>
                </a:schemeClr>
              </a:solidFill>
            </c:spPr>
          </c:dPt>
          <c:dPt>
            <c:idx val="1"/>
            <c:invertIfNegative val="0"/>
            <c:bubble3D val="0"/>
            <c:spPr>
              <a:solidFill>
                <a:schemeClr val="accent1">
                  <a:lumMod val="40000"/>
                  <a:lumOff val="60000"/>
                </a:schemeClr>
              </a:solidFill>
            </c:spPr>
          </c:dPt>
          <c:dPt>
            <c:idx val="2"/>
            <c:invertIfNegative val="0"/>
            <c:bubble3D val="0"/>
            <c:spPr>
              <a:solidFill>
                <a:schemeClr val="accent2">
                  <a:lumMod val="40000"/>
                  <a:lumOff val="60000"/>
                </a:schemeClr>
              </a:solidFill>
            </c:spPr>
          </c:dPt>
          <c:dPt>
            <c:idx val="3"/>
            <c:invertIfNegative val="0"/>
            <c:bubble3D val="0"/>
            <c:spPr>
              <a:solidFill>
                <a:schemeClr val="accent1">
                  <a:lumMod val="40000"/>
                  <a:lumOff val="60000"/>
                </a:schemeClr>
              </a:solidFill>
            </c:spPr>
          </c:dPt>
          <c:dPt>
            <c:idx val="4"/>
            <c:invertIfNegative val="0"/>
            <c:bubble3D val="0"/>
            <c:spPr>
              <a:solidFill>
                <a:schemeClr val="accent2">
                  <a:lumMod val="40000"/>
                  <a:lumOff val="60000"/>
                </a:schemeClr>
              </a:solidFill>
            </c:spPr>
          </c:dPt>
          <c:dPt>
            <c:idx val="5"/>
            <c:invertIfNegative val="0"/>
            <c:bubble3D val="0"/>
            <c:spPr>
              <a:solidFill>
                <a:schemeClr val="accent1">
                  <a:lumMod val="40000"/>
                  <a:lumOff val="60000"/>
                </a:schemeClr>
              </a:solidFill>
            </c:spPr>
          </c:dPt>
          <c:dPt>
            <c:idx val="6"/>
            <c:invertIfNegative val="0"/>
            <c:bubble3D val="0"/>
            <c:spPr>
              <a:solidFill>
                <a:schemeClr val="accent2">
                  <a:lumMod val="40000"/>
                  <a:lumOff val="60000"/>
                </a:schemeClr>
              </a:solidFill>
            </c:spPr>
          </c:dPt>
          <c:dPt>
            <c:idx val="7"/>
            <c:invertIfNegative val="0"/>
            <c:bubble3D val="0"/>
            <c:spPr>
              <a:solidFill>
                <a:schemeClr val="accent1">
                  <a:lumMod val="40000"/>
                  <a:lumOff val="60000"/>
                </a:schemeClr>
              </a:solidFill>
            </c:spPr>
          </c:dPt>
          <c:dPt>
            <c:idx val="8"/>
            <c:invertIfNegative val="0"/>
            <c:bubble3D val="0"/>
            <c:spPr>
              <a:solidFill>
                <a:schemeClr val="accent2">
                  <a:lumMod val="40000"/>
                  <a:lumOff val="60000"/>
                </a:schemeClr>
              </a:solidFill>
            </c:spPr>
          </c:dPt>
          <c:dPt>
            <c:idx val="9"/>
            <c:invertIfNegative val="0"/>
            <c:bubble3D val="0"/>
            <c:spPr>
              <a:solidFill>
                <a:schemeClr val="accent1">
                  <a:lumMod val="40000"/>
                  <a:lumOff val="60000"/>
                </a:schemeClr>
              </a:solidFill>
            </c:spPr>
          </c:dPt>
          <c:dPt>
            <c:idx val="10"/>
            <c:invertIfNegative val="0"/>
            <c:bubble3D val="0"/>
            <c:spPr>
              <a:solidFill>
                <a:schemeClr val="accent2">
                  <a:lumMod val="40000"/>
                  <a:lumOff val="60000"/>
                </a:schemeClr>
              </a:solidFill>
            </c:spPr>
          </c:dPt>
          <c:dPt>
            <c:idx val="11"/>
            <c:invertIfNegative val="0"/>
            <c:bubble3D val="0"/>
            <c:spPr>
              <a:solidFill>
                <a:schemeClr val="accent1">
                  <a:lumMod val="40000"/>
                  <a:lumOff val="60000"/>
                </a:schemeClr>
              </a:solidFill>
            </c:spPr>
          </c:dPt>
          <c:dLbls>
            <c:numFmt formatCode="#,##0"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Sheet4!$J$5:$J$16</c:f>
              <c:strCache>
                <c:ptCount val="12"/>
                <c:pt idx="0">
                  <c:v>1965 Moms</c:v>
                </c:pt>
                <c:pt idx="1">
                  <c:v>1965 Dads</c:v>
                </c:pt>
                <c:pt idx="2">
                  <c:v>1975 Moms</c:v>
                </c:pt>
                <c:pt idx="3">
                  <c:v>1975 Dads</c:v>
                </c:pt>
                <c:pt idx="4">
                  <c:v>1985 Moms</c:v>
                </c:pt>
                <c:pt idx="5">
                  <c:v>1985 Dads</c:v>
                </c:pt>
                <c:pt idx="6">
                  <c:v>1995 Moms</c:v>
                </c:pt>
                <c:pt idx="7">
                  <c:v>1995 Dads</c:v>
                </c:pt>
                <c:pt idx="8">
                  <c:v>2005 Moms</c:v>
                </c:pt>
                <c:pt idx="9">
                  <c:v>2005 Dads</c:v>
                </c:pt>
                <c:pt idx="10">
                  <c:v>2012 Moms</c:v>
                </c:pt>
                <c:pt idx="11">
                  <c:v>2012 Dads</c:v>
                </c:pt>
              </c:strCache>
            </c:strRef>
          </c:cat>
          <c:val>
            <c:numRef>
              <c:f>Sheet4!$K$5:$K$16</c:f>
              <c:numCache>
                <c:formatCode>General</c:formatCode>
                <c:ptCount val="12"/>
                <c:pt idx="0">
                  <c:v>68.577100000000002</c:v>
                </c:pt>
                <c:pt idx="1">
                  <c:v>3.7696000000000001</c:v>
                </c:pt>
                <c:pt idx="2">
                  <c:v>41.992400000000011</c:v>
                </c:pt>
                <c:pt idx="3">
                  <c:v>10.728599999999998</c:v>
                </c:pt>
                <c:pt idx="4">
                  <c:v>39.998200000000011</c:v>
                </c:pt>
                <c:pt idx="5">
                  <c:v>6.5259999999999989</c:v>
                </c:pt>
                <c:pt idx="6">
                  <c:v>43.786900000000003</c:v>
                </c:pt>
                <c:pt idx="7">
                  <c:v>14.3232</c:v>
                </c:pt>
                <c:pt idx="8">
                  <c:v>46.791500000000006</c:v>
                </c:pt>
                <c:pt idx="9">
                  <c:v>20.894900000000003</c:v>
                </c:pt>
                <c:pt idx="10">
                  <c:v>43.584099999999999</c:v>
                </c:pt>
                <c:pt idx="11">
                  <c:v>21.889299999999995</c:v>
                </c:pt>
              </c:numCache>
            </c:numRef>
          </c:val>
        </c:ser>
        <c:ser>
          <c:idx val="1"/>
          <c:order val="1"/>
          <c:tx>
            <c:strRef>
              <c:f>Sheet4!$L$4</c:f>
              <c:strCache>
                <c:ptCount val="1"/>
                <c:pt idx="0">
                  <c:v>Play/Talk/Read/HW</c:v>
                </c:pt>
              </c:strCache>
            </c:strRef>
          </c:tx>
          <c:spPr>
            <a:solidFill>
              <a:schemeClr val="accent1">
                <a:lumMod val="75000"/>
              </a:schemeClr>
            </a:solidFill>
          </c:spPr>
          <c:invertIfNegative val="0"/>
          <c:dPt>
            <c:idx val="0"/>
            <c:invertIfNegative val="0"/>
            <c:bubble3D val="0"/>
            <c:spPr>
              <a:solidFill>
                <a:schemeClr val="accent2">
                  <a:lumMod val="75000"/>
                </a:schemeClr>
              </a:solidFill>
            </c:spPr>
          </c:dPt>
          <c:dPt>
            <c:idx val="2"/>
            <c:invertIfNegative val="0"/>
            <c:bubble3D val="0"/>
            <c:spPr>
              <a:solidFill>
                <a:schemeClr val="accent2">
                  <a:lumMod val="75000"/>
                </a:schemeClr>
              </a:solidFill>
            </c:spPr>
          </c:dPt>
          <c:dPt>
            <c:idx val="4"/>
            <c:invertIfNegative val="0"/>
            <c:bubble3D val="0"/>
            <c:spPr>
              <a:solidFill>
                <a:schemeClr val="accent2">
                  <a:lumMod val="75000"/>
                </a:schemeClr>
              </a:solidFill>
            </c:spPr>
          </c:dPt>
          <c:dPt>
            <c:idx val="6"/>
            <c:invertIfNegative val="0"/>
            <c:bubble3D val="0"/>
            <c:spPr>
              <a:solidFill>
                <a:schemeClr val="accent2">
                  <a:lumMod val="75000"/>
                </a:schemeClr>
              </a:solidFill>
            </c:spPr>
          </c:dPt>
          <c:dPt>
            <c:idx val="8"/>
            <c:invertIfNegative val="0"/>
            <c:bubble3D val="0"/>
            <c:spPr>
              <a:solidFill>
                <a:schemeClr val="accent2">
                  <a:lumMod val="75000"/>
                </a:schemeClr>
              </a:solidFill>
            </c:spPr>
          </c:dPt>
          <c:dPt>
            <c:idx val="10"/>
            <c:invertIfNegative val="0"/>
            <c:bubble3D val="0"/>
            <c:spPr>
              <a:solidFill>
                <a:schemeClr val="accent2">
                  <a:lumMod val="75000"/>
                </a:schemeClr>
              </a:solidFill>
            </c:spPr>
          </c:dPt>
          <c:dLbls>
            <c:numFmt formatCode="#,##0" sourceLinked="0"/>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Sheet4!$J$5:$J$16</c:f>
              <c:strCache>
                <c:ptCount val="12"/>
                <c:pt idx="0">
                  <c:v>1965 Moms</c:v>
                </c:pt>
                <c:pt idx="1">
                  <c:v>1965 Dads</c:v>
                </c:pt>
                <c:pt idx="2">
                  <c:v>1975 Moms</c:v>
                </c:pt>
                <c:pt idx="3">
                  <c:v>1975 Dads</c:v>
                </c:pt>
                <c:pt idx="4">
                  <c:v>1985 Moms</c:v>
                </c:pt>
                <c:pt idx="5">
                  <c:v>1985 Dads</c:v>
                </c:pt>
                <c:pt idx="6">
                  <c:v>1995 Moms</c:v>
                </c:pt>
                <c:pt idx="7">
                  <c:v>1995 Dads</c:v>
                </c:pt>
                <c:pt idx="8">
                  <c:v>2005 Moms</c:v>
                </c:pt>
                <c:pt idx="9">
                  <c:v>2005 Dads</c:v>
                </c:pt>
                <c:pt idx="10">
                  <c:v>2012 Moms</c:v>
                </c:pt>
                <c:pt idx="11">
                  <c:v>2012 Dads</c:v>
                </c:pt>
              </c:strCache>
            </c:strRef>
          </c:cat>
          <c:val>
            <c:numRef>
              <c:f>Sheet4!$L$5:$L$16</c:f>
              <c:numCache>
                <c:formatCode>General</c:formatCode>
                <c:ptCount val="12"/>
                <c:pt idx="0">
                  <c:v>16.706099999999996</c:v>
                </c:pt>
                <c:pt idx="1">
                  <c:v>8.9862000000000002</c:v>
                </c:pt>
                <c:pt idx="2">
                  <c:v>20.027799999999996</c:v>
                </c:pt>
                <c:pt idx="3">
                  <c:v>6.067899999999999</c:v>
                </c:pt>
                <c:pt idx="4">
                  <c:v>15.3399</c:v>
                </c:pt>
                <c:pt idx="5">
                  <c:v>6.625799999999999</c:v>
                </c:pt>
                <c:pt idx="6">
                  <c:v>23.972699999999996</c:v>
                </c:pt>
                <c:pt idx="7">
                  <c:v>18.828299999999995</c:v>
                </c:pt>
                <c:pt idx="8">
                  <c:v>43.284300000000002</c:v>
                </c:pt>
                <c:pt idx="9">
                  <c:v>28.670300000000001</c:v>
                </c:pt>
                <c:pt idx="10">
                  <c:v>46.245000000000005</c:v>
                </c:pt>
                <c:pt idx="11">
                  <c:v>35.4589</c:v>
                </c:pt>
              </c:numCache>
            </c:numRef>
          </c:val>
        </c:ser>
        <c:dLbls>
          <c:showLegendKey val="0"/>
          <c:showVal val="1"/>
          <c:showCatName val="0"/>
          <c:showSerName val="0"/>
          <c:showPercent val="0"/>
          <c:showBubbleSize val="0"/>
        </c:dLbls>
        <c:gapWidth val="16"/>
        <c:overlap val="100"/>
        <c:axId val="109242624"/>
        <c:axId val="111083520"/>
      </c:barChart>
      <c:catAx>
        <c:axId val="109242624"/>
        <c:scaling>
          <c:orientation val="minMax"/>
        </c:scaling>
        <c:delete val="0"/>
        <c:axPos val="b"/>
        <c:numFmt formatCode="General" sourceLinked="0"/>
        <c:majorTickMark val="none"/>
        <c:minorTickMark val="none"/>
        <c:tickLblPos val="nextTo"/>
        <c:txPr>
          <a:bodyPr/>
          <a:lstStyle/>
          <a:p>
            <a:pPr>
              <a:defRPr sz="1400"/>
            </a:pPr>
            <a:endParaRPr lang="en-US"/>
          </a:p>
        </c:txPr>
        <c:crossAx val="111083520"/>
        <c:crosses val="autoZero"/>
        <c:auto val="1"/>
        <c:lblAlgn val="ctr"/>
        <c:lblOffset val="100"/>
        <c:noMultiLvlLbl val="0"/>
      </c:catAx>
      <c:valAx>
        <c:axId val="111083520"/>
        <c:scaling>
          <c:orientation val="minMax"/>
        </c:scaling>
        <c:delete val="1"/>
        <c:axPos val="l"/>
        <c:numFmt formatCode="General" sourceLinked="1"/>
        <c:majorTickMark val="out"/>
        <c:minorTickMark val="none"/>
        <c:tickLblPos val="none"/>
        <c:crossAx val="109242624"/>
        <c:crosses val="autoZero"/>
        <c:crossBetween val="between"/>
      </c:valAx>
    </c:plotArea>
    <c:plotVisOnly val="1"/>
    <c:dispBlanksAs val="gap"/>
    <c:showDLblsOverMax val="0"/>
  </c:chart>
  <c:txPr>
    <a:bodyPr/>
    <a:lstStyle/>
    <a:p>
      <a:pPr>
        <a:defRPr>
          <a:latin typeface="Comic Sans MS" pitchFamily="66" charset="0"/>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latin typeface="Comic Sans MS" panose="030F0702030302020204" pitchFamily="66" charset="0"/>
              </a:rPr>
              <a:t>Men’s Median </a:t>
            </a:r>
            <a:r>
              <a:rPr lang="en-US" sz="2000" dirty="0">
                <a:latin typeface="Comic Sans MS" panose="030F0702030302020204" pitchFamily="66" charset="0"/>
              </a:rPr>
              <a:t>Earnings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Full </a:t>
            </a:r>
            <a:r>
              <a:rPr lang="en-US" sz="2000" dirty="0">
                <a:latin typeface="Comic Sans MS" panose="030F0702030302020204" pitchFamily="66" charset="0"/>
              </a:rPr>
              <a:t>Time, Year Round </a:t>
            </a:r>
            <a:r>
              <a:rPr lang="en-US" sz="2000" dirty="0" smtClean="0">
                <a:latin typeface="Comic Sans MS" panose="030F0702030302020204" pitchFamily="66" charset="0"/>
              </a:rPr>
              <a:t>Workers, </a:t>
            </a:r>
            <a:br>
              <a:rPr lang="en-US" sz="2000" dirty="0" smtClean="0">
                <a:latin typeface="Comic Sans MS" panose="030F0702030302020204" pitchFamily="66" charset="0"/>
              </a:rPr>
            </a:br>
            <a:r>
              <a:rPr lang="en-US" sz="2000" dirty="0" smtClean="0">
                <a:latin typeface="Comic Sans MS" panose="030F0702030302020204" pitchFamily="66" charset="0"/>
              </a:rPr>
              <a:t>1955-2014</a:t>
            </a:r>
            <a:endParaRPr lang="en-US" sz="2000" dirty="0">
              <a:latin typeface="Comic Sans MS" panose="030F0702030302020204" pitchFamily="66" charset="0"/>
            </a:endParaRPr>
          </a:p>
        </c:rich>
      </c:tx>
      <c:layout/>
      <c:overlay val="0"/>
      <c:spPr>
        <a:noFill/>
        <a:ln>
          <a:noFill/>
        </a:ln>
        <a:effectLst/>
      </c:spPr>
    </c:title>
    <c:autoTitleDeleted val="0"/>
    <c:plotArea>
      <c:layout/>
      <c:lineChart>
        <c:grouping val="standard"/>
        <c:varyColors val="0"/>
        <c:ser>
          <c:idx val="0"/>
          <c:order val="0"/>
          <c:tx>
            <c:strRef>
              <c:f>[p36AR.xls]p36AR!$D$6</c:f>
              <c:strCache>
                <c:ptCount val="1"/>
                <c:pt idx="0">
                  <c:v>Men 2014
dollars</c:v>
                </c:pt>
              </c:strCache>
            </c:strRef>
          </c:tx>
          <c:spPr>
            <a:ln w="28575" cap="rnd">
              <a:solidFill>
                <a:schemeClr val="accent1"/>
              </a:solidFill>
              <a:round/>
            </a:ln>
            <a:effectLst/>
          </c:spPr>
          <c:marker>
            <c:symbol val="none"/>
          </c:marker>
          <c:dLbls>
            <c:dLbl>
              <c:idx val="0"/>
              <c:layout>
                <c:manualLayout>
                  <c:x val="-1.2500000000000013E-2"/>
                  <c:y val="1.8518518518518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0277777777777725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4.4444444444444446E-2"/>
                  <c:y val="-4.629629629629632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[p36AR.xls]p36AR!$D$7:$D$66</c:f>
              <c:numCache>
                <c:formatCode>#,##0</c:formatCode>
                <c:ptCount val="60"/>
                <c:pt idx="0">
                  <c:v>32778</c:v>
                </c:pt>
                <c:pt idx="1">
                  <c:v>33996</c:v>
                </c:pt>
                <c:pt idx="2">
                  <c:v>34795</c:v>
                </c:pt>
                <c:pt idx="3">
                  <c:v>35490</c:v>
                </c:pt>
                <c:pt idx="4">
                  <c:v>37276</c:v>
                </c:pt>
                <c:pt idx="5">
                  <c:v>38027</c:v>
                </c:pt>
                <c:pt idx="6">
                  <c:v>39235</c:v>
                </c:pt>
                <c:pt idx="7">
                  <c:v>39966</c:v>
                </c:pt>
                <c:pt idx="8">
                  <c:v>41073</c:v>
                </c:pt>
                <c:pt idx="9">
                  <c:v>41950</c:v>
                </c:pt>
                <c:pt idx="10">
                  <c:v>43380</c:v>
                </c:pt>
                <c:pt idx="11">
                  <c:v>44466</c:v>
                </c:pt>
                <c:pt idx="12">
                  <c:v>45189</c:v>
                </c:pt>
                <c:pt idx="13">
                  <c:v>46616</c:v>
                </c:pt>
                <c:pt idx="14">
                  <c:v>49503</c:v>
                </c:pt>
                <c:pt idx="15">
                  <c:v>49987</c:v>
                </c:pt>
                <c:pt idx="16">
                  <c:v>50220</c:v>
                </c:pt>
                <c:pt idx="17">
                  <c:v>53350</c:v>
                </c:pt>
                <c:pt idx="18">
                  <c:v>54638</c:v>
                </c:pt>
                <c:pt idx="19">
                  <c:v>52677</c:v>
                </c:pt>
                <c:pt idx="20">
                  <c:v>51766</c:v>
                </c:pt>
                <c:pt idx="21">
                  <c:v>52450</c:v>
                </c:pt>
                <c:pt idx="22">
                  <c:v>53647</c:v>
                </c:pt>
                <c:pt idx="23">
                  <c:v>53509</c:v>
                </c:pt>
                <c:pt idx="24">
                  <c:v>53186</c:v>
                </c:pt>
                <c:pt idx="25">
                  <c:v>52466</c:v>
                </c:pt>
                <c:pt idx="26">
                  <c:v>51700</c:v>
                </c:pt>
                <c:pt idx="27">
                  <c:v>51027</c:v>
                </c:pt>
                <c:pt idx="28">
                  <c:v>50899</c:v>
                </c:pt>
                <c:pt idx="29">
                  <c:v>52114</c:v>
                </c:pt>
                <c:pt idx="30">
                  <c:v>52472</c:v>
                </c:pt>
                <c:pt idx="31">
                  <c:v>53384</c:v>
                </c:pt>
                <c:pt idx="32">
                  <c:v>53209</c:v>
                </c:pt>
                <c:pt idx="33">
                  <c:v>52597</c:v>
                </c:pt>
                <c:pt idx="34">
                  <c:v>52408</c:v>
                </c:pt>
                <c:pt idx="35">
                  <c:v>50929</c:v>
                </c:pt>
                <c:pt idx="36">
                  <c:v>51434</c:v>
                </c:pt>
                <c:pt idx="37">
                  <c:v>50991</c:v>
                </c:pt>
                <c:pt idx="38">
                  <c:v>50156</c:v>
                </c:pt>
                <c:pt idx="39">
                  <c:v>49976</c:v>
                </c:pt>
                <c:pt idx="40">
                  <c:v>49706</c:v>
                </c:pt>
                <c:pt idx="41">
                  <c:v>50408</c:v>
                </c:pt>
                <c:pt idx="42">
                  <c:v>51858</c:v>
                </c:pt>
                <c:pt idx="43">
                  <c:v>52623</c:v>
                </c:pt>
                <c:pt idx="44">
                  <c:v>53229</c:v>
                </c:pt>
                <c:pt idx="45">
                  <c:v>53464</c:v>
                </c:pt>
                <c:pt idx="46">
                  <c:v>53669</c:v>
                </c:pt>
                <c:pt idx="47">
                  <c:v>53304</c:v>
                </c:pt>
                <c:pt idx="48">
                  <c:v>53422</c:v>
                </c:pt>
                <c:pt idx="49">
                  <c:v>52223</c:v>
                </c:pt>
                <c:pt idx="50">
                  <c:v>51143</c:v>
                </c:pt>
                <c:pt idx="51">
                  <c:v>52790</c:v>
                </c:pt>
                <c:pt idx="52">
                  <c:v>52780</c:v>
                </c:pt>
                <c:pt idx="53">
                  <c:v>52537</c:v>
                </c:pt>
                <c:pt idx="54">
                  <c:v>54249</c:v>
                </c:pt>
                <c:pt idx="55">
                  <c:v>54457</c:v>
                </c:pt>
                <c:pt idx="56">
                  <c:v>52966</c:v>
                </c:pt>
                <c:pt idx="57">
                  <c:v>52261</c:v>
                </c:pt>
                <c:pt idx="58">
                  <c:v>52259</c:v>
                </c:pt>
                <c:pt idx="59">
                  <c:v>51456</c:v>
                </c:pt>
              </c:numCache>
            </c:numRef>
          </c:val>
          <c:smooth val="0"/>
        </c:ser>
        <c:dLbls>
          <c:showLegendKey val="0"/>
          <c:showVal val="0"/>
          <c:showCatName val="0"/>
          <c:showSerName val="0"/>
          <c:showPercent val="0"/>
          <c:showBubbleSize val="0"/>
        </c:dLbls>
        <c:marker val="1"/>
        <c:smooth val="0"/>
        <c:axId val="53777536"/>
        <c:axId val="53779072"/>
      </c:lineChart>
      <c:catAx>
        <c:axId val="5377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779072"/>
        <c:crosses val="autoZero"/>
        <c:auto val="1"/>
        <c:lblAlgn val="ctr"/>
        <c:lblOffset val="100"/>
        <c:noMultiLvlLbl val="0"/>
      </c:catAx>
      <c:valAx>
        <c:axId val="537790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77753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mn-lt"/>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smtClean="0">
                <a:latin typeface="Comic Sans MS" panose="030F0702030302020204" pitchFamily="66" charset="0"/>
              </a:rPr>
              <a:t>Women’ Median </a:t>
            </a:r>
            <a:r>
              <a:rPr lang="en-US" sz="2000" dirty="0">
                <a:latin typeface="Comic Sans MS" panose="030F0702030302020204" pitchFamily="66" charset="0"/>
              </a:rPr>
              <a:t>Earnings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Full </a:t>
            </a:r>
            <a:r>
              <a:rPr lang="en-US" sz="2000" dirty="0">
                <a:latin typeface="Comic Sans MS" panose="030F0702030302020204" pitchFamily="66" charset="0"/>
              </a:rPr>
              <a:t>Time, Year Round </a:t>
            </a:r>
            <a:r>
              <a:rPr lang="en-US" sz="2000" dirty="0" smtClean="0">
                <a:latin typeface="Comic Sans MS" panose="030F0702030302020204" pitchFamily="66" charset="0"/>
              </a:rPr>
              <a:t>Workers, </a:t>
            </a:r>
            <a:br>
              <a:rPr lang="en-US" sz="2000" dirty="0" smtClean="0">
                <a:latin typeface="Comic Sans MS" panose="030F0702030302020204" pitchFamily="66" charset="0"/>
              </a:rPr>
            </a:br>
            <a:r>
              <a:rPr lang="en-US" sz="2000" dirty="0" smtClean="0">
                <a:latin typeface="Comic Sans MS" panose="030F0702030302020204" pitchFamily="66" charset="0"/>
              </a:rPr>
              <a:t>1955-2014</a:t>
            </a:r>
            <a:endParaRPr lang="en-US" sz="2000" dirty="0">
              <a:latin typeface="Comic Sans MS" panose="030F0702030302020204" pitchFamily="66" charset="0"/>
            </a:endParaRPr>
          </a:p>
        </c:rich>
      </c:tx>
      <c:layout/>
      <c:overlay val="0"/>
      <c:spPr>
        <a:noFill/>
        <a:ln>
          <a:noFill/>
        </a:ln>
        <a:effectLst/>
      </c:spPr>
    </c:title>
    <c:autoTitleDeleted val="0"/>
    <c:plotArea>
      <c:layout/>
      <c:lineChart>
        <c:grouping val="standard"/>
        <c:varyColors val="0"/>
        <c:ser>
          <c:idx val="1"/>
          <c:order val="0"/>
          <c:tx>
            <c:strRef>
              <c:f>[p36AR.xls]p36AR!$G$6</c:f>
              <c:strCache>
                <c:ptCount val="1"/>
                <c:pt idx="0">
                  <c:v>Women 2014
dollars</c:v>
                </c:pt>
              </c:strCache>
            </c:strRef>
          </c:tx>
          <c:spPr>
            <a:ln w="28575" cap="rnd">
              <a:solidFill>
                <a:schemeClr val="accent2"/>
              </a:solidFill>
              <a:round/>
            </a:ln>
            <a:effectLst/>
          </c:spPr>
          <c:marker>
            <c:symbol val="none"/>
          </c:marker>
          <c:dLbls>
            <c:dLbl>
              <c:idx val="0"/>
              <c:layout>
                <c:manualLayout>
                  <c:x val="-1.2500000000000013E-2"/>
                  <c:y val="5.5555555555555552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6.1111111111111012E-2"/>
                  <c:y val="5.3703703703703635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[p36AR.xls]p36AR!$G$7:$G$66</c:f>
              <c:numCache>
                <c:formatCode>#,##0</c:formatCode>
                <c:ptCount val="60"/>
                <c:pt idx="0">
                  <c:v>21139</c:v>
                </c:pt>
                <c:pt idx="1">
                  <c:v>21530</c:v>
                </c:pt>
                <c:pt idx="2">
                  <c:v>22158</c:v>
                </c:pt>
                <c:pt idx="3">
                  <c:v>22238</c:v>
                </c:pt>
                <c:pt idx="4">
                  <c:v>22803</c:v>
                </c:pt>
                <c:pt idx="5">
                  <c:v>23065</c:v>
                </c:pt>
                <c:pt idx="6">
                  <c:v>23147</c:v>
                </c:pt>
                <c:pt idx="7">
                  <c:v>23715</c:v>
                </c:pt>
                <c:pt idx="8">
                  <c:v>24062</c:v>
                </c:pt>
                <c:pt idx="9">
                  <c:v>24767</c:v>
                </c:pt>
                <c:pt idx="10">
                  <c:v>25089</c:v>
                </c:pt>
                <c:pt idx="11">
                  <c:v>25740</c:v>
                </c:pt>
                <c:pt idx="12">
                  <c:v>26026</c:v>
                </c:pt>
                <c:pt idx="13">
                  <c:v>27251</c:v>
                </c:pt>
                <c:pt idx="14">
                  <c:v>28995</c:v>
                </c:pt>
                <c:pt idx="15">
                  <c:v>29609</c:v>
                </c:pt>
                <c:pt idx="16">
                  <c:v>29727</c:v>
                </c:pt>
                <c:pt idx="17">
                  <c:v>30644</c:v>
                </c:pt>
                <c:pt idx="18">
                  <c:v>30911</c:v>
                </c:pt>
                <c:pt idx="19">
                  <c:v>31072</c:v>
                </c:pt>
                <c:pt idx="20">
                  <c:v>30894</c:v>
                </c:pt>
                <c:pt idx="21">
                  <c:v>31457</c:v>
                </c:pt>
                <c:pt idx="22">
                  <c:v>31377</c:v>
                </c:pt>
                <c:pt idx="23">
                  <c:v>32118</c:v>
                </c:pt>
                <c:pt idx="24">
                  <c:v>32044</c:v>
                </c:pt>
                <c:pt idx="25">
                  <c:v>31718</c:v>
                </c:pt>
                <c:pt idx="26">
                  <c:v>31125</c:v>
                </c:pt>
                <c:pt idx="27">
                  <c:v>32195</c:v>
                </c:pt>
                <c:pt idx="28">
                  <c:v>32742</c:v>
                </c:pt>
                <c:pt idx="29">
                  <c:v>33482</c:v>
                </c:pt>
                <c:pt idx="30">
                  <c:v>34113</c:v>
                </c:pt>
                <c:pt idx="31">
                  <c:v>34724</c:v>
                </c:pt>
                <c:pt idx="32">
                  <c:v>35027</c:v>
                </c:pt>
                <c:pt idx="33">
                  <c:v>35675</c:v>
                </c:pt>
                <c:pt idx="34">
                  <c:v>36215</c:v>
                </c:pt>
                <c:pt idx="35">
                  <c:v>36188</c:v>
                </c:pt>
                <c:pt idx="36">
                  <c:v>36026</c:v>
                </c:pt>
                <c:pt idx="37">
                  <c:v>36538</c:v>
                </c:pt>
                <c:pt idx="38">
                  <c:v>36263</c:v>
                </c:pt>
                <c:pt idx="39">
                  <c:v>36780</c:v>
                </c:pt>
                <c:pt idx="40">
                  <c:v>36705</c:v>
                </c:pt>
                <c:pt idx="41">
                  <c:v>37478</c:v>
                </c:pt>
                <c:pt idx="42">
                  <c:v>38295</c:v>
                </c:pt>
                <c:pt idx="43">
                  <c:v>38982</c:v>
                </c:pt>
                <c:pt idx="44">
                  <c:v>38896</c:v>
                </c:pt>
                <c:pt idx="45">
                  <c:v>40035</c:v>
                </c:pt>
                <c:pt idx="46">
                  <c:v>40677</c:v>
                </c:pt>
                <c:pt idx="47">
                  <c:v>40754</c:v>
                </c:pt>
                <c:pt idx="48">
                  <c:v>40744</c:v>
                </c:pt>
                <c:pt idx="49">
                  <c:v>40252</c:v>
                </c:pt>
                <c:pt idx="50">
                  <c:v>40315</c:v>
                </c:pt>
                <c:pt idx="51">
                  <c:v>41084</c:v>
                </c:pt>
                <c:pt idx="52">
                  <c:v>41296</c:v>
                </c:pt>
                <c:pt idx="53">
                  <c:v>40342</c:v>
                </c:pt>
                <c:pt idx="54">
                  <c:v>41085</c:v>
                </c:pt>
                <c:pt idx="55">
                  <c:v>41739</c:v>
                </c:pt>
                <c:pt idx="56">
                  <c:v>40722</c:v>
                </c:pt>
                <c:pt idx="57">
                  <c:v>41265</c:v>
                </c:pt>
                <c:pt idx="58">
                  <c:v>41365</c:v>
                </c:pt>
                <c:pt idx="59">
                  <c:v>40797</c:v>
                </c:pt>
              </c:numCache>
            </c:numRef>
          </c:val>
          <c:smooth val="0"/>
        </c:ser>
        <c:dLbls>
          <c:showLegendKey val="0"/>
          <c:showVal val="0"/>
          <c:showCatName val="0"/>
          <c:showSerName val="0"/>
          <c:showPercent val="0"/>
          <c:showBubbleSize val="0"/>
        </c:dLbls>
        <c:marker val="1"/>
        <c:smooth val="0"/>
        <c:axId val="53851648"/>
        <c:axId val="53853184"/>
      </c:lineChart>
      <c:catAx>
        <c:axId val="5385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3853184"/>
        <c:crosses val="autoZero"/>
        <c:auto val="1"/>
        <c:lblAlgn val="ctr"/>
        <c:lblOffset val="100"/>
        <c:noMultiLvlLbl val="0"/>
      </c:catAx>
      <c:valAx>
        <c:axId val="5385318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8516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latin typeface="Comic Sans MS" panose="030F0702030302020204" pitchFamily="66" charset="0"/>
              </a:rPr>
              <a:t>Median Earnings Full Time,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Year </a:t>
            </a:r>
            <a:r>
              <a:rPr lang="en-US" sz="2000" dirty="0">
                <a:latin typeface="Comic Sans MS" panose="030F0702030302020204" pitchFamily="66" charset="0"/>
              </a:rPr>
              <a:t>Round Workers by Sex, </a:t>
            </a:r>
            <a:r>
              <a:rPr lang="en-US" sz="2000" dirty="0" smtClean="0">
                <a:latin typeface="Comic Sans MS" panose="030F0702030302020204" pitchFamily="66" charset="0"/>
              </a:rPr>
              <a:t/>
            </a:r>
            <a:br>
              <a:rPr lang="en-US" sz="2000" dirty="0" smtClean="0">
                <a:latin typeface="Comic Sans MS" panose="030F0702030302020204" pitchFamily="66" charset="0"/>
              </a:rPr>
            </a:br>
            <a:r>
              <a:rPr lang="en-US" sz="2000" dirty="0" smtClean="0">
                <a:latin typeface="Comic Sans MS" panose="030F0702030302020204" pitchFamily="66" charset="0"/>
              </a:rPr>
              <a:t>1955-2014</a:t>
            </a:r>
            <a:endParaRPr lang="en-US" sz="2000" dirty="0">
              <a:latin typeface="Comic Sans MS" panose="030F0702030302020204" pitchFamily="66" charset="0"/>
            </a:endParaRPr>
          </a:p>
        </c:rich>
      </c:tx>
      <c:layout/>
      <c:overlay val="0"/>
      <c:spPr>
        <a:noFill/>
        <a:ln>
          <a:noFill/>
        </a:ln>
        <a:effectLst/>
      </c:spPr>
    </c:title>
    <c:autoTitleDeleted val="0"/>
    <c:plotArea>
      <c:layout/>
      <c:lineChart>
        <c:grouping val="standard"/>
        <c:varyColors val="0"/>
        <c:ser>
          <c:idx val="0"/>
          <c:order val="0"/>
          <c:tx>
            <c:strRef>
              <c:f>[p36AR.xls]p36AR!$D$6</c:f>
              <c:strCache>
                <c:ptCount val="1"/>
                <c:pt idx="0">
                  <c:v>Men 2014
dollars</c:v>
                </c:pt>
              </c:strCache>
            </c:strRef>
          </c:tx>
          <c:spPr>
            <a:ln w="28575" cap="rnd">
              <a:solidFill>
                <a:schemeClr val="accent1"/>
              </a:solidFill>
              <a:round/>
            </a:ln>
            <a:effectLst/>
          </c:spPr>
          <c:marker>
            <c:symbol val="none"/>
          </c:marker>
          <c:dLbls>
            <c:dLbl>
              <c:idx val="0"/>
              <c:layout>
                <c:manualLayout>
                  <c:x val="-1.2500000000000013E-2"/>
                  <c:y val="1.851851851851858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8"/>
              <c:layout>
                <c:manualLayout>
                  <c:x val="-4.0277777777777725E-2"/>
                  <c:y val="-2.777777777777777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4.4444444444444446E-2"/>
                  <c:y val="-4.6296296296296328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[p36AR.xls]p36AR!$D$7:$D$66</c:f>
              <c:numCache>
                <c:formatCode>#,##0</c:formatCode>
                <c:ptCount val="60"/>
                <c:pt idx="0">
                  <c:v>32778</c:v>
                </c:pt>
                <c:pt idx="1">
                  <c:v>33996</c:v>
                </c:pt>
                <c:pt idx="2">
                  <c:v>34795</c:v>
                </c:pt>
                <c:pt idx="3">
                  <c:v>35490</c:v>
                </c:pt>
                <c:pt idx="4">
                  <c:v>37276</c:v>
                </c:pt>
                <c:pt idx="5">
                  <c:v>38027</c:v>
                </c:pt>
                <c:pt idx="6">
                  <c:v>39235</c:v>
                </c:pt>
                <c:pt idx="7">
                  <c:v>39966</c:v>
                </c:pt>
                <c:pt idx="8">
                  <c:v>41073</c:v>
                </c:pt>
                <c:pt idx="9">
                  <c:v>41950</c:v>
                </c:pt>
                <c:pt idx="10">
                  <c:v>43380</c:v>
                </c:pt>
                <c:pt idx="11">
                  <c:v>44466</c:v>
                </c:pt>
                <c:pt idx="12">
                  <c:v>45189</c:v>
                </c:pt>
                <c:pt idx="13">
                  <c:v>46616</c:v>
                </c:pt>
                <c:pt idx="14">
                  <c:v>49503</c:v>
                </c:pt>
                <c:pt idx="15">
                  <c:v>49987</c:v>
                </c:pt>
                <c:pt idx="16">
                  <c:v>50220</c:v>
                </c:pt>
                <c:pt idx="17">
                  <c:v>53350</c:v>
                </c:pt>
                <c:pt idx="18">
                  <c:v>54638</c:v>
                </c:pt>
                <c:pt idx="19">
                  <c:v>52677</c:v>
                </c:pt>
                <c:pt idx="20">
                  <c:v>51766</c:v>
                </c:pt>
                <c:pt idx="21">
                  <c:v>52450</c:v>
                </c:pt>
                <c:pt idx="22">
                  <c:v>53647</c:v>
                </c:pt>
                <c:pt idx="23">
                  <c:v>53509</c:v>
                </c:pt>
                <c:pt idx="24">
                  <c:v>53186</c:v>
                </c:pt>
                <c:pt idx="25">
                  <c:v>52466</c:v>
                </c:pt>
                <c:pt idx="26">
                  <c:v>51700</c:v>
                </c:pt>
                <c:pt idx="27">
                  <c:v>51027</c:v>
                </c:pt>
                <c:pt idx="28">
                  <c:v>50899</c:v>
                </c:pt>
                <c:pt idx="29">
                  <c:v>52114</c:v>
                </c:pt>
                <c:pt idx="30">
                  <c:v>52472</c:v>
                </c:pt>
                <c:pt idx="31">
                  <c:v>53384</c:v>
                </c:pt>
                <c:pt idx="32">
                  <c:v>53209</c:v>
                </c:pt>
                <c:pt idx="33">
                  <c:v>52597</c:v>
                </c:pt>
                <c:pt idx="34">
                  <c:v>52408</c:v>
                </c:pt>
                <c:pt idx="35">
                  <c:v>50929</c:v>
                </c:pt>
                <c:pt idx="36">
                  <c:v>51434</c:v>
                </c:pt>
                <c:pt idx="37">
                  <c:v>50991</c:v>
                </c:pt>
                <c:pt idx="38">
                  <c:v>50156</c:v>
                </c:pt>
                <c:pt idx="39">
                  <c:v>49976</c:v>
                </c:pt>
                <c:pt idx="40">
                  <c:v>49706</c:v>
                </c:pt>
                <c:pt idx="41">
                  <c:v>50408</c:v>
                </c:pt>
                <c:pt idx="42">
                  <c:v>51858</c:v>
                </c:pt>
                <c:pt idx="43">
                  <c:v>52623</c:v>
                </c:pt>
                <c:pt idx="44">
                  <c:v>53229</c:v>
                </c:pt>
                <c:pt idx="45">
                  <c:v>53464</c:v>
                </c:pt>
                <c:pt idx="46">
                  <c:v>53669</c:v>
                </c:pt>
                <c:pt idx="47">
                  <c:v>53304</c:v>
                </c:pt>
                <c:pt idx="48">
                  <c:v>53422</c:v>
                </c:pt>
                <c:pt idx="49">
                  <c:v>52223</c:v>
                </c:pt>
                <c:pt idx="50">
                  <c:v>51143</c:v>
                </c:pt>
                <c:pt idx="51">
                  <c:v>52790</c:v>
                </c:pt>
                <c:pt idx="52">
                  <c:v>52780</c:v>
                </c:pt>
                <c:pt idx="53">
                  <c:v>52537</c:v>
                </c:pt>
                <c:pt idx="54">
                  <c:v>54249</c:v>
                </c:pt>
                <c:pt idx="55">
                  <c:v>54457</c:v>
                </c:pt>
                <c:pt idx="56">
                  <c:v>52966</c:v>
                </c:pt>
                <c:pt idx="57">
                  <c:v>52261</c:v>
                </c:pt>
                <c:pt idx="58">
                  <c:v>52259</c:v>
                </c:pt>
                <c:pt idx="59">
                  <c:v>51456</c:v>
                </c:pt>
              </c:numCache>
            </c:numRef>
          </c:val>
          <c:smooth val="0"/>
        </c:ser>
        <c:ser>
          <c:idx val="1"/>
          <c:order val="1"/>
          <c:tx>
            <c:strRef>
              <c:f>[p36AR.xls]p36AR!$G$6</c:f>
              <c:strCache>
                <c:ptCount val="1"/>
                <c:pt idx="0">
                  <c:v>Women 2014
dollars</c:v>
                </c:pt>
              </c:strCache>
            </c:strRef>
          </c:tx>
          <c:spPr>
            <a:ln w="28575" cap="rnd">
              <a:solidFill>
                <a:schemeClr val="accent2"/>
              </a:solidFill>
              <a:round/>
            </a:ln>
            <a:effectLst/>
          </c:spPr>
          <c:marker>
            <c:symbol val="none"/>
          </c:marker>
          <c:dLbls>
            <c:dLbl>
              <c:idx val="0"/>
              <c:layout>
                <c:manualLayout>
                  <c:x val="-1.2500000000000013E-2"/>
                  <c:y val="5.5555555555555552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59"/>
              <c:layout>
                <c:manualLayout>
                  <c:x val="-6.1111111111111012E-2"/>
                  <c:y val="5.3703703703703635E-2"/>
                </c:manualLayout>
              </c:layout>
              <c:numFmt formatCode="&quot;$&quot;#,##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[p36AR.xls]p36AR!$A$7:$A$66</c:f>
              <c:numCache>
                <c:formatCode>General</c:formatCode>
                <c:ptCount val="60"/>
                <c:pt idx="0">
                  <c:v>1955</c:v>
                </c:pt>
                <c:pt idx="1">
                  <c:v>1956</c:v>
                </c:pt>
                <c:pt idx="2">
                  <c:v>1957</c:v>
                </c:pt>
                <c:pt idx="3">
                  <c:v>1958</c:v>
                </c:pt>
                <c:pt idx="4">
                  <c:v>1959</c:v>
                </c:pt>
                <c:pt idx="5">
                  <c:v>1960</c:v>
                </c:pt>
                <c:pt idx="6">
                  <c:v>1961</c:v>
                </c:pt>
                <c:pt idx="7">
                  <c:v>1962</c:v>
                </c:pt>
                <c:pt idx="8">
                  <c:v>1963</c:v>
                </c:pt>
                <c:pt idx="9">
                  <c:v>1964</c:v>
                </c:pt>
                <c:pt idx="10">
                  <c:v>1965</c:v>
                </c:pt>
                <c:pt idx="11">
                  <c:v>1966</c:v>
                </c:pt>
                <c:pt idx="12">
                  <c:v>1967</c:v>
                </c:pt>
                <c:pt idx="13">
                  <c:v>1968</c:v>
                </c:pt>
                <c:pt idx="14">
                  <c:v>1969</c:v>
                </c:pt>
                <c:pt idx="15">
                  <c:v>1970</c:v>
                </c:pt>
                <c:pt idx="16">
                  <c:v>1971</c:v>
                </c:pt>
                <c:pt idx="17">
                  <c:v>1972</c:v>
                </c:pt>
                <c:pt idx="18">
                  <c:v>1973</c:v>
                </c:pt>
                <c:pt idx="19">
                  <c:v>1974</c:v>
                </c:pt>
                <c:pt idx="20">
                  <c:v>1975</c:v>
                </c:pt>
                <c:pt idx="21">
                  <c:v>1976</c:v>
                </c:pt>
                <c:pt idx="22">
                  <c:v>1977</c:v>
                </c:pt>
                <c:pt idx="23">
                  <c:v>1978</c:v>
                </c:pt>
                <c:pt idx="24">
                  <c:v>1979</c:v>
                </c:pt>
                <c:pt idx="25">
                  <c:v>1980</c:v>
                </c:pt>
                <c:pt idx="26">
                  <c:v>1981</c:v>
                </c:pt>
                <c:pt idx="27">
                  <c:v>1982</c:v>
                </c:pt>
                <c:pt idx="28">
                  <c:v>1983</c:v>
                </c:pt>
                <c:pt idx="29">
                  <c:v>1984</c:v>
                </c:pt>
                <c:pt idx="30">
                  <c:v>1985</c:v>
                </c:pt>
                <c:pt idx="31">
                  <c:v>1986</c:v>
                </c:pt>
                <c:pt idx="32">
                  <c:v>1987</c:v>
                </c:pt>
                <c:pt idx="33">
                  <c:v>1988</c:v>
                </c:pt>
                <c:pt idx="34">
                  <c:v>1989</c:v>
                </c:pt>
                <c:pt idx="35">
                  <c:v>1990</c:v>
                </c:pt>
                <c:pt idx="36">
                  <c:v>1991</c:v>
                </c:pt>
                <c:pt idx="37">
                  <c:v>1992</c:v>
                </c:pt>
                <c:pt idx="38">
                  <c:v>1993</c:v>
                </c:pt>
                <c:pt idx="39">
                  <c:v>1994</c:v>
                </c:pt>
                <c:pt idx="40">
                  <c:v>1995</c:v>
                </c:pt>
                <c:pt idx="41">
                  <c:v>1996</c:v>
                </c:pt>
                <c:pt idx="42">
                  <c:v>1997</c:v>
                </c:pt>
                <c:pt idx="43">
                  <c:v>1998</c:v>
                </c:pt>
                <c:pt idx="44">
                  <c:v>1999</c:v>
                </c:pt>
                <c:pt idx="45">
                  <c:v>2000</c:v>
                </c:pt>
                <c:pt idx="46">
                  <c:v>2001</c:v>
                </c:pt>
                <c:pt idx="47">
                  <c:v>2002</c:v>
                </c:pt>
                <c:pt idx="48">
                  <c:v>2003</c:v>
                </c:pt>
                <c:pt idx="49">
                  <c:v>2004</c:v>
                </c:pt>
                <c:pt idx="50">
                  <c:v>2005</c:v>
                </c:pt>
                <c:pt idx="51">
                  <c:v>2006</c:v>
                </c:pt>
                <c:pt idx="52">
                  <c:v>2007</c:v>
                </c:pt>
                <c:pt idx="53">
                  <c:v>2008</c:v>
                </c:pt>
                <c:pt idx="54">
                  <c:v>2009</c:v>
                </c:pt>
                <c:pt idx="55">
                  <c:v>2010</c:v>
                </c:pt>
                <c:pt idx="56">
                  <c:v>2011</c:v>
                </c:pt>
                <c:pt idx="57">
                  <c:v>2012</c:v>
                </c:pt>
                <c:pt idx="58">
                  <c:v>2013</c:v>
                </c:pt>
                <c:pt idx="59">
                  <c:v>2014</c:v>
                </c:pt>
              </c:numCache>
            </c:numRef>
          </c:cat>
          <c:val>
            <c:numRef>
              <c:f>[p36AR.xls]p36AR!$G$7:$G$66</c:f>
              <c:numCache>
                <c:formatCode>#,##0</c:formatCode>
                <c:ptCount val="60"/>
                <c:pt idx="0">
                  <c:v>21139</c:v>
                </c:pt>
                <c:pt idx="1">
                  <c:v>21530</c:v>
                </c:pt>
                <c:pt idx="2">
                  <c:v>22158</c:v>
                </c:pt>
                <c:pt idx="3">
                  <c:v>22238</c:v>
                </c:pt>
                <c:pt idx="4">
                  <c:v>22803</c:v>
                </c:pt>
                <c:pt idx="5">
                  <c:v>23065</c:v>
                </c:pt>
                <c:pt idx="6">
                  <c:v>23147</c:v>
                </c:pt>
                <c:pt idx="7">
                  <c:v>23715</c:v>
                </c:pt>
                <c:pt idx="8">
                  <c:v>24062</c:v>
                </c:pt>
                <c:pt idx="9">
                  <c:v>24767</c:v>
                </c:pt>
                <c:pt idx="10">
                  <c:v>25089</c:v>
                </c:pt>
                <c:pt idx="11">
                  <c:v>25740</c:v>
                </c:pt>
                <c:pt idx="12">
                  <c:v>26026</c:v>
                </c:pt>
                <c:pt idx="13">
                  <c:v>27251</c:v>
                </c:pt>
                <c:pt idx="14">
                  <c:v>28995</c:v>
                </c:pt>
                <c:pt idx="15">
                  <c:v>29609</c:v>
                </c:pt>
                <c:pt idx="16">
                  <c:v>29727</c:v>
                </c:pt>
                <c:pt idx="17">
                  <c:v>30644</c:v>
                </c:pt>
                <c:pt idx="18">
                  <c:v>30911</c:v>
                </c:pt>
                <c:pt idx="19">
                  <c:v>31072</c:v>
                </c:pt>
                <c:pt idx="20">
                  <c:v>30894</c:v>
                </c:pt>
                <c:pt idx="21">
                  <c:v>31457</c:v>
                </c:pt>
                <c:pt idx="22">
                  <c:v>31377</c:v>
                </c:pt>
                <c:pt idx="23">
                  <c:v>32118</c:v>
                </c:pt>
                <c:pt idx="24">
                  <c:v>32044</c:v>
                </c:pt>
                <c:pt idx="25">
                  <c:v>31718</c:v>
                </c:pt>
                <c:pt idx="26">
                  <c:v>31125</c:v>
                </c:pt>
                <c:pt idx="27">
                  <c:v>32195</c:v>
                </c:pt>
                <c:pt idx="28">
                  <c:v>32742</c:v>
                </c:pt>
                <c:pt idx="29">
                  <c:v>33482</c:v>
                </c:pt>
                <c:pt idx="30">
                  <c:v>34113</c:v>
                </c:pt>
                <c:pt idx="31">
                  <c:v>34724</c:v>
                </c:pt>
                <c:pt idx="32">
                  <c:v>35027</c:v>
                </c:pt>
                <c:pt idx="33">
                  <c:v>35675</c:v>
                </c:pt>
                <c:pt idx="34">
                  <c:v>36215</c:v>
                </c:pt>
                <c:pt idx="35">
                  <c:v>36188</c:v>
                </c:pt>
                <c:pt idx="36">
                  <c:v>36026</c:v>
                </c:pt>
                <c:pt idx="37">
                  <c:v>36538</c:v>
                </c:pt>
                <c:pt idx="38">
                  <c:v>36263</c:v>
                </c:pt>
                <c:pt idx="39">
                  <c:v>36780</c:v>
                </c:pt>
                <c:pt idx="40">
                  <c:v>36705</c:v>
                </c:pt>
                <c:pt idx="41">
                  <c:v>37478</c:v>
                </c:pt>
                <c:pt idx="42">
                  <c:v>38295</c:v>
                </c:pt>
                <c:pt idx="43">
                  <c:v>38982</c:v>
                </c:pt>
                <c:pt idx="44">
                  <c:v>38896</c:v>
                </c:pt>
                <c:pt idx="45">
                  <c:v>40035</c:v>
                </c:pt>
                <c:pt idx="46">
                  <c:v>40677</c:v>
                </c:pt>
                <c:pt idx="47">
                  <c:v>40754</c:v>
                </c:pt>
                <c:pt idx="48">
                  <c:v>40744</c:v>
                </c:pt>
                <c:pt idx="49">
                  <c:v>40252</c:v>
                </c:pt>
                <c:pt idx="50">
                  <c:v>40315</c:v>
                </c:pt>
                <c:pt idx="51">
                  <c:v>41084</c:v>
                </c:pt>
                <c:pt idx="52">
                  <c:v>41296</c:v>
                </c:pt>
                <c:pt idx="53">
                  <c:v>40342</c:v>
                </c:pt>
                <c:pt idx="54">
                  <c:v>41085</c:v>
                </c:pt>
                <c:pt idx="55">
                  <c:v>41739</c:v>
                </c:pt>
                <c:pt idx="56">
                  <c:v>40722</c:v>
                </c:pt>
                <c:pt idx="57">
                  <c:v>41265</c:v>
                </c:pt>
                <c:pt idx="58">
                  <c:v>41365</c:v>
                </c:pt>
                <c:pt idx="59">
                  <c:v>40797</c:v>
                </c:pt>
              </c:numCache>
            </c:numRef>
          </c:val>
          <c:smooth val="0"/>
        </c:ser>
        <c:dLbls>
          <c:showLegendKey val="0"/>
          <c:showVal val="0"/>
          <c:showCatName val="0"/>
          <c:showSerName val="0"/>
          <c:showPercent val="0"/>
          <c:showBubbleSize val="0"/>
        </c:dLbls>
        <c:marker val="1"/>
        <c:smooth val="0"/>
        <c:axId val="53865088"/>
        <c:axId val="54116736"/>
      </c:lineChart>
      <c:lineChart>
        <c:grouping val="standard"/>
        <c:varyColors val="0"/>
        <c:ser>
          <c:idx val="2"/>
          <c:order val="2"/>
          <c:tx>
            <c:strRef>
              <c:f>[p36AR.xls]p36AR!$H$6</c:f>
              <c:strCache>
                <c:ptCount val="1"/>
                <c:pt idx="0">
                  <c:v>Ratio</c:v>
                </c:pt>
              </c:strCache>
            </c:strRef>
          </c:tx>
          <c:spPr>
            <a:ln w="28575" cap="rnd">
              <a:solidFill>
                <a:schemeClr val="accent3"/>
              </a:solidFill>
              <a:round/>
            </a:ln>
            <a:effectLst/>
          </c:spPr>
          <c:marker>
            <c:symbol val="none"/>
          </c:marker>
          <c:val>
            <c:numRef>
              <c:f>[p36AR.xls]p36AR!$H$7:$H$66</c:f>
              <c:numCache>
                <c:formatCode>0%</c:formatCode>
                <c:ptCount val="60"/>
                <c:pt idx="0">
                  <c:v>0.64491427176764904</c:v>
                </c:pt>
                <c:pt idx="1">
                  <c:v>0.63330980115307678</c:v>
                </c:pt>
                <c:pt idx="2">
                  <c:v>0.63681563443023426</c:v>
                </c:pt>
                <c:pt idx="3">
                  <c:v>0.62659904198365735</c:v>
                </c:pt>
                <c:pt idx="4">
                  <c:v>0.611734091640734</c:v>
                </c:pt>
                <c:pt idx="5">
                  <c:v>0.60654271964656692</c:v>
                </c:pt>
                <c:pt idx="6">
                  <c:v>0.58995794571173699</c:v>
                </c:pt>
                <c:pt idx="7">
                  <c:v>0.59337937246659656</c:v>
                </c:pt>
                <c:pt idx="8">
                  <c:v>0.58583497674871565</c:v>
                </c:pt>
                <c:pt idx="9">
                  <c:v>0.59039332538736589</c:v>
                </c:pt>
                <c:pt idx="10">
                  <c:v>0.57835408022130019</c:v>
                </c:pt>
                <c:pt idx="11">
                  <c:v>0.57886924841451892</c:v>
                </c:pt>
                <c:pt idx="12">
                  <c:v>0.57593662174422977</c:v>
                </c:pt>
                <c:pt idx="13">
                  <c:v>0.58458469195126139</c:v>
                </c:pt>
                <c:pt idx="14">
                  <c:v>0.5857220774498515</c:v>
                </c:pt>
                <c:pt idx="15">
                  <c:v>0.59233400684177884</c:v>
                </c:pt>
                <c:pt idx="16">
                  <c:v>0.59193548387096773</c:v>
                </c:pt>
                <c:pt idx="17">
                  <c:v>0.57439550140581064</c:v>
                </c:pt>
                <c:pt idx="18">
                  <c:v>0.56574179142721182</c:v>
                </c:pt>
                <c:pt idx="19">
                  <c:v>0.58985895172466163</c:v>
                </c:pt>
                <c:pt idx="20">
                  <c:v>0.5968009890661824</c:v>
                </c:pt>
                <c:pt idx="21">
                  <c:v>0.59975214489990469</c:v>
                </c:pt>
                <c:pt idx="22">
                  <c:v>0.58487893078830133</c:v>
                </c:pt>
                <c:pt idx="23">
                  <c:v>0.60023547440617464</c:v>
                </c:pt>
                <c:pt idx="24">
                  <c:v>0.60248937690369642</c:v>
                </c:pt>
                <c:pt idx="25">
                  <c:v>0.60454389509396567</c:v>
                </c:pt>
                <c:pt idx="26">
                  <c:v>0.6020309477756286</c:v>
                </c:pt>
                <c:pt idx="27">
                  <c:v>0.63094048248966239</c:v>
                </c:pt>
                <c:pt idx="28">
                  <c:v>0.64327393465490479</c:v>
                </c:pt>
                <c:pt idx="29">
                  <c:v>0.64247611006639294</c:v>
                </c:pt>
                <c:pt idx="30">
                  <c:v>0.65011815825583164</c:v>
                </c:pt>
                <c:pt idx="31">
                  <c:v>0.65045706578750184</c:v>
                </c:pt>
                <c:pt idx="32">
                  <c:v>0.65829089063880175</c:v>
                </c:pt>
                <c:pt idx="33">
                  <c:v>0.67827062379983649</c:v>
                </c:pt>
                <c:pt idx="34">
                  <c:v>0.69102045489238284</c:v>
                </c:pt>
                <c:pt idx="35">
                  <c:v>0.71055783541793482</c:v>
                </c:pt>
                <c:pt idx="36">
                  <c:v>0.70043162110666102</c:v>
                </c:pt>
                <c:pt idx="37">
                  <c:v>0.71655782392971312</c:v>
                </c:pt>
                <c:pt idx="38">
                  <c:v>0.72300422681234544</c:v>
                </c:pt>
                <c:pt idx="39">
                  <c:v>0.7359532575636305</c:v>
                </c:pt>
                <c:pt idx="40">
                  <c:v>0.73844203919043983</c:v>
                </c:pt>
                <c:pt idx="41">
                  <c:v>0.74349309633391525</c:v>
                </c:pt>
                <c:pt idx="42">
                  <c:v>0.73845886844845543</c:v>
                </c:pt>
                <c:pt idx="43">
                  <c:v>0.74077874693575052</c:v>
                </c:pt>
                <c:pt idx="44">
                  <c:v>0.73072948956395944</c:v>
                </c:pt>
                <c:pt idx="45">
                  <c:v>0.74882163698937598</c:v>
                </c:pt>
                <c:pt idx="46">
                  <c:v>0.75792356854049825</c:v>
                </c:pt>
                <c:pt idx="47">
                  <c:v>0.76455800690379705</c:v>
                </c:pt>
                <c:pt idx="48">
                  <c:v>0.76268204110666016</c:v>
                </c:pt>
                <c:pt idx="49">
                  <c:v>0.77077149914788501</c:v>
                </c:pt>
                <c:pt idx="50">
                  <c:v>0.78827992100580724</c:v>
                </c:pt>
                <c:pt idx="51">
                  <c:v>0.77825345709414662</c:v>
                </c:pt>
                <c:pt idx="52">
                  <c:v>0.78241758241758241</c:v>
                </c:pt>
                <c:pt idx="53">
                  <c:v>0.76787787654414985</c:v>
                </c:pt>
                <c:pt idx="54">
                  <c:v>0.75734114914560635</c:v>
                </c:pt>
                <c:pt idx="55">
                  <c:v>0.76645793929155115</c:v>
                </c:pt>
                <c:pt idx="56">
                  <c:v>0.76883283615904541</c:v>
                </c:pt>
                <c:pt idx="57">
                  <c:v>0.78959453512179256</c:v>
                </c:pt>
                <c:pt idx="58">
                  <c:v>0.79153829962303146</c:v>
                </c:pt>
                <c:pt idx="59">
                  <c:v>0.79285214552238803</c:v>
                </c:pt>
              </c:numCache>
            </c:numRef>
          </c:val>
          <c:smooth val="0"/>
        </c:ser>
        <c:dLbls>
          <c:showLegendKey val="0"/>
          <c:showVal val="0"/>
          <c:showCatName val="0"/>
          <c:showSerName val="0"/>
          <c:showPercent val="0"/>
          <c:showBubbleSize val="0"/>
        </c:dLbls>
        <c:marker val="1"/>
        <c:smooth val="0"/>
        <c:axId val="54119808"/>
        <c:axId val="54118272"/>
      </c:lineChart>
      <c:catAx>
        <c:axId val="5386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54116736"/>
        <c:crosses val="autoZero"/>
        <c:auto val="1"/>
        <c:lblAlgn val="ctr"/>
        <c:lblOffset val="100"/>
        <c:noMultiLvlLbl val="0"/>
      </c:catAx>
      <c:valAx>
        <c:axId val="5411673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3865088"/>
        <c:crosses val="autoZero"/>
        <c:crossBetween val="between"/>
      </c:valAx>
      <c:valAx>
        <c:axId val="54118272"/>
        <c:scaling>
          <c:orientation val="minMax"/>
          <c:max val="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4119808"/>
        <c:crosses val="max"/>
        <c:crossBetween val="between"/>
      </c:valAx>
      <c:catAx>
        <c:axId val="54119808"/>
        <c:scaling>
          <c:orientation val="minMax"/>
        </c:scaling>
        <c:delete val="1"/>
        <c:axPos val="b"/>
        <c:majorTickMark val="out"/>
        <c:minorTickMark val="none"/>
        <c:tickLblPos val="nextTo"/>
        <c:crossAx val="54118272"/>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latin typeface="+mn-lt"/>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Comic Sans MS" panose="030F0702030302020204" pitchFamily="66" charset="0"/>
                <a:ea typeface="+mn-ea"/>
                <a:cs typeface="+mn-cs"/>
              </a:defRPr>
            </a:pPr>
            <a:r>
              <a:rPr lang="en-US"/>
              <a:t>Median Family Income, 1953-2014</a:t>
            </a:r>
          </a:p>
        </c:rich>
      </c:tx>
      <c:layout/>
      <c:overlay val="0"/>
      <c:spPr>
        <a:noFill/>
        <a:ln>
          <a:noFill/>
        </a:ln>
        <a:effectLst/>
      </c:spPr>
    </c:title>
    <c:autoTitleDeleted val="0"/>
    <c:plotArea>
      <c:layout/>
      <c:lineChart>
        <c:grouping val="standard"/>
        <c:varyColors val="0"/>
        <c:ser>
          <c:idx val="0"/>
          <c:order val="0"/>
          <c:tx>
            <c:strRef>
              <c:f>[f06AR.xls]Sheet1!$D$2</c:f>
              <c:strCache>
                <c:ptCount val="1"/>
                <c:pt idx="0">
                  <c:v>2014
dollars</c:v>
                </c:pt>
              </c:strCache>
            </c:strRef>
          </c:tx>
          <c:spPr>
            <a:ln w="28575" cap="rnd">
              <a:solidFill>
                <a:srgbClr val="00CC99">
                  <a:lumMod val="50000"/>
                </a:srgbClr>
              </a:solidFill>
              <a:round/>
            </a:ln>
            <a:effectLst/>
          </c:spPr>
          <c:marker>
            <c:symbol val="none"/>
          </c:marker>
          <c:dLbls>
            <c:dLbl>
              <c:idx val="1"/>
              <c:layout>
                <c:manualLayout>
                  <c:x val="-4.1666666666666664E-2"/>
                  <c:y val="-0.15277777777777779"/>
                </c:manualLayout>
              </c:layout>
              <c:showLegendKey val="0"/>
              <c:showVal val="1"/>
              <c:showCatName val="0"/>
              <c:showSerName val="0"/>
              <c:showPercent val="0"/>
              <c:showBubbleSize val="0"/>
              <c:extLst>
                <c:ext xmlns:c15="http://schemas.microsoft.com/office/drawing/2012/chart" uri="{CE6537A1-D6FC-4f65-9D91-7224C49458BB}">
                  <c15:layout/>
                </c:ext>
              </c:extLst>
            </c:dLbl>
            <c:dLbl>
              <c:idx val="17"/>
              <c:layout>
                <c:manualLayout>
                  <c:x val="-7.7777777777777835E-2"/>
                  <c:y val="-8.796296296296296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6"/>
              <c:layout>
                <c:manualLayout>
                  <c:x val="-8.3333333333333329E-2"/>
                  <c:y val="-7.40740740740740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61"/>
              <c:layout>
                <c:manualLayout>
                  <c:x val="-2.2222222222222119E-2"/>
                  <c:y val="-9.7222222222222238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Comic Sans MS" panose="030F0702030302020204" pitchFamily="66"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[f06AR.xls]Sheet1!$A$3:$A$64</c:f>
              <c:numCache>
                <c:formatCode>General</c:formatCode>
                <c:ptCount val="62"/>
                <c:pt idx="0">
                  <c:v>1953</c:v>
                </c:pt>
                <c:pt idx="1">
                  <c:v>1954</c:v>
                </c:pt>
                <c:pt idx="2">
                  <c:v>1955</c:v>
                </c:pt>
                <c:pt idx="3">
                  <c:v>1956</c:v>
                </c:pt>
                <c:pt idx="4">
                  <c:v>1957</c:v>
                </c:pt>
                <c:pt idx="5">
                  <c:v>1958</c:v>
                </c:pt>
                <c:pt idx="6">
                  <c:v>1959</c:v>
                </c:pt>
                <c:pt idx="7">
                  <c:v>1960</c:v>
                </c:pt>
                <c:pt idx="8">
                  <c:v>1961</c:v>
                </c:pt>
                <c:pt idx="9">
                  <c:v>1962</c:v>
                </c:pt>
                <c:pt idx="10">
                  <c:v>1963</c:v>
                </c:pt>
                <c:pt idx="11">
                  <c:v>1964</c:v>
                </c:pt>
                <c:pt idx="12">
                  <c:v>1965</c:v>
                </c:pt>
                <c:pt idx="13">
                  <c:v>1966</c:v>
                </c:pt>
                <c:pt idx="14">
                  <c:v>1967</c:v>
                </c:pt>
                <c:pt idx="15">
                  <c:v>1968</c:v>
                </c:pt>
                <c:pt idx="16">
                  <c:v>1969</c:v>
                </c:pt>
                <c:pt idx="17">
                  <c:v>1970</c:v>
                </c:pt>
                <c:pt idx="18">
                  <c:v>1971</c:v>
                </c:pt>
                <c:pt idx="19">
                  <c:v>1972</c:v>
                </c:pt>
                <c:pt idx="20">
                  <c:v>1973</c:v>
                </c:pt>
                <c:pt idx="21">
                  <c:v>1974</c:v>
                </c:pt>
                <c:pt idx="22">
                  <c:v>1975</c:v>
                </c:pt>
                <c:pt idx="23">
                  <c:v>1976</c:v>
                </c:pt>
                <c:pt idx="24">
                  <c:v>1977</c:v>
                </c:pt>
                <c:pt idx="25">
                  <c:v>1978</c:v>
                </c:pt>
                <c:pt idx="26">
                  <c:v>1979</c:v>
                </c:pt>
                <c:pt idx="27">
                  <c:v>1980</c:v>
                </c:pt>
                <c:pt idx="28">
                  <c:v>1981</c:v>
                </c:pt>
                <c:pt idx="29">
                  <c:v>1982</c:v>
                </c:pt>
                <c:pt idx="30">
                  <c:v>1983</c:v>
                </c:pt>
                <c:pt idx="31">
                  <c:v>1984</c:v>
                </c:pt>
                <c:pt idx="32">
                  <c:v>1985</c:v>
                </c:pt>
                <c:pt idx="33">
                  <c:v>1986</c:v>
                </c:pt>
                <c:pt idx="34">
                  <c:v>1987</c:v>
                </c:pt>
                <c:pt idx="35">
                  <c:v>1988</c:v>
                </c:pt>
                <c:pt idx="36">
                  <c:v>1989</c:v>
                </c:pt>
                <c:pt idx="37">
                  <c:v>1990</c:v>
                </c:pt>
                <c:pt idx="38">
                  <c:v>1991</c:v>
                </c:pt>
                <c:pt idx="39">
                  <c:v>1992</c:v>
                </c:pt>
                <c:pt idx="40">
                  <c:v>1993</c:v>
                </c:pt>
                <c:pt idx="41">
                  <c:v>1994</c:v>
                </c:pt>
                <c:pt idx="42">
                  <c:v>1995</c:v>
                </c:pt>
                <c:pt idx="43">
                  <c:v>1996</c:v>
                </c:pt>
                <c:pt idx="44">
                  <c:v>1997</c:v>
                </c:pt>
                <c:pt idx="45">
                  <c:v>1998</c:v>
                </c:pt>
                <c:pt idx="46">
                  <c:v>1999</c:v>
                </c:pt>
                <c:pt idx="47">
                  <c:v>2000</c:v>
                </c:pt>
                <c:pt idx="48">
                  <c:v>2001</c:v>
                </c:pt>
                <c:pt idx="49">
                  <c:v>2002</c:v>
                </c:pt>
                <c:pt idx="50">
                  <c:v>2003</c:v>
                </c:pt>
                <c:pt idx="51">
                  <c:v>2004</c:v>
                </c:pt>
                <c:pt idx="52">
                  <c:v>2005</c:v>
                </c:pt>
                <c:pt idx="53">
                  <c:v>2006</c:v>
                </c:pt>
                <c:pt idx="54">
                  <c:v>2007</c:v>
                </c:pt>
                <c:pt idx="55">
                  <c:v>2008</c:v>
                </c:pt>
                <c:pt idx="56">
                  <c:v>2009</c:v>
                </c:pt>
                <c:pt idx="57">
                  <c:v>2010</c:v>
                </c:pt>
                <c:pt idx="58">
                  <c:v>2011</c:v>
                </c:pt>
                <c:pt idx="59">
                  <c:v>2012</c:v>
                </c:pt>
                <c:pt idx="60">
                  <c:v>2013</c:v>
                </c:pt>
                <c:pt idx="61">
                  <c:v>2014</c:v>
                </c:pt>
              </c:numCache>
            </c:numRef>
          </c:cat>
          <c:val>
            <c:numRef>
              <c:f>[f06AR.xls]Sheet1!$D$3:$D$64</c:f>
              <c:numCache>
                <c:formatCode>_("$"* #,##0_);_("$"* \(#,##0\);_("$"* "-"??_);_(@_)</c:formatCode>
                <c:ptCount val="62"/>
                <c:pt idx="0">
                  <c:v>32932</c:v>
                </c:pt>
                <c:pt idx="1">
                  <c:v>32064</c:v>
                </c:pt>
                <c:pt idx="2">
                  <c:v>34146</c:v>
                </c:pt>
                <c:pt idx="3">
                  <c:v>36378</c:v>
                </c:pt>
                <c:pt idx="4">
                  <c:v>36593</c:v>
                </c:pt>
                <c:pt idx="5">
                  <c:v>36480</c:v>
                </c:pt>
                <c:pt idx="6">
                  <c:v>38528</c:v>
                </c:pt>
                <c:pt idx="7">
                  <c:v>39329</c:v>
                </c:pt>
                <c:pt idx="8">
                  <c:v>39734</c:v>
                </c:pt>
                <c:pt idx="9">
                  <c:v>40858</c:v>
                </c:pt>
                <c:pt idx="10">
                  <c:v>42284</c:v>
                </c:pt>
                <c:pt idx="11">
                  <c:v>43852</c:v>
                </c:pt>
                <c:pt idx="12">
                  <c:v>45740</c:v>
                </c:pt>
                <c:pt idx="13">
                  <c:v>48155</c:v>
                </c:pt>
                <c:pt idx="14">
                  <c:v>49182</c:v>
                </c:pt>
                <c:pt idx="15">
                  <c:v>51496</c:v>
                </c:pt>
                <c:pt idx="16">
                  <c:v>53872</c:v>
                </c:pt>
                <c:pt idx="17">
                  <c:v>53705</c:v>
                </c:pt>
                <c:pt idx="18">
                  <c:v>53630</c:v>
                </c:pt>
                <c:pt idx="19">
                  <c:v>56276</c:v>
                </c:pt>
                <c:pt idx="20">
                  <c:v>57416</c:v>
                </c:pt>
                <c:pt idx="21">
                  <c:v>55882</c:v>
                </c:pt>
                <c:pt idx="22">
                  <c:v>54908</c:v>
                </c:pt>
                <c:pt idx="23">
                  <c:v>56609</c:v>
                </c:pt>
                <c:pt idx="24">
                  <c:v>56990</c:v>
                </c:pt>
                <c:pt idx="25">
                  <c:v>58766</c:v>
                </c:pt>
                <c:pt idx="26">
                  <c:v>59601</c:v>
                </c:pt>
                <c:pt idx="27">
                  <c:v>57528</c:v>
                </c:pt>
                <c:pt idx="28">
                  <c:v>55938</c:v>
                </c:pt>
                <c:pt idx="29">
                  <c:v>55217</c:v>
                </c:pt>
                <c:pt idx="30">
                  <c:v>55585</c:v>
                </c:pt>
                <c:pt idx="31">
                  <c:v>57387</c:v>
                </c:pt>
                <c:pt idx="32">
                  <c:v>58215</c:v>
                </c:pt>
                <c:pt idx="33">
                  <c:v>60732</c:v>
                </c:pt>
                <c:pt idx="34">
                  <c:v>61762</c:v>
                </c:pt>
                <c:pt idx="35">
                  <c:v>61925</c:v>
                </c:pt>
                <c:pt idx="36">
                  <c:v>63093</c:v>
                </c:pt>
                <c:pt idx="37">
                  <c:v>62131</c:v>
                </c:pt>
                <c:pt idx="38">
                  <c:v>60944</c:v>
                </c:pt>
                <c:pt idx="39">
                  <c:v>60485</c:v>
                </c:pt>
                <c:pt idx="40">
                  <c:v>59649</c:v>
                </c:pt>
                <c:pt idx="41">
                  <c:v>61311</c:v>
                </c:pt>
                <c:pt idx="42">
                  <c:v>62692</c:v>
                </c:pt>
                <c:pt idx="43">
                  <c:v>63578</c:v>
                </c:pt>
                <c:pt idx="44">
                  <c:v>65570</c:v>
                </c:pt>
                <c:pt idx="45">
                  <c:v>67843</c:v>
                </c:pt>
                <c:pt idx="46">
                  <c:v>69405</c:v>
                </c:pt>
                <c:pt idx="47">
                  <c:v>69741</c:v>
                </c:pt>
                <c:pt idx="48">
                  <c:v>68740</c:v>
                </c:pt>
                <c:pt idx="49">
                  <c:v>68007</c:v>
                </c:pt>
                <c:pt idx="50">
                  <c:v>67809</c:v>
                </c:pt>
                <c:pt idx="51">
                  <c:v>67756</c:v>
                </c:pt>
                <c:pt idx="52">
                  <c:v>68122</c:v>
                </c:pt>
                <c:pt idx="53">
                  <c:v>68582</c:v>
                </c:pt>
                <c:pt idx="54">
                  <c:v>70057</c:v>
                </c:pt>
                <c:pt idx="55">
                  <c:v>67648</c:v>
                </c:pt>
                <c:pt idx="56">
                  <c:v>66303</c:v>
                </c:pt>
                <c:pt idx="57">
                  <c:v>65408</c:v>
                </c:pt>
                <c:pt idx="58">
                  <c:v>64185</c:v>
                </c:pt>
                <c:pt idx="59">
                  <c:v>64179</c:v>
                </c:pt>
                <c:pt idx="60">
                  <c:v>66542</c:v>
                </c:pt>
                <c:pt idx="61">
                  <c:v>66632</c:v>
                </c:pt>
              </c:numCache>
            </c:numRef>
          </c:val>
          <c:smooth val="0"/>
        </c:ser>
        <c:dLbls>
          <c:showLegendKey val="0"/>
          <c:showVal val="0"/>
          <c:showCatName val="0"/>
          <c:showSerName val="0"/>
          <c:showPercent val="0"/>
          <c:showBubbleSize val="0"/>
        </c:dLbls>
        <c:marker val="1"/>
        <c:smooth val="0"/>
        <c:axId val="54060544"/>
        <c:axId val="54062080"/>
      </c:lineChart>
      <c:catAx>
        <c:axId val="5406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omic Sans MS" panose="030F0702030302020204" pitchFamily="66" charset="0"/>
                <a:ea typeface="+mn-ea"/>
                <a:cs typeface="+mn-cs"/>
              </a:defRPr>
            </a:pPr>
            <a:endParaRPr lang="en-US"/>
          </a:p>
        </c:txPr>
        <c:crossAx val="54062080"/>
        <c:crosses val="autoZero"/>
        <c:auto val="1"/>
        <c:lblAlgn val="ctr"/>
        <c:lblOffset val="100"/>
        <c:noMultiLvlLbl val="0"/>
      </c:catAx>
      <c:valAx>
        <c:axId val="54062080"/>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Comic Sans MS" panose="030F0702030302020204" pitchFamily="66" charset="0"/>
                <a:ea typeface="+mn-ea"/>
                <a:cs typeface="+mn-cs"/>
              </a:defRPr>
            </a:pPr>
            <a:endParaRPr lang="en-US"/>
          </a:p>
        </c:txPr>
        <c:crossAx val="54060544"/>
        <c:crosses val="autoZero"/>
        <c:crossBetween val="between"/>
      </c:valAx>
      <c:spPr>
        <a:noFill/>
        <a:ln>
          <a:noFill/>
        </a:ln>
        <a:effectLst/>
      </c:spPr>
    </c:plotArea>
    <c:plotVisOnly val="1"/>
    <c:dispBlanksAs val="gap"/>
    <c:showDLblsOverMax val="0"/>
  </c:chart>
  <c:spPr>
    <a:noFill/>
    <a:ln>
      <a:noFill/>
    </a:ln>
    <a:effectLst/>
  </c:spPr>
  <c:txPr>
    <a:bodyPr/>
    <a:lstStyle/>
    <a:p>
      <a:pPr>
        <a:defRPr sz="1800">
          <a:latin typeface="Comic Sans MS" panose="030F0702030302020204" pitchFamily="66"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America's Changing Family Structure, </a:t>
            </a:r>
            <a:r>
              <a:rPr lang="en-US" sz="2000" dirty="0" smtClean="0"/>
              <a:t>1950-2010</a:t>
            </a:r>
            <a:endParaRPr lang="en-US" sz="2000" dirty="0"/>
          </a:p>
        </c:rich>
      </c:tx>
      <c:layout>
        <c:manualLayout>
          <c:xMode val="edge"/>
          <c:yMode val="edge"/>
          <c:x val="0.2321232123212322"/>
          <c:y val="1.9726858877086518E-2"/>
        </c:manualLayout>
      </c:layout>
      <c:overlay val="0"/>
    </c:title>
    <c:autoTitleDeleted val="0"/>
    <c:plotArea>
      <c:layout>
        <c:manualLayout>
          <c:layoutTarget val="inner"/>
          <c:xMode val="edge"/>
          <c:yMode val="edge"/>
          <c:x val="1.6134946828016136E-2"/>
          <c:y val="1.4133878181767503E-2"/>
          <c:w val="0.96773010634396772"/>
          <c:h val="0.84189741077509528"/>
        </c:manualLayout>
      </c:layout>
      <c:lineChart>
        <c:grouping val="standard"/>
        <c:varyColors val="0"/>
        <c:ser>
          <c:idx val="1"/>
          <c:order val="0"/>
          <c:tx>
            <c:strRef>
              <c:f>Sheet!$D$3:$D$4</c:f>
              <c:strCache>
                <c:ptCount val="1"/>
                <c:pt idx="0">
                  <c:v>  Married Couple Family, Single Earner</c:v>
                </c:pt>
              </c:strCache>
            </c:strRef>
          </c:tx>
          <c:spPr>
            <a:ln w="508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Sheet!$D$5:$D$11</c:f>
              <c:numCache>
                <c:formatCode>#,##0.0%</c:formatCode>
                <c:ptCount val="7"/>
                <c:pt idx="0">
                  <c:v>0.64206583786466931</c:v>
                </c:pt>
                <c:pt idx="1">
                  <c:v>0.46401105616456384</c:v>
                </c:pt>
                <c:pt idx="2">
                  <c:v>0.36231461718399288</c:v>
                </c:pt>
                <c:pt idx="3">
                  <c:v>0.24443624830333677</c:v>
                </c:pt>
                <c:pt idx="4">
                  <c:v>0.17296652825718273</c:v>
                </c:pt>
                <c:pt idx="5">
                  <c:v>0.15646753443604475</c:v>
                </c:pt>
                <c:pt idx="6">
                  <c:v>0.15157906281240646</c:v>
                </c:pt>
              </c:numCache>
            </c:numRef>
          </c:val>
          <c:smooth val="0"/>
        </c:ser>
        <c:ser>
          <c:idx val="2"/>
          <c:order val="1"/>
          <c:tx>
            <c:strRef>
              <c:f>Sheet!$E$3:$E$4</c:f>
              <c:strCache>
                <c:ptCount val="1"/>
                <c:pt idx="0">
                  <c:v>  Married Couple Family, Dual Earner</c:v>
                </c:pt>
              </c:strCache>
            </c:strRef>
          </c:tx>
          <c:spPr>
            <a:ln w="50800">
              <a:solidFill>
                <a:srgbClr val="9900CC"/>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Sheet!$E$5:$E$11</c:f>
              <c:numCache>
                <c:formatCode>#,##0.0%</c:formatCode>
                <c:ptCount val="7"/>
                <c:pt idx="0">
                  <c:v>0.14721012612531312</c:v>
                </c:pt>
                <c:pt idx="1">
                  <c:v>0.21434480943158529</c:v>
                </c:pt>
                <c:pt idx="2">
                  <c:v>0.24837950018508745</c:v>
                </c:pt>
                <c:pt idx="3">
                  <c:v>0.27452974640394312</c:v>
                </c:pt>
                <c:pt idx="4">
                  <c:v>0.30625301195644733</c:v>
                </c:pt>
                <c:pt idx="5">
                  <c:v>0.27794956327327175</c:v>
                </c:pt>
                <c:pt idx="6">
                  <c:v>0.28151060230901315</c:v>
                </c:pt>
              </c:numCache>
            </c:numRef>
          </c:val>
          <c:smooth val="0"/>
        </c:ser>
        <c:ser>
          <c:idx val="5"/>
          <c:order val="2"/>
          <c:tx>
            <c:strRef>
              <c:f>Sheet!$H$3:$H$4</c:f>
              <c:strCache>
                <c:ptCount val="1"/>
                <c:pt idx="0">
                  <c:v>  Non-Family Households</c:v>
                </c:pt>
              </c:strCache>
            </c:strRef>
          </c:tx>
          <c:spPr>
            <a:ln w="50800">
              <a:solidFill>
                <a:schemeClr val="accent1">
                  <a:lumMod val="50000"/>
                </a:schemeClr>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Sheet!$H$5:$H$11</c:f>
              <c:numCache>
                <c:formatCode>#,##0.0%</c:formatCode>
                <c:ptCount val="7"/>
                <c:pt idx="0">
                  <c:v>4.5632995645405114E-2</c:v>
                </c:pt>
                <c:pt idx="1">
                  <c:v>0.15065904518361128</c:v>
                </c:pt>
                <c:pt idx="2">
                  <c:v>0.19730323627399243</c:v>
                </c:pt>
                <c:pt idx="3">
                  <c:v>0.26490921531883621</c:v>
                </c:pt>
                <c:pt idx="4">
                  <c:v>0.27589249096821017</c:v>
                </c:pt>
                <c:pt idx="5">
                  <c:v>0.30541219045453682</c:v>
                </c:pt>
                <c:pt idx="6">
                  <c:v>0.32456099649472125</c:v>
                </c:pt>
              </c:numCache>
            </c:numRef>
          </c:val>
          <c:smooth val="0"/>
        </c:ser>
        <c:dLbls>
          <c:showLegendKey val="0"/>
          <c:showVal val="1"/>
          <c:showCatName val="0"/>
          <c:showSerName val="0"/>
          <c:showPercent val="0"/>
          <c:showBubbleSize val="0"/>
        </c:dLbls>
        <c:marker val="1"/>
        <c:smooth val="0"/>
        <c:axId val="109814144"/>
        <c:axId val="109815680"/>
      </c:lineChart>
      <c:catAx>
        <c:axId val="109814144"/>
        <c:scaling>
          <c:orientation val="minMax"/>
        </c:scaling>
        <c:delete val="0"/>
        <c:axPos val="b"/>
        <c:numFmt formatCode="General" sourceLinked="1"/>
        <c:majorTickMark val="none"/>
        <c:minorTickMark val="none"/>
        <c:tickLblPos val="nextTo"/>
        <c:crossAx val="109815680"/>
        <c:crosses val="autoZero"/>
        <c:auto val="1"/>
        <c:lblAlgn val="ctr"/>
        <c:lblOffset val="100"/>
        <c:noMultiLvlLbl val="0"/>
      </c:catAx>
      <c:valAx>
        <c:axId val="109815680"/>
        <c:scaling>
          <c:orientation val="minMax"/>
        </c:scaling>
        <c:delete val="1"/>
        <c:axPos val="l"/>
        <c:numFmt formatCode="#,##0.0%" sourceLinked="1"/>
        <c:majorTickMark val="out"/>
        <c:minorTickMark val="none"/>
        <c:tickLblPos val="none"/>
        <c:crossAx val="109814144"/>
        <c:crosses val="autoZero"/>
        <c:crossBetween val="between"/>
      </c:valAx>
    </c:plotArea>
    <c:legend>
      <c:legendPos val="t"/>
      <c:layout>
        <c:manualLayout>
          <c:xMode val="edge"/>
          <c:yMode val="edge"/>
          <c:x val="0.3049357114189109"/>
          <c:y val="8.6737481031866528E-2"/>
          <c:w val="0.64095354417331551"/>
          <c:h val="0.30384046455498093"/>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a:pPr>
            <a:r>
              <a:rPr lang="en-US" sz="2400" dirty="0" smtClean="0"/>
              <a:t>Gender Role Attitudes, </a:t>
            </a:r>
            <a:r>
              <a:rPr lang="en-US" sz="2400" dirty="0"/>
              <a:t>1977-2012</a:t>
            </a:r>
          </a:p>
        </c:rich>
      </c:tx>
      <c:layout/>
      <c:overlay val="0"/>
    </c:title>
    <c:autoTitleDeleted val="0"/>
    <c:plotArea>
      <c:layout>
        <c:manualLayout>
          <c:layoutTarget val="inner"/>
          <c:xMode val="edge"/>
          <c:yMode val="edge"/>
          <c:x val="8.0901155768871011E-2"/>
          <c:y val="8.7856924982901624E-2"/>
          <c:w val="0.87484818908409068"/>
          <c:h val="0.85742709270933404"/>
        </c:manualLayout>
      </c:layout>
      <c:lineChart>
        <c:grouping val="standard"/>
        <c:varyColors val="0"/>
        <c:ser>
          <c:idx val="0"/>
          <c:order val="0"/>
          <c:tx>
            <c:v>Men better suited to politics (disagree)</c:v>
          </c:tx>
          <c:spPr>
            <a:ln>
              <a:solidFill>
                <a:srgbClr val="7030A0"/>
              </a:solidFill>
            </a:ln>
          </c:spPr>
          <c:marker>
            <c:symbol val="none"/>
          </c:marker>
          <c:cat>
            <c:numRef>
              <c:f>Sheet1!$G$42:$AP$42</c:f>
              <c:numCache>
                <c:formatCode>General</c:formatCode>
                <c:ptCount val="36"/>
                <c:pt idx="0">
                  <c:v>1977</c:v>
                </c:pt>
                <c:pt idx="8">
                  <c:v>1985</c:v>
                </c:pt>
                <c:pt idx="13">
                  <c:v>1990</c:v>
                </c:pt>
                <c:pt idx="23">
                  <c:v>2000</c:v>
                </c:pt>
                <c:pt idx="33">
                  <c:v>2010</c:v>
                </c:pt>
              </c:numCache>
            </c:numRef>
          </c:cat>
          <c:val>
            <c:numRef>
              <c:f>Sheet1!$G$43:$AP$43</c:f>
              <c:numCache>
                <c:formatCode>General</c:formatCode>
                <c:ptCount val="36"/>
                <c:pt idx="0">
                  <c:v>49.5</c:v>
                </c:pt>
                <c:pt idx="8">
                  <c:v>60.9</c:v>
                </c:pt>
                <c:pt idx="9">
                  <c:v>62.7</c:v>
                </c:pt>
                <c:pt idx="11">
                  <c:v>67.599999999999994</c:v>
                </c:pt>
                <c:pt idx="12">
                  <c:v>69.099999999999994</c:v>
                </c:pt>
                <c:pt idx="13">
                  <c:v>73.8</c:v>
                </c:pt>
                <c:pt idx="14">
                  <c:v>74.3</c:v>
                </c:pt>
                <c:pt idx="16">
                  <c:v>78.2</c:v>
                </c:pt>
                <c:pt idx="17">
                  <c:v>78.7</c:v>
                </c:pt>
                <c:pt idx="19">
                  <c:v>78.7</c:v>
                </c:pt>
                <c:pt idx="21">
                  <c:v>76.7</c:v>
                </c:pt>
                <c:pt idx="23">
                  <c:v>76</c:v>
                </c:pt>
                <c:pt idx="25">
                  <c:v>77.400000000000006</c:v>
                </c:pt>
                <c:pt idx="27">
                  <c:v>74.5</c:v>
                </c:pt>
                <c:pt idx="29">
                  <c:v>75.8</c:v>
                </c:pt>
                <c:pt idx="31">
                  <c:v>74.099999999999994</c:v>
                </c:pt>
                <c:pt idx="33">
                  <c:v>78.400000000000006</c:v>
                </c:pt>
                <c:pt idx="35">
                  <c:v>79.900000000000006</c:v>
                </c:pt>
              </c:numCache>
            </c:numRef>
          </c:val>
          <c:smooth val="0"/>
        </c:ser>
        <c:ser>
          <c:idx val="3"/>
          <c:order val="1"/>
          <c:tx>
            <c:v>Mother working does not hurt children (agree)</c:v>
          </c:tx>
          <c:spPr>
            <a:ln>
              <a:solidFill>
                <a:srgbClr val="0070C0"/>
              </a:solidFill>
            </a:ln>
          </c:spPr>
          <c:marker>
            <c:symbol val="none"/>
          </c:marker>
          <c:cat>
            <c:numRef>
              <c:f>Sheet1!$G$42:$AP$42</c:f>
              <c:numCache>
                <c:formatCode>General</c:formatCode>
                <c:ptCount val="36"/>
                <c:pt idx="0">
                  <c:v>1977</c:v>
                </c:pt>
                <c:pt idx="8">
                  <c:v>1985</c:v>
                </c:pt>
                <c:pt idx="13">
                  <c:v>1990</c:v>
                </c:pt>
                <c:pt idx="23">
                  <c:v>2000</c:v>
                </c:pt>
                <c:pt idx="33">
                  <c:v>2010</c:v>
                </c:pt>
              </c:numCache>
            </c:numRef>
          </c:cat>
          <c:val>
            <c:numRef>
              <c:f>Sheet1!$G$46:$AP$46</c:f>
              <c:numCache>
                <c:formatCode>General</c:formatCode>
                <c:ptCount val="36"/>
                <c:pt idx="0">
                  <c:v>48.9</c:v>
                </c:pt>
                <c:pt idx="8">
                  <c:v>59.5</c:v>
                </c:pt>
                <c:pt idx="9">
                  <c:v>62.5</c:v>
                </c:pt>
                <c:pt idx="11">
                  <c:v>62.5</c:v>
                </c:pt>
                <c:pt idx="12">
                  <c:v>64.5</c:v>
                </c:pt>
                <c:pt idx="13">
                  <c:v>63.5</c:v>
                </c:pt>
                <c:pt idx="14">
                  <c:v>66</c:v>
                </c:pt>
                <c:pt idx="16">
                  <c:v>67.7</c:v>
                </c:pt>
                <c:pt idx="17">
                  <c:v>70.3</c:v>
                </c:pt>
                <c:pt idx="19">
                  <c:v>66.2</c:v>
                </c:pt>
                <c:pt idx="21">
                  <c:v>67.900000000000006</c:v>
                </c:pt>
                <c:pt idx="23">
                  <c:v>61.7</c:v>
                </c:pt>
                <c:pt idx="25">
                  <c:v>63.3</c:v>
                </c:pt>
                <c:pt idx="27">
                  <c:v>64.599999999999994</c:v>
                </c:pt>
                <c:pt idx="29">
                  <c:v>66.900000000000006</c:v>
                </c:pt>
                <c:pt idx="31">
                  <c:v>72.3</c:v>
                </c:pt>
                <c:pt idx="33">
                  <c:v>74.7</c:v>
                </c:pt>
                <c:pt idx="35">
                  <c:v>71.7</c:v>
                </c:pt>
              </c:numCache>
            </c:numRef>
          </c:val>
          <c:smooth val="0"/>
        </c:ser>
        <c:ser>
          <c:idx val="1"/>
          <c:order val="2"/>
          <c:tx>
            <c:v>Better for man to work, woman to tend home (disagree)</c:v>
          </c:tx>
          <c:spPr>
            <a:ln>
              <a:solidFill>
                <a:srgbClr val="C00000"/>
              </a:solidFill>
            </a:ln>
          </c:spPr>
          <c:marker>
            <c:symbol val="none"/>
          </c:marker>
          <c:cat>
            <c:numRef>
              <c:f>Sheet1!$G$42:$AP$42</c:f>
              <c:numCache>
                <c:formatCode>General</c:formatCode>
                <c:ptCount val="36"/>
                <c:pt idx="0">
                  <c:v>1977</c:v>
                </c:pt>
                <c:pt idx="8">
                  <c:v>1985</c:v>
                </c:pt>
                <c:pt idx="13">
                  <c:v>1990</c:v>
                </c:pt>
                <c:pt idx="23">
                  <c:v>2000</c:v>
                </c:pt>
                <c:pt idx="33">
                  <c:v>2010</c:v>
                </c:pt>
              </c:numCache>
            </c:numRef>
          </c:cat>
          <c:val>
            <c:numRef>
              <c:f>Sheet1!$G$44:$AP$44</c:f>
              <c:numCache>
                <c:formatCode>General</c:formatCode>
                <c:ptCount val="36"/>
                <c:pt idx="0">
                  <c:v>34.1</c:v>
                </c:pt>
                <c:pt idx="8">
                  <c:v>51.600000000000009</c:v>
                </c:pt>
                <c:pt idx="9">
                  <c:v>52.900000000000006</c:v>
                </c:pt>
                <c:pt idx="11">
                  <c:v>59.100000000000009</c:v>
                </c:pt>
                <c:pt idx="12">
                  <c:v>59.8</c:v>
                </c:pt>
                <c:pt idx="13">
                  <c:v>60.9</c:v>
                </c:pt>
                <c:pt idx="14">
                  <c:v>59.1</c:v>
                </c:pt>
                <c:pt idx="16">
                  <c:v>65.099999999999994</c:v>
                </c:pt>
                <c:pt idx="17">
                  <c:v>66</c:v>
                </c:pt>
                <c:pt idx="19">
                  <c:v>62</c:v>
                </c:pt>
                <c:pt idx="21">
                  <c:v>65.900000000000006</c:v>
                </c:pt>
                <c:pt idx="23">
                  <c:v>60</c:v>
                </c:pt>
                <c:pt idx="25">
                  <c:v>60.9</c:v>
                </c:pt>
                <c:pt idx="27">
                  <c:v>63.4</c:v>
                </c:pt>
                <c:pt idx="29">
                  <c:v>64.7</c:v>
                </c:pt>
                <c:pt idx="31">
                  <c:v>64.7</c:v>
                </c:pt>
                <c:pt idx="33">
                  <c:v>64.7</c:v>
                </c:pt>
                <c:pt idx="35">
                  <c:v>68.3</c:v>
                </c:pt>
              </c:numCache>
            </c:numRef>
          </c:val>
          <c:smooth val="0"/>
        </c:ser>
        <c:ser>
          <c:idx val="2"/>
          <c:order val="3"/>
          <c:tx>
            <c:v>Preschool kids suffer if mother works (disagree)</c:v>
          </c:tx>
          <c:spPr>
            <a:ln>
              <a:solidFill>
                <a:srgbClr val="00B050"/>
              </a:solidFill>
            </a:ln>
          </c:spPr>
          <c:marker>
            <c:symbol val="none"/>
          </c:marker>
          <c:cat>
            <c:numRef>
              <c:f>Sheet1!$G$42:$AP$42</c:f>
              <c:numCache>
                <c:formatCode>General</c:formatCode>
                <c:ptCount val="36"/>
                <c:pt idx="0">
                  <c:v>1977</c:v>
                </c:pt>
                <c:pt idx="8">
                  <c:v>1985</c:v>
                </c:pt>
                <c:pt idx="13">
                  <c:v>1990</c:v>
                </c:pt>
                <c:pt idx="23">
                  <c:v>2000</c:v>
                </c:pt>
                <c:pt idx="33">
                  <c:v>2010</c:v>
                </c:pt>
              </c:numCache>
            </c:numRef>
          </c:cat>
          <c:val>
            <c:numRef>
              <c:f>Sheet1!$G$45:$AP$45</c:f>
              <c:numCache>
                <c:formatCode>General</c:formatCode>
                <c:ptCount val="36"/>
                <c:pt idx="0">
                  <c:v>31.79999999999999</c:v>
                </c:pt>
                <c:pt idx="8">
                  <c:v>45.3</c:v>
                </c:pt>
                <c:pt idx="9">
                  <c:v>48.400000000000006</c:v>
                </c:pt>
                <c:pt idx="11">
                  <c:v>51.6</c:v>
                </c:pt>
                <c:pt idx="12">
                  <c:v>52.400000000000006</c:v>
                </c:pt>
                <c:pt idx="13">
                  <c:v>50.8</c:v>
                </c:pt>
                <c:pt idx="14">
                  <c:v>51.8</c:v>
                </c:pt>
                <c:pt idx="16">
                  <c:v>57.2</c:v>
                </c:pt>
                <c:pt idx="17">
                  <c:v>58.7</c:v>
                </c:pt>
                <c:pt idx="19">
                  <c:v>53.4</c:v>
                </c:pt>
                <c:pt idx="21">
                  <c:v>57.7</c:v>
                </c:pt>
                <c:pt idx="23">
                  <c:v>53.4</c:v>
                </c:pt>
                <c:pt idx="25">
                  <c:v>53.7</c:v>
                </c:pt>
                <c:pt idx="27">
                  <c:v>57.300000000000004</c:v>
                </c:pt>
                <c:pt idx="29">
                  <c:v>59.2</c:v>
                </c:pt>
                <c:pt idx="31">
                  <c:v>65</c:v>
                </c:pt>
                <c:pt idx="33">
                  <c:v>64.899999999999991</c:v>
                </c:pt>
                <c:pt idx="35">
                  <c:v>64.8</c:v>
                </c:pt>
              </c:numCache>
            </c:numRef>
          </c:val>
          <c:smooth val="0"/>
        </c:ser>
        <c:dLbls>
          <c:showLegendKey val="0"/>
          <c:showVal val="0"/>
          <c:showCatName val="0"/>
          <c:showSerName val="0"/>
          <c:showPercent val="0"/>
          <c:showBubbleSize val="0"/>
        </c:dLbls>
        <c:marker val="1"/>
        <c:smooth val="0"/>
        <c:axId val="111114880"/>
        <c:axId val="111124864"/>
      </c:lineChart>
      <c:catAx>
        <c:axId val="111114880"/>
        <c:scaling>
          <c:orientation val="minMax"/>
        </c:scaling>
        <c:delete val="0"/>
        <c:axPos val="b"/>
        <c:numFmt formatCode="General" sourceLinked="1"/>
        <c:majorTickMark val="out"/>
        <c:minorTickMark val="none"/>
        <c:tickLblPos val="nextTo"/>
        <c:txPr>
          <a:bodyPr/>
          <a:lstStyle/>
          <a:p>
            <a:pPr>
              <a:defRPr sz="1400" b="1"/>
            </a:pPr>
            <a:endParaRPr lang="en-US"/>
          </a:p>
        </c:txPr>
        <c:crossAx val="111124864"/>
        <c:crosses val="autoZero"/>
        <c:auto val="1"/>
        <c:lblAlgn val="ctr"/>
        <c:lblOffset val="100"/>
        <c:noMultiLvlLbl val="0"/>
      </c:catAx>
      <c:valAx>
        <c:axId val="111124864"/>
        <c:scaling>
          <c:orientation val="minMax"/>
          <c:min val="0"/>
        </c:scaling>
        <c:delete val="0"/>
        <c:axPos val="l"/>
        <c:majorGridlines/>
        <c:numFmt formatCode="General" sourceLinked="1"/>
        <c:majorTickMark val="out"/>
        <c:minorTickMark val="none"/>
        <c:tickLblPos val="nextTo"/>
        <c:crossAx val="111114880"/>
        <c:crosses val="autoZero"/>
        <c:crossBetween val="between"/>
      </c:valAx>
    </c:plotArea>
    <c:legend>
      <c:legendPos val="r"/>
      <c:layout>
        <c:manualLayout>
          <c:xMode val="edge"/>
          <c:yMode val="edge"/>
          <c:x val="0.25721382952907146"/>
          <c:y val="0.62570931758530224"/>
          <c:w val="0.6359505288659808"/>
          <c:h val="0.26563927165354334"/>
        </c:manualLayout>
      </c:layout>
      <c:overlay val="0"/>
      <c:txPr>
        <a:bodyPr/>
        <a:lstStyle/>
        <a:p>
          <a:pPr>
            <a:defRPr sz="1600"/>
          </a:pPr>
          <a:endParaRPr lang="en-US"/>
        </a:p>
      </c:txPr>
    </c:legend>
    <c:plotVisOnly val="1"/>
    <c:dispBlanksAs val="span"/>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Gender Attitudes Scale</a:t>
            </a:r>
          </a:p>
        </c:rich>
      </c:tx>
      <c:layout/>
      <c:overlay val="0"/>
    </c:title>
    <c:autoTitleDeleted val="0"/>
    <c:plotArea>
      <c:layout>
        <c:manualLayout>
          <c:layoutTarget val="inner"/>
          <c:xMode val="edge"/>
          <c:yMode val="edge"/>
          <c:x val="4.0863313422029167E-2"/>
          <c:y val="8.5523494014467752E-2"/>
          <c:w val="0.942452371255317"/>
          <c:h val="0.74363981179181893"/>
        </c:manualLayout>
      </c:layout>
      <c:lineChart>
        <c:grouping val="standard"/>
        <c:varyColors val="0"/>
        <c:ser>
          <c:idx val="0"/>
          <c:order val="0"/>
          <c:tx>
            <c:strRef>
              <c:f>index!$I$2</c:f>
              <c:strCache>
                <c:ptCount val="1"/>
                <c:pt idx="0">
                  <c:v>Scale</c:v>
                </c:pt>
              </c:strCache>
            </c:strRef>
          </c:tx>
          <c:spPr>
            <a:ln cap="flat">
              <a:solidFill>
                <a:schemeClr val="accent1"/>
              </a:solidFill>
              <a:miter lim="800000"/>
            </a:ln>
          </c:spPr>
          <c:marker>
            <c:spPr>
              <a:ln w="6350"/>
            </c:spPr>
          </c:marker>
          <c:cat>
            <c:numRef>
              <c:f>index!$H$3:$H$38</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0">
                  <c:v>1997</c:v>
                </c:pt>
                <c:pt idx="21">
                  <c:v>1998</c:v>
                </c:pt>
                <c:pt idx="23">
                  <c:v>2000</c:v>
                </c:pt>
                <c:pt idx="25">
                  <c:v>2002</c:v>
                </c:pt>
                <c:pt idx="27">
                  <c:v>2004</c:v>
                </c:pt>
                <c:pt idx="29">
                  <c:v>2006</c:v>
                </c:pt>
                <c:pt idx="31">
                  <c:v>2008</c:v>
                </c:pt>
                <c:pt idx="33">
                  <c:v>2010</c:v>
                </c:pt>
                <c:pt idx="35">
                  <c:v>2012</c:v>
                </c:pt>
              </c:numCache>
            </c:numRef>
          </c:cat>
          <c:val>
            <c:numRef>
              <c:f>index!$I$3:$I$38</c:f>
              <c:numCache>
                <c:formatCode>General</c:formatCode>
                <c:ptCount val="36"/>
                <c:pt idx="0">
                  <c:v>1.6220000000000001</c:v>
                </c:pt>
                <c:pt idx="8">
                  <c:v>2.1555</c:v>
                </c:pt>
                <c:pt idx="9">
                  <c:v>2.2183999999999999</c:v>
                </c:pt>
                <c:pt idx="11">
                  <c:v>2.3452999999999991</c:v>
                </c:pt>
                <c:pt idx="12">
                  <c:v>2.3647999999999998</c:v>
                </c:pt>
                <c:pt idx="13">
                  <c:v>2.385899999999999</c:v>
                </c:pt>
                <c:pt idx="14">
                  <c:v>2.4251999999999998</c:v>
                </c:pt>
                <c:pt idx="16">
                  <c:v>2.5857000000000001</c:v>
                </c:pt>
                <c:pt idx="17">
                  <c:v>2.6334</c:v>
                </c:pt>
                <c:pt idx="19">
                  <c:v>2.5565999999999991</c:v>
                </c:pt>
                <c:pt idx="21">
                  <c:v>2.5857000000000001</c:v>
                </c:pt>
                <c:pt idx="23">
                  <c:v>2.3986999999999989</c:v>
                </c:pt>
                <c:pt idx="25">
                  <c:v>2.5049999999999999</c:v>
                </c:pt>
                <c:pt idx="27">
                  <c:v>2.5253999999999999</c:v>
                </c:pt>
                <c:pt idx="29">
                  <c:v>2.6123999999999992</c:v>
                </c:pt>
                <c:pt idx="31">
                  <c:v>2.6625999999999999</c:v>
                </c:pt>
                <c:pt idx="33">
                  <c:v>2.7749999999999999</c:v>
                </c:pt>
                <c:pt idx="35">
                  <c:v>2.8119999999999989</c:v>
                </c:pt>
              </c:numCache>
            </c:numRef>
          </c:val>
          <c:smooth val="1"/>
        </c:ser>
        <c:dLbls>
          <c:showLegendKey val="0"/>
          <c:showVal val="0"/>
          <c:showCatName val="0"/>
          <c:showSerName val="0"/>
          <c:showPercent val="0"/>
          <c:showBubbleSize val="0"/>
        </c:dLbls>
        <c:marker val="1"/>
        <c:smooth val="0"/>
        <c:axId val="111555328"/>
        <c:axId val="111557248"/>
      </c:lineChart>
      <c:catAx>
        <c:axId val="111555328"/>
        <c:scaling>
          <c:orientation val="minMax"/>
        </c:scaling>
        <c:delete val="0"/>
        <c:axPos val="b"/>
        <c:numFmt formatCode="General" sourceLinked="1"/>
        <c:majorTickMark val="out"/>
        <c:minorTickMark val="none"/>
        <c:tickLblPos val="nextTo"/>
        <c:crossAx val="111557248"/>
        <c:crosses val="autoZero"/>
        <c:auto val="1"/>
        <c:lblAlgn val="ctr"/>
        <c:lblOffset val="100"/>
        <c:noMultiLvlLbl val="0"/>
      </c:catAx>
      <c:valAx>
        <c:axId val="111557248"/>
        <c:scaling>
          <c:orientation val="minMax"/>
          <c:max val="4"/>
        </c:scaling>
        <c:delete val="0"/>
        <c:axPos val="l"/>
        <c:majorGridlines/>
        <c:numFmt formatCode="General" sourceLinked="1"/>
        <c:majorTickMark val="out"/>
        <c:minorTickMark val="none"/>
        <c:tickLblPos val="nextTo"/>
        <c:crossAx val="111555328"/>
        <c:crosses val="autoZero"/>
        <c:crossBetween val="between"/>
      </c:valAx>
    </c:plotArea>
    <c:plotVisOnly val="1"/>
    <c:dispBlanksAs val="span"/>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Gender Attitudes by Generation, 1977-2012</a:t>
            </a:r>
          </a:p>
        </c:rich>
      </c:tx>
      <c:layout/>
      <c:overlay val="0"/>
    </c:title>
    <c:autoTitleDeleted val="0"/>
    <c:plotArea>
      <c:layout>
        <c:manualLayout>
          <c:layoutTarget val="inner"/>
          <c:xMode val="edge"/>
          <c:yMode val="edge"/>
          <c:x val="0.12527516857820425"/>
          <c:y val="0.10453929616431182"/>
          <c:w val="0.75613523389962156"/>
          <c:h val="0.77241320682607273"/>
        </c:manualLayout>
      </c:layout>
      <c:lineChart>
        <c:grouping val="standard"/>
        <c:varyColors val="0"/>
        <c:ser>
          <c:idx val="1"/>
          <c:order val="0"/>
          <c:tx>
            <c:strRef>
              <c:f>cohort!$M$4</c:f>
              <c:strCache>
                <c:ptCount val="1"/>
                <c:pt idx="0">
                  <c:v>GI (1901-1924)</c:v>
                </c:pt>
              </c:strCache>
            </c:strRef>
          </c:tx>
          <c:cat>
            <c:numRef>
              <c:f>cohort!$K$5:$K$40</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1">
                  <c:v>1998</c:v>
                </c:pt>
                <c:pt idx="23">
                  <c:v>2000</c:v>
                </c:pt>
                <c:pt idx="25">
                  <c:v>2002</c:v>
                </c:pt>
                <c:pt idx="27">
                  <c:v>2004</c:v>
                </c:pt>
                <c:pt idx="29">
                  <c:v>2006</c:v>
                </c:pt>
                <c:pt idx="31">
                  <c:v>2008</c:v>
                </c:pt>
                <c:pt idx="33">
                  <c:v>2010</c:v>
                </c:pt>
                <c:pt idx="35">
                  <c:v>2012</c:v>
                </c:pt>
              </c:numCache>
            </c:numRef>
          </c:cat>
          <c:val>
            <c:numRef>
              <c:f>cohort!$M$5:$M$40</c:f>
              <c:numCache>
                <c:formatCode>General</c:formatCode>
                <c:ptCount val="36"/>
                <c:pt idx="0">
                  <c:v>1.075</c:v>
                </c:pt>
                <c:pt idx="8">
                  <c:v>1.4841</c:v>
                </c:pt>
                <c:pt idx="9">
                  <c:v>1.3272999999999995</c:v>
                </c:pt>
                <c:pt idx="11">
                  <c:v>1.4725999999999995</c:v>
                </c:pt>
                <c:pt idx="12">
                  <c:v>1.5506</c:v>
                </c:pt>
                <c:pt idx="13">
                  <c:v>1.5575999999999997</c:v>
                </c:pt>
                <c:pt idx="14">
                  <c:v>1.4090999999999996</c:v>
                </c:pt>
                <c:pt idx="16">
                  <c:v>1.5609999999999995</c:v>
                </c:pt>
                <c:pt idx="17">
                  <c:v>1.5687</c:v>
                </c:pt>
                <c:pt idx="19">
                  <c:v>1.4863</c:v>
                </c:pt>
                <c:pt idx="21">
                  <c:v>1.4930999999999996</c:v>
                </c:pt>
                <c:pt idx="23">
                  <c:v>1.5033999999999996</c:v>
                </c:pt>
                <c:pt idx="25">
                  <c:v>1.6738999999999995</c:v>
                </c:pt>
                <c:pt idx="27">
                  <c:v>1.6667000000000001</c:v>
                </c:pt>
                <c:pt idx="29">
                  <c:v>1.6071</c:v>
                </c:pt>
                <c:pt idx="31">
                  <c:v>1.8094999999999997</c:v>
                </c:pt>
                <c:pt idx="33">
                  <c:v>1.6429</c:v>
                </c:pt>
                <c:pt idx="35">
                  <c:v>1.5832999999999995</c:v>
                </c:pt>
              </c:numCache>
            </c:numRef>
          </c:val>
          <c:smooth val="0"/>
        </c:ser>
        <c:ser>
          <c:idx val="2"/>
          <c:order val="1"/>
          <c:tx>
            <c:strRef>
              <c:f>cohort!$N$4</c:f>
              <c:strCache>
                <c:ptCount val="1"/>
                <c:pt idx="0">
                  <c:v>Silent (1925-1945)</c:v>
                </c:pt>
              </c:strCache>
            </c:strRef>
          </c:tx>
          <c:cat>
            <c:numRef>
              <c:f>cohort!$K$5:$K$40</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1">
                  <c:v>1998</c:v>
                </c:pt>
                <c:pt idx="23">
                  <c:v>2000</c:v>
                </c:pt>
                <c:pt idx="25">
                  <c:v>2002</c:v>
                </c:pt>
                <c:pt idx="27">
                  <c:v>2004</c:v>
                </c:pt>
                <c:pt idx="29">
                  <c:v>2006</c:v>
                </c:pt>
                <c:pt idx="31">
                  <c:v>2008</c:v>
                </c:pt>
                <c:pt idx="33">
                  <c:v>2010</c:v>
                </c:pt>
                <c:pt idx="35">
                  <c:v>2012</c:v>
                </c:pt>
              </c:numCache>
            </c:numRef>
          </c:cat>
          <c:val>
            <c:numRef>
              <c:f>cohort!$N$5:$N$40</c:f>
              <c:numCache>
                <c:formatCode>General</c:formatCode>
                <c:ptCount val="36"/>
                <c:pt idx="0">
                  <c:v>1.6846000000000001</c:v>
                </c:pt>
                <c:pt idx="8">
                  <c:v>2.0676999999999999</c:v>
                </c:pt>
                <c:pt idx="9">
                  <c:v>2.1759999999999997</c:v>
                </c:pt>
                <c:pt idx="11">
                  <c:v>2.2056</c:v>
                </c:pt>
                <c:pt idx="12">
                  <c:v>2.1770999999999998</c:v>
                </c:pt>
                <c:pt idx="13">
                  <c:v>2.1107</c:v>
                </c:pt>
                <c:pt idx="14">
                  <c:v>2.3188999999999993</c:v>
                </c:pt>
                <c:pt idx="16">
                  <c:v>2.4241000000000001</c:v>
                </c:pt>
                <c:pt idx="17">
                  <c:v>2.4785999999999997</c:v>
                </c:pt>
                <c:pt idx="19">
                  <c:v>2.2488999999999999</c:v>
                </c:pt>
                <c:pt idx="21">
                  <c:v>2.3147999999999991</c:v>
                </c:pt>
                <c:pt idx="23">
                  <c:v>1.9510000000000001</c:v>
                </c:pt>
                <c:pt idx="25">
                  <c:v>2.0207999999999999</c:v>
                </c:pt>
                <c:pt idx="27">
                  <c:v>2.1093000000000002</c:v>
                </c:pt>
                <c:pt idx="29">
                  <c:v>2.3299999999999992</c:v>
                </c:pt>
                <c:pt idx="31">
                  <c:v>2.2802000000000002</c:v>
                </c:pt>
                <c:pt idx="33">
                  <c:v>2.4609000000000001</c:v>
                </c:pt>
                <c:pt idx="35">
                  <c:v>2.4299999999999997</c:v>
                </c:pt>
              </c:numCache>
            </c:numRef>
          </c:val>
          <c:smooth val="0"/>
        </c:ser>
        <c:ser>
          <c:idx val="3"/>
          <c:order val="2"/>
          <c:tx>
            <c:strRef>
              <c:f>cohort!$O$4</c:f>
              <c:strCache>
                <c:ptCount val="1"/>
                <c:pt idx="0">
                  <c:v>Boomer (1946-1964)</c:v>
                </c:pt>
              </c:strCache>
            </c:strRef>
          </c:tx>
          <c:cat>
            <c:numRef>
              <c:f>cohort!$K$5:$K$40</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1">
                  <c:v>1998</c:v>
                </c:pt>
                <c:pt idx="23">
                  <c:v>2000</c:v>
                </c:pt>
                <c:pt idx="25">
                  <c:v>2002</c:v>
                </c:pt>
                <c:pt idx="27">
                  <c:v>2004</c:v>
                </c:pt>
                <c:pt idx="29">
                  <c:v>2006</c:v>
                </c:pt>
                <c:pt idx="31">
                  <c:v>2008</c:v>
                </c:pt>
                <c:pt idx="33">
                  <c:v>2010</c:v>
                </c:pt>
                <c:pt idx="35">
                  <c:v>2012</c:v>
                </c:pt>
              </c:numCache>
            </c:numRef>
          </c:cat>
          <c:val>
            <c:numRef>
              <c:f>cohort!$O$5:$O$40</c:f>
              <c:numCache>
                <c:formatCode>General</c:formatCode>
                <c:ptCount val="36"/>
                <c:pt idx="0">
                  <c:v>2.2412999999999998</c:v>
                </c:pt>
                <c:pt idx="8">
                  <c:v>2.5871000000000008</c:v>
                </c:pt>
                <c:pt idx="9">
                  <c:v>2.6987999999999999</c:v>
                </c:pt>
                <c:pt idx="11">
                  <c:v>2.7848999999999999</c:v>
                </c:pt>
                <c:pt idx="12">
                  <c:v>2.75</c:v>
                </c:pt>
                <c:pt idx="13">
                  <c:v>2.7949000000000002</c:v>
                </c:pt>
                <c:pt idx="14">
                  <c:v>2.8249999999999997</c:v>
                </c:pt>
                <c:pt idx="16">
                  <c:v>2.871999999999999</c:v>
                </c:pt>
                <c:pt idx="17">
                  <c:v>2.8791999999999991</c:v>
                </c:pt>
                <c:pt idx="19">
                  <c:v>2.7262</c:v>
                </c:pt>
                <c:pt idx="21">
                  <c:v>2.7406000000000001</c:v>
                </c:pt>
                <c:pt idx="23">
                  <c:v>2.4953999999999992</c:v>
                </c:pt>
                <c:pt idx="25">
                  <c:v>2.6055999999999999</c:v>
                </c:pt>
                <c:pt idx="27">
                  <c:v>2.5501999999999998</c:v>
                </c:pt>
                <c:pt idx="29">
                  <c:v>2.6793999999999998</c:v>
                </c:pt>
                <c:pt idx="31">
                  <c:v>2.7582</c:v>
                </c:pt>
                <c:pt idx="33">
                  <c:v>2.7797000000000001</c:v>
                </c:pt>
                <c:pt idx="35">
                  <c:v>2.8081</c:v>
                </c:pt>
              </c:numCache>
            </c:numRef>
          </c:val>
          <c:smooth val="0"/>
        </c:ser>
        <c:ser>
          <c:idx val="4"/>
          <c:order val="3"/>
          <c:tx>
            <c:strRef>
              <c:f>cohort!$P$4</c:f>
              <c:strCache>
                <c:ptCount val="1"/>
                <c:pt idx="0">
                  <c:v>GenX (1965-1980)</c:v>
                </c:pt>
              </c:strCache>
            </c:strRef>
          </c:tx>
          <c:cat>
            <c:numRef>
              <c:f>cohort!$K$5:$K$40</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1">
                  <c:v>1998</c:v>
                </c:pt>
                <c:pt idx="23">
                  <c:v>2000</c:v>
                </c:pt>
                <c:pt idx="25">
                  <c:v>2002</c:v>
                </c:pt>
                <c:pt idx="27">
                  <c:v>2004</c:v>
                </c:pt>
                <c:pt idx="29">
                  <c:v>2006</c:v>
                </c:pt>
                <c:pt idx="31">
                  <c:v>2008</c:v>
                </c:pt>
                <c:pt idx="33">
                  <c:v>2010</c:v>
                </c:pt>
                <c:pt idx="35">
                  <c:v>2012</c:v>
                </c:pt>
              </c:numCache>
            </c:numRef>
          </c:cat>
          <c:val>
            <c:numRef>
              <c:f>cohort!$P$5:$P$40</c:f>
              <c:numCache>
                <c:formatCode>General</c:formatCode>
                <c:ptCount val="36"/>
                <c:pt idx="8">
                  <c:v>2.4693999999999998</c:v>
                </c:pt>
                <c:pt idx="9">
                  <c:v>2.6667000000000001</c:v>
                </c:pt>
                <c:pt idx="11">
                  <c:v>2.766</c:v>
                </c:pt>
                <c:pt idx="12">
                  <c:v>2.7048000000000001</c:v>
                </c:pt>
                <c:pt idx="13">
                  <c:v>2.7856999999999998</c:v>
                </c:pt>
                <c:pt idx="14">
                  <c:v>2.6573000000000002</c:v>
                </c:pt>
                <c:pt idx="16">
                  <c:v>3.0265</c:v>
                </c:pt>
                <c:pt idx="17">
                  <c:v>3.0755999999999997</c:v>
                </c:pt>
                <c:pt idx="19">
                  <c:v>2.968</c:v>
                </c:pt>
                <c:pt idx="21">
                  <c:v>2.8827999999999991</c:v>
                </c:pt>
                <c:pt idx="23">
                  <c:v>2.7565</c:v>
                </c:pt>
                <c:pt idx="25">
                  <c:v>2.8053999999999997</c:v>
                </c:pt>
                <c:pt idx="27">
                  <c:v>2.8</c:v>
                </c:pt>
                <c:pt idx="29">
                  <c:v>2.6743000000000001</c:v>
                </c:pt>
                <c:pt idx="31">
                  <c:v>2.7370999999999999</c:v>
                </c:pt>
                <c:pt idx="33">
                  <c:v>2.9209999999999998</c:v>
                </c:pt>
                <c:pt idx="35">
                  <c:v>2.962699999999999</c:v>
                </c:pt>
              </c:numCache>
            </c:numRef>
          </c:val>
          <c:smooth val="0"/>
        </c:ser>
        <c:ser>
          <c:idx val="5"/>
          <c:order val="4"/>
          <c:tx>
            <c:strRef>
              <c:f>cohort!$Q$4</c:f>
              <c:strCache>
                <c:ptCount val="1"/>
                <c:pt idx="0">
                  <c:v>Millenial (1981-2001)</c:v>
                </c:pt>
              </c:strCache>
            </c:strRef>
          </c:tx>
          <c:cat>
            <c:numRef>
              <c:f>cohort!$K$5:$K$40</c:f>
              <c:numCache>
                <c:formatCode>General</c:formatCode>
                <c:ptCount val="36"/>
                <c:pt idx="0">
                  <c:v>1977</c:v>
                </c:pt>
                <c:pt idx="8">
                  <c:v>1985</c:v>
                </c:pt>
                <c:pt idx="9">
                  <c:v>1986</c:v>
                </c:pt>
                <c:pt idx="11">
                  <c:v>1988</c:v>
                </c:pt>
                <c:pt idx="12">
                  <c:v>1989</c:v>
                </c:pt>
                <c:pt idx="13">
                  <c:v>1990</c:v>
                </c:pt>
                <c:pt idx="14">
                  <c:v>1991</c:v>
                </c:pt>
                <c:pt idx="16">
                  <c:v>1993</c:v>
                </c:pt>
                <c:pt idx="17">
                  <c:v>1994</c:v>
                </c:pt>
                <c:pt idx="19">
                  <c:v>1996</c:v>
                </c:pt>
                <c:pt idx="21">
                  <c:v>1998</c:v>
                </c:pt>
                <c:pt idx="23">
                  <c:v>2000</c:v>
                </c:pt>
                <c:pt idx="25">
                  <c:v>2002</c:v>
                </c:pt>
                <c:pt idx="27">
                  <c:v>2004</c:v>
                </c:pt>
                <c:pt idx="29">
                  <c:v>2006</c:v>
                </c:pt>
                <c:pt idx="31">
                  <c:v>2008</c:v>
                </c:pt>
                <c:pt idx="33">
                  <c:v>2010</c:v>
                </c:pt>
                <c:pt idx="35">
                  <c:v>2012</c:v>
                </c:pt>
              </c:numCache>
            </c:numRef>
          </c:cat>
          <c:val>
            <c:numRef>
              <c:f>cohort!$Q$5:$Q$40</c:f>
              <c:numCache>
                <c:formatCode>General</c:formatCode>
                <c:ptCount val="36"/>
                <c:pt idx="23">
                  <c:v>2.8709999999999991</c:v>
                </c:pt>
                <c:pt idx="25">
                  <c:v>2.9023999999999992</c:v>
                </c:pt>
                <c:pt idx="27">
                  <c:v>2.8181999999999992</c:v>
                </c:pt>
                <c:pt idx="29">
                  <c:v>3.0191999999999997</c:v>
                </c:pt>
                <c:pt idx="31">
                  <c:v>2.827</c:v>
                </c:pt>
                <c:pt idx="33">
                  <c:v>2.966299999999999</c:v>
                </c:pt>
                <c:pt idx="35">
                  <c:v>2.9354999999999993</c:v>
                </c:pt>
              </c:numCache>
            </c:numRef>
          </c:val>
          <c:smooth val="0"/>
        </c:ser>
        <c:dLbls>
          <c:showLegendKey val="0"/>
          <c:showVal val="0"/>
          <c:showCatName val="0"/>
          <c:showSerName val="0"/>
          <c:showPercent val="0"/>
          <c:showBubbleSize val="0"/>
        </c:dLbls>
        <c:marker val="1"/>
        <c:smooth val="0"/>
        <c:axId val="111597440"/>
        <c:axId val="111598976"/>
      </c:lineChart>
      <c:catAx>
        <c:axId val="11159744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11598976"/>
        <c:crosses val="autoZero"/>
        <c:auto val="1"/>
        <c:lblAlgn val="ctr"/>
        <c:lblOffset val="100"/>
        <c:noMultiLvlLbl val="0"/>
      </c:catAx>
      <c:valAx>
        <c:axId val="111598976"/>
        <c:scaling>
          <c:orientation val="minMax"/>
          <c:max val="4"/>
        </c:scaling>
        <c:delete val="0"/>
        <c:axPos val="l"/>
        <c:majorGridlines/>
        <c:numFmt formatCode="General" sourceLinked="1"/>
        <c:majorTickMark val="out"/>
        <c:minorTickMark val="none"/>
        <c:tickLblPos val="nextTo"/>
        <c:crossAx val="111597440"/>
        <c:crosses val="autoZero"/>
        <c:crossBetween val="between"/>
      </c:valAx>
    </c:plotArea>
    <c:legend>
      <c:legendPos val="r"/>
      <c:layout>
        <c:manualLayout>
          <c:xMode val="edge"/>
          <c:yMode val="edge"/>
          <c:x val="0.23254319772528442"/>
          <c:y val="0.67728642265043626"/>
          <c:w val="0.57438342082239702"/>
          <c:h val="0.15690859680790281"/>
        </c:manualLayout>
      </c:layout>
      <c:overlay val="0"/>
    </c:legend>
    <c:plotVisOnly val="1"/>
    <c:dispBlanksAs val="span"/>
    <c:showDLblsOverMax val="0"/>
  </c:chart>
  <c:txPr>
    <a:bodyPr/>
    <a:lstStyle/>
    <a:p>
      <a:pPr>
        <a:defRPr sz="16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Educational Attainment by Gender among 25-29 Year Olds, 1940-2012</a:t>
            </a:r>
          </a:p>
        </c:rich>
      </c:tx>
      <c:layout/>
      <c:overlay val="0"/>
    </c:title>
    <c:autoTitleDeleted val="0"/>
    <c:plotArea>
      <c:layout>
        <c:manualLayout>
          <c:layoutTarget val="inner"/>
          <c:xMode val="edge"/>
          <c:yMode val="edge"/>
          <c:x val="8.020608123137149E-2"/>
          <c:y val="0.15598134341437764"/>
          <c:w val="0.88590250900840761"/>
          <c:h val="0.78309396724236191"/>
        </c:manualLayout>
      </c:layout>
      <c:lineChart>
        <c:grouping val="standard"/>
        <c:varyColors val="0"/>
        <c:ser>
          <c:idx val="0"/>
          <c:order val="0"/>
          <c:tx>
            <c:strRef>
              <c:f>Sheet4!$B$12</c:f>
              <c:strCache>
                <c:ptCount val="1"/>
                <c:pt idx="0">
                  <c:v>Male HS+</c:v>
                </c:pt>
              </c:strCache>
            </c:strRef>
          </c:tx>
          <c:spPr>
            <a:ln w="47625">
              <a:solidFill>
                <a:schemeClr val="accent6"/>
              </a:solidFill>
            </a:ln>
          </c:spPr>
          <c:marker>
            <c:spPr>
              <a:solidFill>
                <a:schemeClr val="accent6"/>
              </a:solidFill>
            </c:spPr>
          </c:marker>
          <c:cat>
            <c:numRef>
              <c:f>Sheet4!$C$1:$K$1</c:f>
              <c:numCache>
                <c:formatCode>General</c:formatCode>
                <c:ptCount val="9"/>
                <c:pt idx="0">
                  <c:v>1940</c:v>
                </c:pt>
                <c:pt idx="1">
                  <c:v>1950</c:v>
                </c:pt>
                <c:pt idx="2">
                  <c:v>1960</c:v>
                </c:pt>
                <c:pt idx="3">
                  <c:v>1970</c:v>
                </c:pt>
                <c:pt idx="4">
                  <c:v>1980</c:v>
                </c:pt>
                <c:pt idx="5">
                  <c:v>1990</c:v>
                </c:pt>
                <c:pt idx="6">
                  <c:v>2000</c:v>
                </c:pt>
                <c:pt idx="7">
                  <c:v>2010</c:v>
                </c:pt>
                <c:pt idx="8">
                  <c:v>2012</c:v>
                </c:pt>
              </c:numCache>
            </c:numRef>
          </c:cat>
          <c:val>
            <c:numRef>
              <c:f>Sheet4!$C$12:$K$12</c:f>
              <c:numCache>
                <c:formatCode>General</c:formatCode>
                <c:ptCount val="9"/>
                <c:pt idx="0">
                  <c:v>36</c:v>
                </c:pt>
                <c:pt idx="1">
                  <c:v>18</c:v>
                </c:pt>
                <c:pt idx="2">
                  <c:v>59.9</c:v>
                </c:pt>
                <c:pt idx="3">
                  <c:v>74.3</c:v>
                </c:pt>
                <c:pt idx="4">
                  <c:v>84.6</c:v>
                </c:pt>
                <c:pt idx="5">
                  <c:v>85.9</c:v>
                </c:pt>
                <c:pt idx="6">
                  <c:v>85.6</c:v>
                </c:pt>
                <c:pt idx="7">
                  <c:v>87.3</c:v>
                </c:pt>
                <c:pt idx="8">
                  <c:v>89.3</c:v>
                </c:pt>
              </c:numCache>
            </c:numRef>
          </c:val>
          <c:smooth val="0"/>
        </c:ser>
        <c:ser>
          <c:idx val="1"/>
          <c:order val="1"/>
          <c:tx>
            <c:strRef>
              <c:f>Sheet4!$B$13</c:f>
              <c:strCache>
                <c:ptCount val="1"/>
                <c:pt idx="0">
                  <c:v>Female HS+</c:v>
                </c:pt>
              </c:strCache>
            </c:strRef>
          </c:tx>
          <c:spPr>
            <a:ln w="47625">
              <a:solidFill>
                <a:srgbClr val="C00000"/>
              </a:solidFill>
            </a:ln>
          </c:spPr>
          <c:marker>
            <c:spPr>
              <a:solidFill>
                <a:srgbClr val="C00000"/>
              </a:solidFill>
            </c:spPr>
          </c:marker>
          <c:cat>
            <c:numRef>
              <c:f>Sheet4!$C$1:$K$1</c:f>
              <c:numCache>
                <c:formatCode>General</c:formatCode>
                <c:ptCount val="9"/>
                <c:pt idx="0">
                  <c:v>1940</c:v>
                </c:pt>
                <c:pt idx="1">
                  <c:v>1950</c:v>
                </c:pt>
                <c:pt idx="2">
                  <c:v>1960</c:v>
                </c:pt>
                <c:pt idx="3">
                  <c:v>1970</c:v>
                </c:pt>
                <c:pt idx="4">
                  <c:v>1980</c:v>
                </c:pt>
                <c:pt idx="5">
                  <c:v>1990</c:v>
                </c:pt>
                <c:pt idx="6">
                  <c:v>2000</c:v>
                </c:pt>
                <c:pt idx="7">
                  <c:v>2010</c:v>
                </c:pt>
                <c:pt idx="8">
                  <c:v>2012</c:v>
                </c:pt>
              </c:numCache>
            </c:numRef>
          </c:cat>
          <c:val>
            <c:numRef>
              <c:f>Sheet4!$C$13:$K$13</c:f>
              <c:numCache>
                <c:formatCode>General</c:formatCode>
                <c:ptCount val="9"/>
                <c:pt idx="0">
                  <c:v>40.1</c:v>
                </c:pt>
                <c:pt idx="1">
                  <c:v>18.400000000000006</c:v>
                </c:pt>
                <c:pt idx="2">
                  <c:v>61.4</c:v>
                </c:pt>
                <c:pt idx="3">
                  <c:v>73.599999999999994</c:v>
                </c:pt>
                <c:pt idx="4">
                  <c:v>84.8</c:v>
                </c:pt>
                <c:pt idx="5">
                  <c:v>88.4</c:v>
                </c:pt>
                <c:pt idx="6">
                  <c:v>89.1</c:v>
                </c:pt>
                <c:pt idx="7">
                  <c:v>90.7</c:v>
                </c:pt>
                <c:pt idx="8">
                  <c:v>92.2</c:v>
                </c:pt>
              </c:numCache>
            </c:numRef>
          </c:val>
          <c:smooth val="0"/>
        </c:ser>
        <c:ser>
          <c:idx val="2"/>
          <c:order val="2"/>
          <c:tx>
            <c:strRef>
              <c:f>Sheet4!$B$15</c:f>
              <c:strCache>
                <c:ptCount val="1"/>
                <c:pt idx="0">
                  <c:v>Male: went to college</c:v>
                </c:pt>
              </c:strCache>
            </c:strRef>
          </c:tx>
          <c:spPr>
            <a:ln w="47625">
              <a:solidFill>
                <a:schemeClr val="accent2">
                  <a:lumMod val="60000"/>
                  <a:lumOff val="40000"/>
                </a:schemeClr>
              </a:solidFill>
            </a:ln>
          </c:spPr>
          <c:marker>
            <c:spPr>
              <a:solidFill>
                <a:srgbClr val="0070C0"/>
              </a:solidFill>
            </c:spPr>
          </c:marker>
          <c:val>
            <c:numRef>
              <c:f>Sheet4!$C$15:$K$15</c:f>
              <c:numCache>
                <c:formatCode>General</c:formatCode>
                <c:ptCount val="9"/>
                <c:pt idx="0">
                  <c:v>13.900000000000002</c:v>
                </c:pt>
                <c:pt idx="1">
                  <c:v>8.2000000000000011</c:v>
                </c:pt>
                <c:pt idx="2">
                  <c:v>27.6</c:v>
                </c:pt>
                <c:pt idx="3">
                  <c:v>36.200000000000003</c:v>
                </c:pt>
                <c:pt idx="4">
                  <c:v>48</c:v>
                </c:pt>
                <c:pt idx="5">
                  <c:v>50.3</c:v>
                </c:pt>
                <c:pt idx="6">
                  <c:v>47.2</c:v>
                </c:pt>
                <c:pt idx="7">
                  <c:v>51.3</c:v>
                </c:pt>
                <c:pt idx="8">
                  <c:v>53.2</c:v>
                </c:pt>
              </c:numCache>
            </c:numRef>
          </c:val>
          <c:smooth val="0"/>
        </c:ser>
        <c:ser>
          <c:idx val="3"/>
          <c:order val="3"/>
          <c:tx>
            <c:strRef>
              <c:f>Sheet4!$B$16</c:f>
              <c:strCache>
                <c:ptCount val="1"/>
                <c:pt idx="0">
                  <c:v>Female: went to college</c:v>
                </c:pt>
              </c:strCache>
            </c:strRef>
          </c:tx>
          <c:spPr>
            <a:ln w="47625">
              <a:solidFill>
                <a:srgbClr val="FF0000"/>
              </a:solidFill>
            </a:ln>
          </c:spPr>
          <c:val>
            <c:numRef>
              <c:f>Sheet4!$C$16:$K$16</c:f>
              <c:numCache>
                <c:formatCode>General</c:formatCode>
                <c:ptCount val="9"/>
                <c:pt idx="0">
                  <c:v>12.7</c:v>
                </c:pt>
                <c:pt idx="1">
                  <c:v>5.8</c:v>
                </c:pt>
                <c:pt idx="2">
                  <c:v>19</c:v>
                </c:pt>
                <c:pt idx="3">
                  <c:v>28.1</c:v>
                </c:pt>
                <c:pt idx="4">
                  <c:v>43.4</c:v>
                </c:pt>
                <c:pt idx="5">
                  <c:v>54.8</c:v>
                </c:pt>
                <c:pt idx="6">
                  <c:v>54.6</c:v>
                </c:pt>
                <c:pt idx="7">
                  <c:v>62.3</c:v>
                </c:pt>
                <c:pt idx="8">
                  <c:v>64.5</c:v>
                </c:pt>
              </c:numCache>
            </c:numRef>
          </c:val>
          <c:smooth val="0"/>
        </c:ser>
        <c:ser>
          <c:idx val="4"/>
          <c:order val="4"/>
          <c:tx>
            <c:strRef>
              <c:f>Sheet4!$B$18</c:f>
              <c:strCache>
                <c:ptCount val="1"/>
                <c:pt idx="0">
                  <c:v>Male College+</c:v>
                </c:pt>
              </c:strCache>
            </c:strRef>
          </c:tx>
          <c:spPr>
            <a:ln w="47625">
              <a:solidFill>
                <a:srgbClr val="00B0F0"/>
              </a:solidFill>
            </a:ln>
          </c:spPr>
          <c:marker>
            <c:spPr>
              <a:solidFill>
                <a:srgbClr val="0066FF"/>
              </a:solidFill>
            </c:spPr>
          </c:marker>
          <c:val>
            <c:numRef>
              <c:f>Sheet4!$C$18:$K$18</c:f>
              <c:numCache>
                <c:formatCode>General</c:formatCode>
                <c:ptCount val="9"/>
                <c:pt idx="0">
                  <c:v>7.1</c:v>
                </c:pt>
                <c:pt idx="1">
                  <c:v>3.8</c:v>
                </c:pt>
                <c:pt idx="2">
                  <c:v>14.6</c:v>
                </c:pt>
                <c:pt idx="3">
                  <c:v>19.5</c:v>
                </c:pt>
                <c:pt idx="4">
                  <c:v>23.7</c:v>
                </c:pt>
                <c:pt idx="5">
                  <c:v>21.6</c:v>
                </c:pt>
                <c:pt idx="6">
                  <c:v>24.7</c:v>
                </c:pt>
                <c:pt idx="7">
                  <c:v>26.2</c:v>
                </c:pt>
                <c:pt idx="8">
                  <c:v>27.4</c:v>
                </c:pt>
              </c:numCache>
            </c:numRef>
          </c:val>
          <c:smooth val="0"/>
        </c:ser>
        <c:ser>
          <c:idx val="5"/>
          <c:order val="5"/>
          <c:tx>
            <c:strRef>
              <c:f>Sheet4!$B$19</c:f>
              <c:strCache>
                <c:ptCount val="1"/>
                <c:pt idx="0">
                  <c:v>Female College+</c:v>
                </c:pt>
              </c:strCache>
            </c:strRef>
          </c:tx>
          <c:spPr>
            <a:ln w="47625">
              <a:solidFill>
                <a:srgbClr val="FF66CC"/>
              </a:solidFill>
            </a:ln>
          </c:spPr>
          <c:marker>
            <c:spPr>
              <a:solidFill>
                <a:srgbClr val="FF66CC"/>
              </a:solidFill>
            </c:spPr>
          </c:marker>
          <c:dPt>
            <c:idx val="3"/>
            <c:marker>
              <c:spPr>
                <a:solidFill>
                  <a:srgbClr val="FF66CC"/>
                </a:solidFill>
                <a:ln>
                  <a:solidFill>
                    <a:srgbClr val="FF66CC"/>
                  </a:solidFill>
                </a:ln>
              </c:spPr>
            </c:marker>
            <c:bubble3D val="0"/>
          </c:dPt>
          <c:val>
            <c:numRef>
              <c:f>Sheet4!$C$19:$K$19</c:f>
              <c:numCache>
                <c:formatCode>General</c:formatCode>
                <c:ptCount val="9"/>
                <c:pt idx="0">
                  <c:v>4.8</c:v>
                </c:pt>
                <c:pt idx="1">
                  <c:v>2.2999999999999998</c:v>
                </c:pt>
                <c:pt idx="2">
                  <c:v>7.8</c:v>
                </c:pt>
                <c:pt idx="3">
                  <c:v>13.2</c:v>
                </c:pt>
                <c:pt idx="4">
                  <c:v>20.5</c:v>
                </c:pt>
                <c:pt idx="5">
                  <c:v>22.4</c:v>
                </c:pt>
                <c:pt idx="6">
                  <c:v>29.6</c:v>
                </c:pt>
                <c:pt idx="7">
                  <c:v>34.800000000000011</c:v>
                </c:pt>
                <c:pt idx="8">
                  <c:v>36.300000000000011</c:v>
                </c:pt>
              </c:numCache>
            </c:numRef>
          </c:val>
          <c:smooth val="0"/>
        </c:ser>
        <c:dLbls>
          <c:showLegendKey val="0"/>
          <c:showVal val="0"/>
          <c:showCatName val="0"/>
          <c:showSerName val="0"/>
          <c:showPercent val="0"/>
          <c:showBubbleSize val="0"/>
        </c:dLbls>
        <c:marker val="1"/>
        <c:smooth val="0"/>
        <c:axId val="111931776"/>
        <c:axId val="111933312"/>
      </c:lineChart>
      <c:catAx>
        <c:axId val="111931776"/>
        <c:scaling>
          <c:orientation val="minMax"/>
        </c:scaling>
        <c:delete val="0"/>
        <c:axPos val="b"/>
        <c:numFmt formatCode="General" sourceLinked="1"/>
        <c:majorTickMark val="none"/>
        <c:minorTickMark val="none"/>
        <c:tickLblPos val="nextTo"/>
        <c:crossAx val="111933312"/>
        <c:crosses val="autoZero"/>
        <c:auto val="1"/>
        <c:lblAlgn val="ctr"/>
        <c:lblOffset val="100"/>
        <c:noMultiLvlLbl val="0"/>
      </c:catAx>
      <c:valAx>
        <c:axId val="111933312"/>
        <c:scaling>
          <c:orientation val="minMax"/>
        </c:scaling>
        <c:delete val="0"/>
        <c:axPos val="l"/>
        <c:majorGridlines/>
        <c:numFmt formatCode="General" sourceLinked="1"/>
        <c:majorTickMark val="none"/>
        <c:minorTickMark val="none"/>
        <c:tickLblPos val="nextTo"/>
        <c:crossAx val="111931776"/>
        <c:crosses val="autoZero"/>
        <c:crossBetween val="between"/>
      </c:valAx>
    </c:plotArea>
    <c:legend>
      <c:legendPos val="r"/>
      <c:layout>
        <c:manualLayout>
          <c:xMode val="edge"/>
          <c:yMode val="edge"/>
          <c:x val="9.3227234307575901E-2"/>
          <c:y val="0.15831833787787306"/>
          <c:w val="0.32908914987321514"/>
          <c:h val="0.3069799487273393"/>
        </c:manualLayout>
      </c:layout>
      <c:overlay val="0"/>
      <c:txPr>
        <a:bodyPr/>
        <a:lstStyle/>
        <a:p>
          <a:pPr>
            <a:defRPr sz="1800"/>
          </a:pPr>
          <a:endParaRPr lang="en-US"/>
        </a:p>
      </c:txPr>
    </c:legend>
    <c:plotVisOnly val="1"/>
    <c:dispBlanksAs val="gap"/>
    <c:showDLblsOverMax val="0"/>
  </c:chart>
  <c:txPr>
    <a:bodyPr/>
    <a:lstStyle/>
    <a:p>
      <a:pPr>
        <a:defRPr>
          <a:solidFill>
            <a:schemeClr val="tx1"/>
          </a:solidFill>
          <a:latin typeface="Comic Sans MS" panose="030F0702030302020204" pitchFamily="66"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Women’s Movement Density:</a:t>
            </a:r>
            <a:br>
              <a:rPr lang="en-US" dirty="0" smtClean="0"/>
            </a:br>
            <a:r>
              <a:rPr lang="en-US" sz="1600" dirty="0" smtClean="0"/>
              <a:t>Number </a:t>
            </a:r>
            <a:r>
              <a:rPr lang="en-US" sz="1600" dirty="0"/>
              <a:t>of </a:t>
            </a:r>
            <a:r>
              <a:rPr lang="en-US" sz="1600" dirty="0" smtClean="0"/>
              <a:t>Women’s Rights &amp; Empowerment-Centered </a:t>
            </a:r>
            <a:r>
              <a:rPr lang="en-US" sz="1600" dirty="0"/>
              <a:t>Organizations, </a:t>
            </a:r>
            <a:r>
              <a:rPr lang="en-US" sz="1600" dirty="0" smtClean="0"/>
              <a:t>1970-2005</a:t>
            </a:r>
            <a:endParaRPr lang="en-US" sz="1600" dirty="0"/>
          </a:p>
        </c:rich>
      </c:tx>
      <c:layout>
        <c:manualLayout>
          <c:xMode val="edge"/>
          <c:yMode val="edge"/>
          <c:x val="0.11204996996309917"/>
          <c:y val="1.8518518518518517E-2"/>
        </c:manualLayout>
      </c:layout>
      <c:overlay val="0"/>
    </c:title>
    <c:autoTitleDeleted val="0"/>
    <c:plotArea>
      <c:layout/>
      <c:lineChart>
        <c:grouping val="standard"/>
        <c:varyColors val="0"/>
        <c:ser>
          <c:idx val="1"/>
          <c:order val="0"/>
          <c:marker>
            <c:symbol val="square"/>
            <c:size val="5"/>
          </c:marker>
          <c:cat>
            <c:numRef>
              <c:f>'P-A'!$G$1082:$N$1082</c:f>
              <c:numCache>
                <c:formatCode>General</c:formatCode>
                <c:ptCount val="8"/>
                <c:pt idx="0">
                  <c:v>2005</c:v>
                </c:pt>
                <c:pt idx="1">
                  <c:v>2000</c:v>
                </c:pt>
                <c:pt idx="2">
                  <c:v>1995</c:v>
                </c:pt>
                <c:pt idx="3">
                  <c:v>1990</c:v>
                </c:pt>
                <c:pt idx="4">
                  <c:v>1985</c:v>
                </c:pt>
                <c:pt idx="5">
                  <c:v>1980</c:v>
                </c:pt>
                <c:pt idx="6">
                  <c:v>1975</c:v>
                </c:pt>
                <c:pt idx="7">
                  <c:v>1970</c:v>
                </c:pt>
              </c:numCache>
              <c:extLst>
                <c:ext xmlns:c15="http://schemas.microsoft.com/office/drawing/2012/chart" uri="{02D57815-91ED-43cb-92C2-25804820EDAC}">
                  <c15:fullRef>
                    <c15:sqref>'P-A'!$E$1082:$N$1082</c15:sqref>
                  </c15:fullRef>
                </c:ext>
              </c:extLst>
            </c:numRef>
          </c:cat>
          <c:val>
            <c:numRef>
              <c:f>'P-A'!$G$1083:$N$1083</c:f>
              <c:numCache>
                <c:formatCode>General</c:formatCode>
                <c:ptCount val="8"/>
                <c:pt idx="0">
                  <c:v>484</c:v>
                </c:pt>
                <c:pt idx="1">
                  <c:v>469</c:v>
                </c:pt>
                <c:pt idx="2">
                  <c:v>436</c:v>
                </c:pt>
                <c:pt idx="3">
                  <c:v>430</c:v>
                </c:pt>
                <c:pt idx="4">
                  <c:v>400</c:v>
                </c:pt>
                <c:pt idx="5">
                  <c:v>272</c:v>
                </c:pt>
                <c:pt idx="6">
                  <c:v>189</c:v>
                </c:pt>
                <c:pt idx="7">
                  <c:v>131</c:v>
                </c:pt>
              </c:numCache>
            </c:numRef>
          </c:val>
          <c:smooth val="0"/>
        </c:ser>
        <c:dLbls>
          <c:showLegendKey val="0"/>
          <c:showVal val="0"/>
          <c:showCatName val="0"/>
          <c:showSerName val="0"/>
          <c:showPercent val="0"/>
          <c:showBubbleSize val="0"/>
        </c:dLbls>
        <c:marker val="1"/>
        <c:smooth val="0"/>
        <c:axId val="54292864"/>
        <c:axId val="54295936"/>
      </c:lineChart>
      <c:catAx>
        <c:axId val="54292864"/>
        <c:scaling>
          <c:orientation val="maxMin"/>
        </c:scaling>
        <c:delete val="0"/>
        <c:axPos val="b"/>
        <c:numFmt formatCode="General" sourceLinked="1"/>
        <c:majorTickMark val="none"/>
        <c:minorTickMark val="none"/>
        <c:tickLblPos val="nextTo"/>
        <c:crossAx val="54295936"/>
        <c:crosses val="autoZero"/>
        <c:auto val="1"/>
        <c:lblAlgn val="ctr"/>
        <c:lblOffset val="100"/>
        <c:noMultiLvlLbl val="0"/>
      </c:catAx>
      <c:valAx>
        <c:axId val="54295936"/>
        <c:scaling>
          <c:orientation val="minMax"/>
        </c:scaling>
        <c:delete val="0"/>
        <c:axPos val="r"/>
        <c:majorGridlines/>
        <c:numFmt formatCode="General" sourceLinked="1"/>
        <c:majorTickMark val="none"/>
        <c:minorTickMark val="none"/>
        <c:tickLblPos val="nextTo"/>
        <c:spPr>
          <a:ln w="9525">
            <a:noFill/>
          </a:ln>
        </c:spPr>
        <c:crossAx val="54292864"/>
        <c:crosses val="autoZero"/>
        <c:crossBetween val="between"/>
      </c:valAx>
    </c:plotArea>
    <c:plotVisOnly val="1"/>
    <c:dispBlanksAs val="span"/>
    <c:showDLblsOverMax val="0"/>
  </c:chart>
  <c:txPr>
    <a:bodyPr/>
    <a:lstStyle/>
    <a:p>
      <a:pPr>
        <a:defRPr sz="1600">
          <a:latin typeface="Comic Sans MS" panose="030F0702030302020204" pitchFamily="66"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Pro &amp; Anti-Feminist Protest Events, 1960-1995</a:t>
            </a:r>
          </a:p>
        </c:rich>
      </c:tx>
      <c:layout/>
      <c:overlay val="0"/>
    </c:title>
    <c:autoTitleDeleted val="0"/>
    <c:plotArea>
      <c:layout>
        <c:manualLayout>
          <c:layoutTarget val="inner"/>
          <c:xMode val="edge"/>
          <c:yMode val="edge"/>
          <c:x val="0.1171740251218598"/>
          <c:y val="0.11859514748555555"/>
          <c:w val="0.85630800056242962"/>
          <c:h val="0.84041167649432635"/>
        </c:manualLayout>
      </c:layout>
      <c:lineChart>
        <c:grouping val="standard"/>
        <c:varyColors val="0"/>
        <c:ser>
          <c:idx val="0"/>
          <c:order val="0"/>
          <c:tx>
            <c:strRef>
              <c:f>Sheet2!$C$4</c:f>
              <c:strCache>
                <c:ptCount val="1"/>
                <c:pt idx="0">
                  <c:v>Feminist</c:v>
                </c:pt>
              </c:strCache>
            </c:strRef>
          </c:tx>
          <c:marker>
            <c:symbol val="none"/>
          </c:marker>
          <c:cat>
            <c:numRef>
              <c:f>Sheet2!$B$5:$B$37</c:f>
              <c:numCache>
                <c:formatCode>General</c:formatCode>
                <c:ptCount val="33"/>
                <c:pt idx="0">
                  <c:v>1960</c:v>
                </c:pt>
                <c:pt idx="1">
                  <c:v>1963</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numCache>
            </c:numRef>
          </c:cat>
          <c:val>
            <c:numRef>
              <c:f>Sheet2!$C$5:$C$37</c:f>
              <c:numCache>
                <c:formatCode>General</c:formatCode>
                <c:ptCount val="33"/>
                <c:pt idx="0">
                  <c:v>1</c:v>
                </c:pt>
                <c:pt idx="1">
                  <c:v>1</c:v>
                </c:pt>
                <c:pt idx="2">
                  <c:v>2</c:v>
                </c:pt>
                <c:pt idx="3">
                  <c:v>1</c:v>
                </c:pt>
                <c:pt idx="4">
                  <c:v>2</c:v>
                </c:pt>
                <c:pt idx="5">
                  <c:v>1</c:v>
                </c:pt>
                <c:pt idx="6">
                  <c:v>4</c:v>
                </c:pt>
                <c:pt idx="7">
                  <c:v>10</c:v>
                </c:pt>
                <c:pt idx="8">
                  <c:v>26</c:v>
                </c:pt>
                <c:pt idx="9">
                  <c:v>20</c:v>
                </c:pt>
                <c:pt idx="10">
                  <c:v>30</c:v>
                </c:pt>
                <c:pt idx="11">
                  <c:v>35</c:v>
                </c:pt>
                <c:pt idx="12">
                  <c:v>33</c:v>
                </c:pt>
                <c:pt idx="13">
                  <c:v>35</c:v>
                </c:pt>
                <c:pt idx="14">
                  <c:v>42</c:v>
                </c:pt>
                <c:pt idx="15">
                  <c:v>23</c:v>
                </c:pt>
                <c:pt idx="16">
                  <c:v>33</c:v>
                </c:pt>
                <c:pt idx="17">
                  <c:v>24</c:v>
                </c:pt>
                <c:pt idx="18">
                  <c:v>29</c:v>
                </c:pt>
                <c:pt idx="19">
                  <c:v>30</c:v>
                </c:pt>
                <c:pt idx="20">
                  <c:v>14</c:v>
                </c:pt>
                <c:pt idx="21">
                  <c:v>12</c:v>
                </c:pt>
                <c:pt idx="22">
                  <c:v>15</c:v>
                </c:pt>
                <c:pt idx="23">
                  <c:v>12</c:v>
                </c:pt>
                <c:pt idx="24">
                  <c:v>15</c:v>
                </c:pt>
                <c:pt idx="25">
                  <c:v>11</c:v>
                </c:pt>
                <c:pt idx="26">
                  <c:v>14</c:v>
                </c:pt>
                <c:pt idx="27">
                  <c:v>25</c:v>
                </c:pt>
                <c:pt idx="28">
                  <c:v>19</c:v>
                </c:pt>
                <c:pt idx="29">
                  <c:v>9</c:v>
                </c:pt>
                <c:pt idx="30">
                  <c:v>9</c:v>
                </c:pt>
                <c:pt idx="31">
                  <c:v>12</c:v>
                </c:pt>
                <c:pt idx="32">
                  <c:v>14</c:v>
                </c:pt>
              </c:numCache>
            </c:numRef>
          </c:val>
          <c:smooth val="1"/>
        </c:ser>
        <c:ser>
          <c:idx val="1"/>
          <c:order val="1"/>
          <c:tx>
            <c:strRef>
              <c:f>Sheet2!$D$4</c:f>
              <c:strCache>
                <c:ptCount val="1"/>
                <c:pt idx="0">
                  <c:v>Anti-Feminist</c:v>
                </c:pt>
              </c:strCache>
            </c:strRef>
          </c:tx>
          <c:marker>
            <c:symbol val="none"/>
          </c:marker>
          <c:cat>
            <c:numRef>
              <c:f>Sheet2!$B$5:$B$37</c:f>
              <c:numCache>
                <c:formatCode>General</c:formatCode>
                <c:ptCount val="33"/>
                <c:pt idx="0">
                  <c:v>1960</c:v>
                </c:pt>
                <c:pt idx="1">
                  <c:v>1963</c:v>
                </c:pt>
                <c:pt idx="2">
                  <c:v>1965</c:v>
                </c:pt>
                <c:pt idx="3">
                  <c:v>1966</c:v>
                </c:pt>
                <c:pt idx="4">
                  <c:v>1967</c:v>
                </c:pt>
                <c:pt idx="5">
                  <c:v>1968</c:v>
                </c:pt>
                <c:pt idx="6">
                  <c:v>1969</c:v>
                </c:pt>
                <c:pt idx="7">
                  <c:v>1970</c:v>
                </c:pt>
                <c:pt idx="8">
                  <c:v>1971</c:v>
                </c:pt>
                <c:pt idx="9">
                  <c:v>1972</c:v>
                </c:pt>
                <c:pt idx="10">
                  <c:v>1973</c:v>
                </c:pt>
                <c:pt idx="11">
                  <c:v>1974</c:v>
                </c:pt>
                <c:pt idx="12">
                  <c:v>1975</c:v>
                </c:pt>
                <c:pt idx="13">
                  <c:v>1976</c:v>
                </c:pt>
                <c:pt idx="14">
                  <c:v>1977</c:v>
                </c:pt>
                <c:pt idx="15">
                  <c:v>1978</c:v>
                </c:pt>
                <c:pt idx="16">
                  <c:v>1979</c:v>
                </c:pt>
                <c:pt idx="17">
                  <c:v>1980</c:v>
                </c:pt>
                <c:pt idx="18">
                  <c:v>1981</c:v>
                </c:pt>
                <c:pt idx="19">
                  <c:v>1982</c:v>
                </c:pt>
                <c:pt idx="20">
                  <c:v>1983</c:v>
                </c:pt>
                <c:pt idx="21">
                  <c:v>1984</c:v>
                </c:pt>
                <c:pt idx="22">
                  <c:v>1985</c:v>
                </c:pt>
                <c:pt idx="23">
                  <c:v>1986</c:v>
                </c:pt>
                <c:pt idx="24">
                  <c:v>1987</c:v>
                </c:pt>
                <c:pt idx="25">
                  <c:v>1988</c:v>
                </c:pt>
                <c:pt idx="26">
                  <c:v>1989</c:v>
                </c:pt>
                <c:pt idx="27">
                  <c:v>1990</c:v>
                </c:pt>
                <c:pt idx="28">
                  <c:v>1991</c:v>
                </c:pt>
                <c:pt idx="29">
                  <c:v>1992</c:v>
                </c:pt>
                <c:pt idx="30">
                  <c:v>1993</c:v>
                </c:pt>
                <c:pt idx="31">
                  <c:v>1994</c:v>
                </c:pt>
                <c:pt idx="32">
                  <c:v>1995</c:v>
                </c:pt>
              </c:numCache>
            </c:numRef>
          </c:cat>
          <c:val>
            <c:numRef>
              <c:f>Sheet2!$D$5:$D$37</c:f>
              <c:numCache>
                <c:formatCode>General</c:formatCode>
                <c:ptCount val="33"/>
                <c:pt idx="0">
                  <c:v>0</c:v>
                </c:pt>
                <c:pt idx="1">
                  <c:v>1</c:v>
                </c:pt>
                <c:pt idx="2">
                  <c:v>0</c:v>
                </c:pt>
                <c:pt idx="3">
                  <c:v>0</c:v>
                </c:pt>
                <c:pt idx="4">
                  <c:v>0</c:v>
                </c:pt>
                <c:pt idx="5">
                  <c:v>0</c:v>
                </c:pt>
                <c:pt idx="6">
                  <c:v>1</c:v>
                </c:pt>
                <c:pt idx="7">
                  <c:v>0</c:v>
                </c:pt>
                <c:pt idx="8">
                  <c:v>2</c:v>
                </c:pt>
                <c:pt idx="9">
                  <c:v>1</c:v>
                </c:pt>
                <c:pt idx="10">
                  <c:v>3</c:v>
                </c:pt>
                <c:pt idx="11">
                  <c:v>5</c:v>
                </c:pt>
                <c:pt idx="12">
                  <c:v>3</c:v>
                </c:pt>
                <c:pt idx="13">
                  <c:v>1</c:v>
                </c:pt>
                <c:pt idx="14">
                  <c:v>3</c:v>
                </c:pt>
                <c:pt idx="15">
                  <c:v>2</c:v>
                </c:pt>
                <c:pt idx="16">
                  <c:v>5</c:v>
                </c:pt>
                <c:pt idx="17">
                  <c:v>2</c:v>
                </c:pt>
                <c:pt idx="18">
                  <c:v>0</c:v>
                </c:pt>
                <c:pt idx="19">
                  <c:v>1</c:v>
                </c:pt>
                <c:pt idx="20">
                  <c:v>0</c:v>
                </c:pt>
                <c:pt idx="21">
                  <c:v>3</c:v>
                </c:pt>
                <c:pt idx="22">
                  <c:v>1</c:v>
                </c:pt>
                <c:pt idx="23">
                  <c:v>1</c:v>
                </c:pt>
                <c:pt idx="24">
                  <c:v>2</c:v>
                </c:pt>
                <c:pt idx="25">
                  <c:v>2</c:v>
                </c:pt>
                <c:pt idx="26">
                  <c:v>1</c:v>
                </c:pt>
                <c:pt idx="27">
                  <c:v>1</c:v>
                </c:pt>
                <c:pt idx="28">
                  <c:v>1</c:v>
                </c:pt>
                <c:pt idx="29">
                  <c:v>0</c:v>
                </c:pt>
                <c:pt idx="30">
                  <c:v>0</c:v>
                </c:pt>
                <c:pt idx="31">
                  <c:v>0</c:v>
                </c:pt>
                <c:pt idx="32">
                  <c:v>2</c:v>
                </c:pt>
              </c:numCache>
            </c:numRef>
          </c:val>
          <c:smooth val="1"/>
        </c:ser>
        <c:dLbls>
          <c:showLegendKey val="0"/>
          <c:showVal val="0"/>
          <c:showCatName val="0"/>
          <c:showSerName val="0"/>
          <c:showPercent val="0"/>
          <c:showBubbleSize val="0"/>
        </c:dLbls>
        <c:marker val="1"/>
        <c:smooth val="0"/>
        <c:axId val="113273856"/>
        <c:axId val="113275648"/>
      </c:lineChart>
      <c:catAx>
        <c:axId val="113273856"/>
        <c:scaling>
          <c:orientation val="minMax"/>
        </c:scaling>
        <c:delete val="0"/>
        <c:axPos val="b"/>
        <c:numFmt formatCode="General" sourceLinked="1"/>
        <c:majorTickMark val="none"/>
        <c:minorTickMark val="none"/>
        <c:tickLblPos val="nextTo"/>
        <c:txPr>
          <a:bodyPr/>
          <a:lstStyle/>
          <a:p>
            <a:pPr>
              <a:defRPr sz="1600"/>
            </a:pPr>
            <a:endParaRPr lang="en-US"/>
          </a:p>
        </c:txPr>
        <c:crossAx val="113275648"/>
        <c:crosses val="autoZero"/>
        <c:auto val="1"/>
        <c:lblAlgn val="ctr"/>
        <c:lblOffset val="100"/>
        <c:noMultiLvlLbl val="0"/>
      </c:catAx>
      <c:valAx>
        <c:axId val="113275648"/>
        <c:scaling>
          <c:orientation val="minMax"/>
        </c:scaling>
        <c:delete val="0"/>
        <c:axPos val="l"/>
        <c:majorGridlines/>
        <c:numFmt formatCode="General" sourceLinked="1"/>
        <c:majorTickMark val="none"/>
        <c:minorTickMark val="none"/>
        <c:tickLblPos val="nextTo"/>
        <c:crossAx val="113273856"/>
        <c:crosses val="autoZero"/>
        <c:crossBetween val="between"/>
      </c:valAx>
    </c:plotArea>
    <c:legend>
      <c:legendPos val="r"/>
      <c:layout>
        <c:manualLayout>
          <c:xMode val="edge"/>
          <c:yMode val="edge"/>
          <c:x val="0.58062488282714653"/>
          <c:y val="0.20721519066141586"/>
          <c:w val="0.20657749812523443"/>
          <c:h val="0.12893501058870224"/>
        </c:manualLayout>
      </c:layout>
      <c:overlay val="0"/>
      <c:txPr>
        <a:bodyPr/>
        <a:lstStyle/>
        <a:p>
          <a:pPr>
            <a:defRPr sz="1600"/>
          </a:pPr>
          <a:endParaRPr lang="en-US"/>
        </a:p>
      </c:txPr>
    </c:legend>
    <c:plotVisOnly val="1"/>
    <c:dispBlanksAs val="gap"/>
    <c:showDLblsOverMax val="0"/>
  </c:chart>
  <c:txPr>
    <a:bodyPr/>
    <a:lstStyle/>
    <a:p>
      <a:pPr>
        <a:defRPr sz="2000">
          <a:latin typeface="Comic Sans MS" panose="030F0702030302020204" pitchFamily="66"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000" dirty="0"/>
              <a:t>America's Changing Family Structure, </a:t>
            </a:r>
            <a:r>
              <a:rPr lang="en-US" sz="2000" dirty="0" smtClean="0"/>
              <a:t>1950-2010</a:t>
            </a:r>
            <a:endParaRPr lang="en-US" sz="2000" dirty="0"/>
          </a:p>
        </c:rich>
      </c:tx>
      <c:layout>
        <c:manualLayout>
          <c:xMode val="edge"/>
          <c:yMode val="edge"/>
          <c:x val="0.2321232123212322"/>
          <c:y val="1.9726858877086518E-2"/>
        </c:manualLayout>
      </c:layout>
      <c:overlay val="0"/>
    </c:title>
    <c:autoTitleDeleted val="0"/>
    <c:plotArea>
      <c:layout>
        <c:manualLayout>
          <c:layoutTarget val="inner"/>
          <c:xMode val="edge"/>
          <c:yMode val="edge"/>
          <c:x val="1.6134946828016136E-2"/>
          <c:y val="1.4133878181767503E-2"/>
          <c:w val="0.96773010634396772"/>
          <c:h val="0.84189741077509528"/>
        </c:manualLayout>
      </c:layout>
      <c:lineChart>
        <c:grouping val="standard"/>
        <c:varyColors val="0"/>
        <c:ser>
          <c:idx val="0"/>
          <c:order val="0"/>
          <c:tx>
            <c:strRef>
              <c:f>Sheet!$C$3:$C$4</c:f>
              <c:strCache>
                <c:ptCount val="1"/>
                <c:pt idx="0">
                  <c:v>  Married Couple Family, No Earners</c:v>
                </c:pt>
              </c:strCache>
            </c:strRef>
          </c:tx>
          <c:spPr>
            <a:ln w="50800">
              <a:solidFill>
                <a:schemeClr val="bg2">
                  <a:lumMod val="25000"/>
                </a:schemeClr>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Sheet!$C$5:$C$11</c:f>
              <c:numCache>
                <c:formatCode>#,##0.0%</c:formatCode>
                <c:ptCount val="7"/>
                <c:pt idx="0">
                  <c:v>5.6564608199273482E-2</c:v>
                </c:pt>
                <c:pt idx="1">
                  <c:v>6.84429234905891E-2</c:v>
                </c:pt>
                <c:pt idx="2">
                  <c:v>7.8831507399560519E-2</c:v>
                </c:pt>
                <c:pt idx="3">
                  <c:v>8.9821013663960697E-2</c:v>
                </c:pt>
                <c:pt idx="4">
                  <c:v>0.10079706022172352</c:v>
                </c:pt>
                <c:pt idx="5">
                  <c:v>0.10117944637071563</c:v>
                </c:pt>
                <c:pt idx="6">
                  <c:v>9.4790168346191722E-2</c:v>
                </c:pt>
              </c:numCache>
            </c:numRef>
          </c:val>
          <c:smooth val="0"/>
        </c:ser>
        <c:ser>
          <c:idx val="1"/>
          <c:order val="1"/>
          <c:tx>
            <c:strRef>
              <c:f>Sheet!$D$3:$D$4</c:f>
              <c:strCache>
                <c:ptCount val="1"/>
                <c:pt idx="0">
                  <c:v>  Married Couple Family, Single Earner</c:v>
                </c:pt>
              </c:strCache>
            </c:strRef>
          </c:tx>
          <c:spPr>
            <a:ln w="50800"/>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Sheet!$D$5:$D$11</c:f>
              <c:numCache>
                <c:formatCode>#,##0.0%</c:formatCode>
                <c:ptCount val="7"/>
                <c:pt idx="0">
                  <c:v>0.64206583786466931</c:v>
                </c:pt>
                <c:pt idx="1">
                  <c:v>0.46401105616456384</c:v>
                </c:pt>
                <c:pt idx="2">
                  <c:v>0.36231461718399288</c:v>
                </c:pt>
                <c:pt idx="3">
                  <c:v>0.24443624830333677</c:v>
                </c:pt>
                <c:pt idx="4">
                  <c:v>0.17296652825718273</c:v>
                </c:pt>
                <c:pt idx="5">
                  <c:v>0.15646753443604475</c:v>
                </c:pt>
                <c:pt idx="6">
                  <c:v>0.15157906281240646</c:v>
                </c:pt>
              </c:numCache>
            </c:numRef>
          </c:val>
          <c:smooth val="0"/>
        </c:ser>
        <c:ser>
          <c:idx val="2"/>
          <c:order val="2"/>
          <c:tx>
            <c:strRef>
              <c:f>Sheet!$E$3:$E$4</c:f>
              <c:strCache>
                <c:ptCount val="1"/>
                <c:pt idx="0">
                  <c:v>  Married Couple Family, Dual Earner</c:v>
                </c:pt>
              </c:strCache>
            </c:strRef>
          </c:tx>
          <c:spPr>
            <a:ln w="50800">
              <a:solidFill>
                <a:srgbClr val="9900CC"/>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Sheet!$E$5:$E$11</c:f>
              <c:numCache>
                <c:formatCode>#,##0.0%</c:formatCode>
                <c:ptCount val="7"/>
                <c:pt idx="0">
                  <c:v>0.14721012612531312</c:v>
                </c:pt>
                <c:pt idx="1">
                  <c:v>0.21434480943158529</c:v>
                </c:pt>
                <c:pt idx="2">
                  <c:v>0.24837950018508745</c:v>
                </c:pt>
                <c:pt idx="3">
                  <c:v>0.27452974640394312</c:v>
                </c:pt>
                <c:pt idx="4">
                  <c:v>0.30625301195644733</c:v>
                </c:pt>
                <c:pt idx="5">
                  <c:v>0.27794956327327175</c:v>
                </c:pt>
                <c:pt idx="6">
                  <c:v>0.28151060230901315</c:v>
                </c:pt>
              </c:numCache>
            </c:numRef>
          </c:val>
          <c:smooth val="0"/>
        </c:ser>
        <c:ser>
          <c:idx val="3"/>
          <c:order val="3"/>
          <c:tx>
            <c:strRef>
              <c:f>Sheet!$F$3:$F$4</c:f>
              <c:strCache>
                <c:ptCount val="1"/>
                <c:pt idx="0">
                  <c:v>  Male Householder, no wife present </c:v>
                </c:pt>
              </c:strCache>
            </c:strRef>
          </c:tx>
          <c:spPr>
            <a:ln w="50800">
              <a:solidFill>
                <a:srgbClr val="FFC000"/>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Sheet!$F$5:$F$11</c:f>
              <c:numCache>
                <c:formatCode>#,##0.0%</c:formatCode>
                <c:ptCount val="7"/>
                <c:pt idx="0">
                  <c:v>2.8451524108210554E-2</c:v>
                </c:pt>
                <c:pt idx="1">
                  <c:v>2.4133651730816233E-2</c:v>
                </c:pt>
                <c:pt idx="2">
                  <c:v>2.5219151433049539E-2</c:v>
                </c:pt>
                <c:pt idx="3">
                  <c:v>2.4634371387023048E-2</c:v>
                </c:pt>
                <c:pt idx="4">
                  <c:v>3.1847597995328832E-2</c:v>
                </c:pt>
                <c:pt idx="5">
                  <c:v>4.0765266488565516E-2</c:v>
                </c:pt>
                <c:pt idx="6">
                  <c:v>3.7895820239506321E-2</c:v>
                </c:pt>
              </c:numCache>
            </c:numRef>
          </c:val>
          <c:smooth val="0"/>
        </c:ser>
        <c:ser>
          <c:idx val="4"/>
          <c:order val="4"/>
          <c:tx>
            <c:strRef>
              <c:f>Sheet!$G$3:$G$4</c:f>
              <c:strCache>
                <c:ptCount val="1"/>
                <c:pt idx="0">
                  <c:v>  Female Householder, no husband present </c:v>
                </c:pt>
              </c:strCache>
            </c:strRef>
          </c:tx>
          <c:spPr>
            <a:ln w="50800">
              <a:solidFill>
                <a:srgbClr val="00B050"/>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Sheet!$G$5:$G$11</c:f>
              <c:numCache>
                <c:formatCode>#,##0.0%</c:formatCode>
                <c:ptCount val="7"/>
                <c:pt idx="0">
                  <c:v>8.0074908057128705E-2</c:v>
                </c:pt>
                <c:pt idx="1">
                  <c:v>7.8408513998834237E-2</c:v>
                </c:pt>
                <c:pt idx="2">
                  <c:v>8.7951987524317335E-2</c:v>
                </c:pt>
                <c:pt idx="3">
                  <c:v>0.10166940492290041</c:v>
                </c:pt>
                <c:pt idx="4">
                  <c:v>0.11224331060110761</c:v>
                </c:pt>
                <c:pt idx="5">
                  <c:v>0.11822599897686584</c:v>
                </c:pt>
                <c:pt idx="6">
                  <c:v>0.10966334979816172</c:v>
                </c:pt>
              </c:numCache>
            </c:numRef>
          </c:val>
          <c:smooth val="0"/>
        </c:ser>
        <c:ser>
          <c:idx val="5"/>
          <c:order val="5"/>
          <c:tx>
            <c:strRef>
              <c:f>Sheet!$H$3:$H$4</c:f>
              <c:strCache>
                <c:ptCount val="1"/>
                <c:pt idx="0">
                  <c:v>  Non-Family Households</c:v>
                </c:pt>
              </c:strCache>
            </c:strRef>
          </c:tx>
          <c:spPr>
            <a:ln w="50800">
              <a:solidFill>
                <a:schemeClr val="accent1">
                  <a:lumMod val="50000"/>
                </a:schemeClr>
              </a:solidFill>
            </a:ln>
          </c:spPr>
          <c:marker>
            <c:symbol val="none"/>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Sheet!$A$5:$B$11</c:f>
              <c:multiLvlStrCache>
                <c:ptCount val="7"/>
                <c:lvl>
                  <c:pt idx="0">
                    <c:v>1950</c:v>
                  </c:pt>
                  <c:pt idx="1">
                    <c:v>1960</c:v>
                  </c:pt>
                  <c:pt idx="2">
                    <c:v>1970</c:v>
                  </c:pt>
                  <c:pt idx="3">
                    <c:v>1980</c:v>
                  </c:pt>
                  <c:pt idx="4">
                    <c:v>1990</c:v>
                  </c:pt>
                  <c:pt idx="5">
                    <c:v>2000</c:v>
                  </c:pt>
                  <c:pt idx="6">
                    <c:v>2010</c:v>
                  </c:pt>
                </c:lvl>
                <c:lvl>
                  <c:pt idx="0">
                    <c:v>YEAR  Census year</c:v>
                  </c:pt>
                </c:lvl>
              </c:multiLvlStrCache>
            </c:multiLvlStrRef>
          </c:cat>
          <c:val>
            <c:numRef>
              <c:f>Sheet!$H$5:$H$11</c:f>
              <c:numCache>
                <c:formatCode>#,##0.0%</c:formatCode>
                <c:ptCount val="7"/>
                <c:pt idx="0">
                  <c:v>4.5632995645405114E-2</c:v>
                </c:pt>
                <c:pt idx="1">
                  <c:v>0.15065904518361128</c:v>
                </c:pt>
                <c:pt idx="2">
                  <c:v>0.19730323627399243</c:v>
                </c:pt>
                <c:pt idx="3">
                  <c:v>0.26490921531883621</c:v>
                </c:pt>
                <c:pt idx="4">
                  <c:v>0.27589249096821017</c:v>
                </c:pt>
                <c:pt idx="5">
                  <c:v>0.30541219045453682</c:v>
                </c:pt>
                <c:pt idx="6">
                  <c:v>0.32456099649472125</c:v>
                </c:pt>
              </c:numCache>
            </c:numRef>
          </c:val>
          <c:smooth val="0"/>
        </c:ser>
        <c:dLbls>
          <c:showLegendKey val="0"/>
          <c:showVal val="1"/>
          <c:showCatName val="0"/>
          <c:showSerName val="0"/>
          <c:showPercent val="0"/>
          <c:showBubbleSize val="0"/>
        </c:dLbls>
        <c:marker val="1"/>
        <c:smooth val="0"/>
        <c:axId val="109866368"/>
        <c:axId val="109896832"/>
      </c:lineChart>
      <c:catAx>
        <c:axId val="109866368"/>
        <c:scaling>
          <c:orientation val="minMax"/>
        </c:scaling>
        <c:delete val="0"/>
        <c:axPos val="b"/>
        <c:numFmt formatCode="General" sourceLinked="1"/>
        <c:majorTickMark val="none"/>
        <c:minorTickMark val="none"/>
        <c:tickLblPos val="nextTo"/>
        <c:crossAx val="109896832"/>
        <c:crosses val="autoZero"/>
        <c:auto val="1"/>
        <c:lblAlgn val="ctr"/>
        <c:lblOffset val="100"/>
        <c:noMultiLvlLbl val="0"/>
      </c:catAx>
      <c:valAx>
        <c:axId val="109896832"/>
        <c:scaling>
          <c:orientation val="minMax"/>
        </c:scaling>
        <c:delete val="1"/>
        <c:axPos val="l"/>
        <c:numFmt formatCode="#,##0.0%" sourceLinked="1"/>
        <c:majorTickMark val="out"/>
        <c:minorTickMark val="none"/>
        <c:tickLblPos val="none"/>
        <c:crossAx val="109866368"/>
        <c:crosses val="autoZero"/>
        <c:crossBetween val="between"/>
      </c:valAx>
    </c:plotArea>
    <c:legend>
      <c:legendPos val="t"/>
      <c:layout>
        <c:manualLayout>
          <c:xMode val="edge"/>
          <c:yMode val="edge"/>
          <c:x val="0.3049357114189109"/>
          <c:y val="8.6737481031866528E-2"/>
          <c:w val="0.64095354417331551"/>
          <c:h val="0.30384046455498093"/>
        </c:manualLayout>
      </c:layout>
      <c:overlay val="0"/>
      <c:txPr>
        <a:bodyPr/>
        <a:lstStyle/>
        <a:p>
          <a:pPr>
            <a:defRPr sz="1600"/>
          </a:pPr>
          <a:endParaRPr lang="en-US"/>
        </a:p>
      </c:txPr>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Labor force participation by gender, 1962-2014</a:t>
            </a:r>
          </a:p>
          <a:p>
            <a:pPr>
              <a:defRPr/>
            </a:pPr>
            <a:r>
              <a:rPr lang="en-US"/>
              <a:t>(age: 25-54)</a:t>
            </a:r>
          </a:p>
        </c:rich>
      </c:tx>
      <c:layout/>
      <c:overlay val="0"/>
    </c:title>
    <c:autoTitleDeleted val="0"/>
    <c:plotArea>
      <c:layout>
        <c:manualLayout>
          <c:layoutTarget val="inner"/>
          <c:xMode val="edge"/>
          <c:yMode val="edge"/>
          <c:x val="8.8852863980237867E-2"/>
          <c:y val="0.15061527192821828"/>
          <c:w val="0.85191027592139212"/>
          <c:h val="0.74390648843313212"/>
        </c:manualLayout>
      </c:layout>
      <c:lineChart>
        <c:grouping val="standard"/>
        <c:varyColors val="0"/>
        <c:ser>
          <c:idx val="0"/>
          <c:order val="0"/>
          <c:tx>
            <c:strRef>
              <c:f>'total lfp'!$H$4</c:f>
              <c:strCache>
                <c:ptCount val="1"/>
                <c:pt idx="0">
                  <c:v>Men</c:v>
                </c:pt>
              </c:strCache>
            </c:strRef>
          </c:tx>
          <c:spPr>
            <a:ln w="63500"/>
          </c:spPr>
          <c:marker>
            <c:symbol val="none"/>
          </c:marker>
          <c:cat>
            <c:strRef>
              <c:f>'total lfp'!$C$5:$C$57</c:f>
              <c:strCach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strCache>
            </c:strRef>
          </c:cat>
          <c:val>
            <c:numRef>
              <c:f>'total lfp'!$H$5:$H$57</c:f>
              <c:numCache>
                <c:formatCode>0%</c:formatCode>
                <c:ptCount val="53"/>
                <c:pt idx="0">
                  <c:v>0.9677804975237666</c:v>
                </c:pt>
                <c:pt idx="1">
                  <c:v>0.96993196283561345</c:v>
                </c:pt>
                <c:pt idx="2">
                  <c:v>0.96956521739130452</c:v>
                </c:pt>
                <c:pt idx="3">
                  <c:v>0.96645491168267761</c:v>
                </c:pt>
                <c:pt idx="4">
                  <c:v>0.96435170927009561</c:v>
                </c:pt>
                <c:pt idx="5">
                  <c:v>0.96608491149894793</c:v>
                </c:pt>
                <c:pt idx="6">
                  <c:v>0.96421944332392118</c:v>
                </c:pt>
                <c:pt idx="7">
                  <c:v>0.96167427097798064</c:v>
                </c:pt>
                <c:pt idx="8">
                  <c:v>0.96038985380482345</c:v>
                </c:pt>
                <c:pt idx="9">
                  <c:v>0.9555953969312877</c:v>
                </c:pt>
                <c:pt idx="10">
                  <c:v>0.95382671951910114</c:v>
                </c:pt>
                <c:pt idx="11">
                  <c:v>0.9493754109138729</c:v>
                </c:pt>
                <c:pt idx="12">
                  <c:v>0.94648844382851272</c:v>
                </c:pt>
                <c:pt idx="13">
                  <c:v>0.94470255989796825</c:v>
                </c:pt>
                <c:pt idx="14">
                  <c:v>0.93915641780703252</c:v>
                </c:pt>
                <c:pt idx="15">
                  <c:v>0.94159266478954562</c:v>
                </c:pt>
                <c:pt idx="16">
                  <c:v>0.94158353885228385</c:v>
                </c:pt>
                <c:pt idx="17">
                  <c:v>0.94333985023423961</c:v>
                </c:pt>
                <c:pt idx="18">
                  <c:v>0.94138719041442753</c:v>
                </c:pt>
                <c:pt idx="19">
                  <c:v>0.94105307958898299</c:v>
                </c:pt>
                <c:pt idx="20">
                  <c:v>0.94011451667228041</c:v>
                </c:pt>
                <c:pt idx="21">
                  <c:v>0.93809256383997863</c:v>
                </c:pt>
                <c:pt idx="22">
                  <c:v>0.9369870267407997</c:v>
                </c:pt>
                <c:pt idx="23">
                  <c:v>0.93759622629147965</c:v>
                </c:pt>
                <c:pt idx="24">
                  <c:v>0.93542325949367111</c:v>
                </c:pt>
                <c:pt idx="25">
                  <c:v>0.93656765676567655</c:v>
                </c:pt>
                <c:pt idx="26">
                  <c:v>0.93411711066241121</c:v>
                </c:pt>
                <c:pt idx="27">
                  <c:v>0.93505409260096728</c:v>
                </c:pt>
                <c:pt idx="28">
                  <c:v>0.93468525293301397</c:v>
                </c:pt>
                <c:pt idx="29">
                  <c:v>0.93126760563380284</c:v>
                </c:pt>
                <c:pt idx="30">
                  <c:v>0.92935433070866147</c:v>
                </c:pt>
                <c:pt idx="31">
                  <c:v>0.92520232675771341</c:v>
                </c:pt>
                <c:pt idx="32">
                  <c:v>0.91936908930266026</c:v>
                </c:pt>
                <c:pt idx="33">
                  <c:v>0.91872872479706702</c:v>
                </c:pt>
                <c:pt idx="34">
                  <c:v>0.9183588893493575</c:v>
                </c:pt>
                <c:pt idx="35">
                  <c:v>0.91889400921659004</c:v>
                </c:pt>
                <c:pt idx="36">
                  <c:v>0.92101489244346413</c:v>
                </c:pt>
                <c:pt idx="37">
                  <c:v>0.91714181286549756</c:v>
                </c:pt>
                <c:pt idx="38">
                  <c:v>0.91809571643825805</c:v>
                </c:pt>
                <c:pt idx="39">
                  <c:v>0.92169592580324611</c:v>
                </c:pt>
                <c:pt idx="40">
                  <c:v>0.92034164980894562</c:v>
                </c:pt>
                <c:pt idx="41">
                  <c:v>0.91394658753709201</c:v>
                </c:pt>
                <c:pt idx="42">
                  <c:v>0.91110748654379403</c:v>
                </c:pt>
                <c:pt idx="43">
                  <c:v>0.91214580663534151</c:v>
                </c:pt>
                <c:pt idx="44">
                  <c:v>0.9141787462801193</c:v>
                </c:pt>
                <c:pt idx="45">
                  <c:v>0.9160277562111806</c:v>
                </c:pt>
                <c:pt idx="46">
                  <c:v>0.91378339332500791</c:v>
                </c:pt>
                <c:pt idx="47">
                  <c:v>0.90680505810978773</c:v>
                </c:pt>
                <c:pt idx="48">
                  <c:v>0.90435558126642057</c:v>
                </c:pt>
                <c:pt idx="49">
                  <c:v>0.89897277351151916</c:v>
                </c:pt>
                <c:pt idx="50">
                  <c:v>0.89739192751657293</c:v>
                </c:pt>
                <c:pt idx="51">
                  <c:v>0.89505082315590057</c:v>
                </c:pt>
                <c:pt idx="52">
                  <c:v>0.89211028393999481</c:v>
                </c:pt>
              </c:numCache>
            </c:numRef>
          </c:val>
          <c:smooth val="0"/>
        </c:ser>
        <c:ser>
          <c:idx val="1"/>
          <c:order val="1"/>
          <c:tx>
            <c:strRef>
              <c:f>'total lfp'!$I$4</c:f>
              <c:strCache>
                <c:ptCount val="1"/>
                <c:pt idx="0">
                  <c:v>Women</c:v>
                </c:pt>
              </c:strCache>
            </c:strRef>
          </c:tx>
          <c:spPr>
            <a:ln w="63500"/>
          </c:spPr>
          <c:marker>
            <c:symbol val="none"/>
          </c:marker>
          <c:cat>
            <c:strRef>
              <c:f>'total lfp'!$C$5:$C$57</c:f>
              <c:strCache>
                <c:ptCount val="53"/>
                <c:pt idx="0">
                  <c:v>1962</c:v>
                </c:pt>
                <c:pt idx="1">
                  <c:v>1963</c:v>
                </c:pt>
                <c:pt idx="2">
                  <c:v>1964</c:v>
                </c:pt>
                <c:pt idx="3">
                  <c:v>1965</c:v>
                </c:pt>
                <c:pt idx="4">
                  <c:v>1966</c:v>
                </c:pt>
                <c:pt idx="5">
                  <c:v>1967</c:v>
                </c:pt>
                <c:pt idx="6">
                  <c:v>1968</c:v>
                </c:pt>
                <c:pt idx="7">
                  <c:v>1969</c:v>
                </c:pt>
                <c:pt idx="8">
                  <c:v>1970</c:v>
                </c:pt>
                <c:pt idx="9">
                  <c:v>1971</c:v>
                </c:pt>
                <c:pt idx="10">
                  <c:v>1972</c:v>
                </c:pt>
                <c:pt idx="11">
                  <c:v>1973</c:v>
                </c:pt>
                <c:pt idx="12">
                  <c:v>1974</c:v>
                </c:pt>
                <c:pt idx="13">
                  <c:v>1975</c:v>
                </c:pt>
                <c:pt idx="14">
                  <c:v>1976</c:v>
                </c:pt>
                <c:pt idx="15">
                  <c:v>1977</c:v>
                </c:pt>
                <c:pt idx="16">
                  <c:v>1978</c:v>
                </c:pt>
                <c:pt idx="17">
                  <c:v>1979</c:v>
                </c:pt>
                <c:pt idx="18">
                  <c:v>1980</c:v>
                </c:pt>
                <c:pt idx="19">
                  <c:v>1981</c:v>
                </c:pt>
                <c:pt idx="20">
                  <c:v>1982</c:v>
                </c:pt>
                <c:pt idx="21">
                  <c:v>1983</c:v>
                </c:pt>
                <c:pt idx="22">
                  <c:v>1984</c:v>
                </c:pt>
                <c:pt idx="23">
                  <c:v>1985</c:v>
                </c:pt>
                <c:pt idx="24">
                  <c:v>1986</c:v>
                </c:pt>
                <c:pt idx="25">
                  <c:v>1987</c:v>
                </c:pt>
                <c:pt idx="26">
                  <c:v>1988</c:v>
                </c:pt>
                <c:pt idx="27">
                  <c:v>1989</c:v>
                </c:pt>
                <c:pt idx="28">
                  <c:v>1990</c:v>
                </c:pt>
                <c:pt idx="29">
                  <c:v>1991</c:v>
                </c:pt>
                <c:pt idx="30">
                  <c:v>1992</c:v>
                </c:pt>
                <c:pt idx="31">
                  <c:v>1993</c:v>
                </c:pt>
                <c:pt idx="32">
                  <c:v>1994</c:v>
                </c:pt>
                <c:pt idx="33">
                  <c:v>1995</c:v>
                </c:pt>
                <c:pt idx="34">
                  <c:v>1996</c:v>
                </c:pt>
                <c:pt idx="35">
                  <c:v>1997</c:v>
                </c:pt>
                <c:pt idx="36">
                  <c:v>1998</c:v>
                </c:pt>
                <c:pt idx="37">
                  <c:v>1999</c:v>
                </c:pt>
                <c:pt idx="38">
                  <c:v>2000</c:v>
                </c:pt>
                <c:pt idx="39">
                  <c:v>2001</c:v>
                </c:pt>
                <c:pt idx="40">
                  <c:v>2002</c:v>
                </c:pt>
                <c:pt idx="41">
                  <c:v>2003</c:v>
                </c:pt>
                <c:pt idx="42">
                  <c:v>2004</c:v>
                </c:pt>
                <c:pt idx="43">
                  <c:v>2005</c:v>
                </c:pt>
                <c:pt idx="44">
                  <c:v>2006</c:v>
                </c:pt>
                <c:pt idx="45">
                  <c:v>2007</c:v>
                </c:pt>
                <c:pt idx="46">
                  <c:v>2008</c:v>
                </c:pt>
                <c:pt idx="47">
                  <c:v>2009</c:v>
                </c:pt>
                <c:pt idx="48">
                  <c:v>2010</c:v>
                </c:pt>
                <c:pt idx="49">
                  <c:v>2011</c:v>
                </c:pt>
                <c:pt idx="50">
                  <c:v>2012</c:v>
                </c:pt>
                <c:pt idx="51">
                  <c:v>2013</c:v>
                </c:pt>
                <c:pt idx="52">
                  <c:v>2014</c:v>
                </c:pt>
              </c:strCache>
            </c:strRef>
          </c:cat>
          <c:val>
            <c:numRef>
              <c:f>'total lfp'!$I$5:$I$57</c:f>
              <c:numCache>
                <c:formatCode>0%</c:formatCode>
                <c:ptCount val="53"/>
                <c:pt idx="0">
                  <c:v>0.43672697536543009</c:v>
                </c:pt>
                <c:pt idx="1">
                  <c:v>0.4473157051282054</c:v>
                </c:pt>
                <c:pt idx="2">
                  <c:v>0.44384256719692838</c:v>
                </c:pt>
                <c:pt idx="3">
                  <c:v>0.45395833333333335</c:v>
                </c:pt>
                <c:pt idx="4">
                  <c:v>0.45844596936300003</c:v>
                </c:pt>
                <c:pt idx="5">
                  <c:v>0.46832779623477322</c:v>
                </c:pt>
                <c:pt idx="6">
                  <c:v>0.48546742824090822</c:v>
                </c:pt>
                <c:pt idx="7">
                  <c:v>0.49146537842190025</c:v>
                </c:pt>
                <c:pt idx="8">
                  <c:v>0.50300819733774538</c:v>
                </c:pt>
                <c:pt idx="9">
                  <c:v>0.50322941945118571</c:v>
                </c:pt>
                <c:pt idx="10">
                  <c:v>0.5167173252279631</c:v>
                </c:pt>
                <c:pt idx="11">
                  <c:v>0.5231972060165897</c:v>
                </c:pt>
                <c:pt idx="12">
                  <c:v>0.53572007127814703</c:v>
                </c:pt>
                <c:pt idx="13">
                  <c:v>0.55162410623084801</c:v>
                </c:pt>
                <c:pt idx="14">
                  <c:v>0.55989053948397205</c:v>
                </c:pt>
                <c:pt idx="15">
                  <c:v>0.58094859565447843</c:v>
                </c:pt>
                <c:pt idx="16">
                  <c:v>0.5992160043254936</c:v>
                </c:pt>
                <c:pt idx="17">
                  <c:v>0.61784381618314521</c:v>
                </c:pt>
                <c:pt idx="18">
                  <c:v>0.6406915346618981</c:v>
                </c:pt>
                <c:pt idx="19">
                  <c:v>0.65316604917480658</c:v>
                </c:pt>
                <c:pt idx="20">
                  <c:v>0.66109858894000684</c:v>
                </c:pt>
                <c:pt idx="21">
                  <c:v>0.66642273447981493</c:v>
                </c:pt>
                <c:pt idx="22">
                  <c:v>0.68060271646859161</c:v>
                </c:pt>
                <c:pt idx="23">
                  <c:v>0.69684474722122658</c:v>
                </c:pt>
                <c:pt idx="24">
                  <c:v>0.70401089753291968</c:v>
                </c:pt>
                <c:pt idx="25">
                  <c:v>0.71876513317191282</c:v>
                </c:pt>
                <c:pt idx="26">
                  <c:v>0.72418848167539263</c:v>
                </c:pt>
                <c:pt idx="27">
                  <c:v>0.73573312745287289</c:v>
                </c:pt>
                <c:pt idx="28">
                  <c:v>0.73825912694955154</c:v>
                </c:pt>
                <c:pt idx="29">
                  <c:v>0.73777995278945285</c:v>
                </c:pt>
                <c:pt idx="30">
                  <c:v>0.74405107370864798</c:v>
                </c:pt>
                <c:pt idx="31">
                  <c:v>0.74297130191320582</c:v>
                </c:pt>
                <c:pt idx="32">
                  <c:v>0.75118972793391403</c:v>
                </c:pt>
                <c:pt idx="33">
                  <c:v>0.75274626328110972</c:v>
                </c:pt>
                <c:pt idx="34">
                  <c:v>0.75479216763998658</c:v>
                </c:pt>
                <c:pt idx="35">
                  <c:v>0.76474790773627288</c:v>
                </c:pt>
                <c:pt idx="36">
                  <c:v>0.76611643230758808</c:v>
                </c:pt>
                <c:pt idx="37">
                  <c:v>0.7657998850302643</c:v>
                </c:pt>
                <c:pt idx="38">
                  <c:v>0.77377347062386481</c:v>
                </c:pt>
                <c:pt idx="39">
                  <c:v>0.77400843539622033</c:v>
                </c:pt>
                <c:pt idx="40">
                  <c:v>0.76797751664867786</c:v>
                </c:pt>
                <c:pt idx="41">
                  <c:v>0.76264391447368485</c:v>
                </c:pt>
                <c:pt idx="42">
                  <c:v>0.75832669990364066</c:v>
                </c:pt>
                <c:pt idx="43">
                  <c:v>0.75756476462805689</c:v>
                </c:pt>
                <c:pt idx="44">
                  <c:v>0.75595573877196787</c:v>
                </c:pt>
                <c:pt idx="45">
                  <c:v>0.7608461656744947</c:v>
                </c:pt>
                <c:pt idx="46">
                  <c:v>0.76290165530671883</c:v>
                </c:pt>
                <c:pt idx="47">
                  <c:v>0.7631116191146089</c:v>
                </c:pt>
                <c:pt idx="48">
                  <c:v>0.76103627853831135</c:v>
                </c:pt>
                <c:pt idx="49">
                  <c:v>0.75304292843754961</c:v>
                </c:pt>
                <c:pt idx="50">
                  <c:v>0.75086873928554898</c:v>
                </c:pt>
                <c:pt idx="51">
                  <c:v>0.74450632675413042</c:v>
                </c:pt>
                <c:pt idx="52">
                  <c:v>0.74484685359953706</c:v>
                </c:pt>
              </c:numCache>
            </c:numRef>
          </c:val>
          <c:smooth val="0"/>
        </c:ser>
        <c:dLbls>
          <c:showLegendKey val="0"/>
          <c:showVal val="0"/>
          <c:showCatName val="0"/>
          <c:showSerName val="0"/>
          <c:showPercent val="0"/>
          <c:showBubbleSize val="0"/>
        </c:dLbls>
        <c:marker val="1"/>
        <c:smooth val="0"/>
        <c:axId val="110983808"/>
        <c:axId val="110985600"/>
      </c:lineChart>
      <c:catAx>
        <c:axId val="110983808"/>
        <c:scaling>
          <c:orientation val="minMax"/>
        </c:scaling>
        <c:delete val="0"/>
        <c:axPos val="b"/>
        <c:numFmt formatCode="General" sourceLinked="0"/>
        <c:majorTickMark val="none"/>
        <c:minorTickMark val="none"/>
        <c:tickLblPos val="nextTo"/>
        <c:crossAx val="110985600"/>
        <c:crosses val="autoZero"/>
        <c:auto val="1"/>
        <c:lblAlgn val="ctr"/>
        <c:lblOffset val="100"/>
        <c:noMultiLvlLbl val="0"/>
      </c:catAx>
      <c:valAx>
        <c:axId val="110985600"/>
        <c:scaling>
          <c:orientation val="minMax"/>
          <c:max val="1"/>
        </c:scaling>
        <c:delete val="0"/>
        <c:axPos val="l"/>
        <c:majorGridlines/>
        <c:numFmt formatCode="0%" sourceLinked="1"/>
        <c:majorTickMark val="none"/>
        <c:minorTickMark val="none"/>
        <c:tickLblPos val="nextTo"/>
        <c:crossAx val="110983808"/>
        <c:crosses val="autoZero"/>
        <c:crossBetween val="between"/>
      </c:valAx>
    </c:plotArea>
    <c:legend>
      <c:legendPos val="r"/>
      <c:layout>
        <c:manualLayout>
          <c:xMode val="edge"/>
          <c:yMode val="edge"/>
          <c:x val="0.5976258849996694"/>
          <c:y val="0.55641427089055728"/>
          <c:w val="0.12366263040649339"/>
          <c:h val="0.10757828236586706"/>
        </c:manualLayout>
      </c:layout>
      <c:overlay val="0"/>
    </c:legend>
    <c:plotVisOnly val="1"/>
    <c:dispBlanksAs val="gap"/>
    <c:showDLblsOverMax val="0"/>
  </c:chart>
  <c:txPr>
    <a:bodyPr/>
    <a:lstStyle/>
    <a:p>
      <a:pPr>
        <a:defRPr sz="1800">
          <a:latin typeface="Comic Sans MS" panose="030F0702030302020204" pitchFamily="66"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Women's labor force participation by marital and parental status, 1968-2014 (age 25-54)</a:t>
            </a:r>
          </a:p>
        </c:rich>
      </c:tx>
      <c:layout/>
      <c:overlay val="0"/>
    </c:title>
    <c:autoTitleDeleted val="0"/>
    <c:plotArea>
      <c:layout>
        <c:manualLayout>
          <c:layoutTarget val="inner"/>
          <c:xMode val="edge"/>
          <c:yMode val="edge"/>
          <c:x val="6.5950413785825404E-2"/>
          <c:y val="0.1651902506383994"/>
          <c:w val="0.89958461418003688"/>
          <c:h val="0.74243855881651155"/>
        </c:manualLayout>
      </c:layout>
      <c:lineChart>
        <c:grouping val="standard"/>
        <c:varyColors val="0"/>
        <c:ser>
          <c:idx val="0"/>
          <c:order val="0"/>
          <c:tx>
            <c:strRef>
              <c:f>'women by mar par'!$H$5</c:f>
              <c:strCache>
                <c:ptCount val="1"/>
                <c:pt idx="0">
                  <c:v>Single, No Kids</c:v>
                </c:pt>
              </c:strCache>
            </c:strRef>
          </c:tx>
          <c:spPr>
            <a:ln w="63500"/>
          </c:spPr>
          <c:marker>
            <c:symbol val="none"/>
          </c:marker>
          <c:cat>
            <c:strRef>
              <c:f>'women by mar par'!$C$6:$C$52</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'women by mar par'!$H$6:$H$52</c:f>
              <c:numCache>
                <c:formatCode>0%</c:formatCode>
                <c:ptCount val="47"/>
                <c:pt idx="0">
                  <c:v>0.80447761194029854</c:v>
                </c:pt>
                <c:pt idx="1">
                  <c:v>0.79992630803242448</c:v>
                </c:pt>
                <c:pt idx="2">
                  <c:v>0.79302414718282854</c:v>
                </c:pt>
                <c:pt idx="3">
                  <c:v>0.78846153846153844</c:v>
                </c:pt>
                <c:pt idx="4">
                  <c:v>0.79230467216332978</c:v>
                </c:pt>
                <c:pt idx="5">
                  <c:v>0.79872459147070562</c:v>
                </c:pt>
                <c:pt idx="6">
                  <c:v>0.80015582391897178</c:v>
                </c:pt>
                <c:pt idx="7">
                  <c:v>0.79778597785977889</c:v>
                </c:pt>
                <c:pt idx="8">
                  <c:v>0.802491103202847</c:v>
                </c:pt>
                <c:pt idx="9">
                  <c:v>0.8169895678092397</c:v>
                </c:pt>
                <c:pt idx="10">
                  <c:v>0.81375601471836967</c:v>
                </c:pt>
                <c:pt idx="11">
                  <c:v>0.81651869787462983</c:v>
                </c:pt>
                <c:pt idx="12">
                  <c:v>0.83387270765911581</c:v>
                </c:pt>
                <c:pt idx="13">
                  <c:v>0.83364369956548767</c:v>
                </c:pt>
                <c:pt idx="14">
                  <c:v>0.84070407040704065</c:v>
                </c:pt>
                <c:pt idx="15">
                  <c:v>0.83464894058994621</c:v>
                </c:pt>
                <c:pt idx="16">
                  <c:v>0.84130132910136857</c:v>
                </c:pt>
                <c:pt idx="17">
                  <c:v>0.84505703422053269</c:v>
                </c:pt>
                <c:pt idx="18">
                  <c:v>0.85014673514306671</c:v>
                </c:pt>
                <c:pt idx="19">
                  <c:v>0.84966247035212561</c:v>
                </c:pt>
                <c:pt idx="20">
                  <c:v>0.85724469791481062</c:v>
                </c:pt>
                <c:pt idx="21">
                  <c:v>0.8535393038717245</c:v>
                </c:pt>
                <c:pt idx="22">
                  <c:v>0.84732952636882786</c:v>
                </c:pt>
                <c:pt idx="23">
                  <c:v>0.84882064271014745</c:v>
                </c:pt>
                <c:pt idx="24">
                  <c:v>0.847255369928401</c:v>
                </c:pt>
                <c:pt idx="25">
                  <c:v>0.83357903357903385</c:v>
                </c:pt>
                <c:pt idx="26">
                  <c:v>0.83497249541590268</c:v>
                </c:pt>
                <c:pt idx="27">
                  <c:v>0.83502538071065968</c:v>
                </c:pt>
                <c:pt idx="28">
                  <c:v>0.82670876671619631</c:v>
                </c:pt>
                <c:pt idx="29">
                  <c:v>0.82740471869328513</c:v>
                </c:pt>
                <c:pt idx="30">
                  <c:v>0.82766033679684703</c:v>
                </c:pt>
                <c:pt idx="31">
                  <c:v>0.82248728293281859</c:v>
                </c:pt>
                <c:pt idx="32">
                  <c:v>0.84116525056355174</c:v>
                </c:pt>
                <c:pt idx="33">
                  <c:v>0.81305783103068852</c:v>
                </c:pt>
                <c:pt idx="34">
                  <c:v>0.80667070952092179</c:v>
                </c:pt>
                <c:pt idx="35">
                  <c:v>0.79170278637770897</c:v>
                </c:pt>
                <c:pt idx="36">
                  <c:v>0.79708506093730358</c:v>
                </c:pt>
                <c:pt idx="37">
                  <c:v>0.79027621547306581</c:v>
                </c:pt>
                <c:pt idx="38">
                  <c:v>0.78912582616286342</c:v>
                </c:pt>
                <c:pt idx="39">
                  <c:v>0.79647850854479563</c:v>
                </c:pt>
                <c:pt idx="40">
                  <c:v>0.79889975550122261</c:v>
                </c:pt>
                <c:pt idx="41">
                  <c:v>0.79843156475922039</c:v>
                </c:pt>
                <c:pt idx="42">
                  <c:v>0.79025868096014917</c:v>
                </c:pt>
                <c:pt idx="43">
                  <c:v>0.78001404165691557</c:v>
                </c:pt>
                <c:pt idx="44">
                  <c:v>0.78340248962655579</c:v>
                </c:pt>
                <c:pt idx="45">
                  <c:v>0.78015105027141862</c:v>
                </c:pt>
                <c:pt idx="46">
                  <c:v>0.78354173707333563</c:v>
                </c:pt>
              </c:numCache>
            </c:numRef>
          </c:val>
          <c:smooth val="0"/>
        </c:ser>
        <c:ser>
          <c:idx val="1"/>
          <c:order val="1"/>
          <c:tx>
            <c:strRef>
              <c:f>'women by mar par'!$I$5</c:f>
              <c:strCache>
                <c:ptCount val="1"/>
                <c:pt idx="0">
                  <c:v>Married, No Kids</c:v>
                </c:pt>
              </c:strCache>
            </c:strRef>
          </c:tx>
          <c:spPr>
            <a:ln w="63500"/>
          </c:spPr>
          <c:marker>
            <c:symbol val="none"/>
          </c:marker>
          <c:cat>
            <c:strRef>
              <c:f>'women by mar par'!$C$6:$C$52</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'women by mar par'!$I$6:$I$52</c:f>
              <c:numCache>
                <c:formatCode>0%</c:formatCode>
                <c:ptCount val="47"/>
                <c:pt idx="0">
                  <c:v>0.5560506566604132</c:v>
                </c:pt>
                <c:pt idx="1">
                  <c:v>0.55355876093639156</c:v>
                </c:pt>
                <c:pt idx="2">
                  <c:v>0.57739130434782604</c:v>
                </c:pt>
                <c:pt idx="3">
                  <c:v>0.57514096592302033</c:v>
                </c:pt>
                <c:pt idx="4">
                  <c:v>0.60025940337224382</c:v>
                </c:pt>
                <c:pt idx="5">
                  <c:v>0.59887869520897064</c:v>
                </c:pt>
                <c:pt idx="6">
                  <c:v>0.61462910312742336</c:v>
                </c:pt>
                <c:pt idx="7">
                  <c:v>0.62400846113167663</c:v>
                </c:pt>
                <c:pt idx="8">
                  <c:v>0.61748357756442662</c:v>
                </c:pt>
                <c:pt idx="9">
                  <c:v>0.64329135909683044</c:v>
                </c:pt>
                <c:pt idx="10">
                  <c:v>0.64705882352941224</c:v>
                </c:pt>
                <c:pt idx="11">
                  <c:v>0.68398751115075829</c:v>
                </c:pt>
                <c:pt idx="12">
                  <c:v>0.68746507729558604</c:v>
                </c:pt>
                <c:pt idx="13">
                  <c:v>0.70499721344974964</c:v>
                </c:pt>
                <c:pt idx="14">
                  <c:v>0.70506535947712423</c:v>
                </c:pt>
                <c:pt idx="15">
                  <c:v>0.71004611991177069</c:v>
                </c:pt>
                <c:pt idx="16">
                  <c:v>0.72268740031897971</c:v>
                </c:pt>
                <c:pt idx="17">
                  <c:v>0.75082604470359593</c:v>
                </c:pt>
                <c:pt idx="18">
                  <c:v>0.75437549721559316</c:v>
                </c:pt>
                <c:pt idx="19">
                  <c:v>0.75960419091967424</c:v>
                </c:pt>
                <c:pt idx="20">
                  <c:v>0.76281690140845071</c:v>
                </c:pt>
                <c:pt idx="21">
                  <c:v>0.77771191464137579</c:v>
                </c:pt>
                <c:pt idx="22">
                  <c:v>0.77210393359797924</c:v>
                </c:pt>
                <c:pt idx="23">
                  <c:v>0.78400584261457074</c:v>
                </c:pt>
                <c:pt idx="24">
                  <c:v>0.78982025271400624</c:v>
                </c:pt>
                <c:pt idx="25">
                  <c:v>0.79274150507027241</c:v>
                </c:pt>
                <c:pt idx="26">
                  <c:v>0.80612054487777551</c:v>
                </c:pt>
                <c:pt idx="27">
                  <c:v>0.79743636035385446</c:v>
                </c:pt>
                <c:pt idx="28">
                  <c:v>0.79018961253091535</c:v>
                </c:pt>
                <c:pt idx="29">
                  <c:v>0.79444674678823046</c:v>
                </c:pt>
                <c:pt idx="30">
                  <c:v>0.79260157671315978</c:v>
                </c:pt>
                <c:pt idx="31">
                  <c:v>0.79852383802114502</c:v>
                </c:pt>
                <c:pt idx="32">
                  <c:v>0.79803536345776027</c:v>
                </c:pt>
                <c:pt idx="33">
                  <c:v>0.79474648747709242</c:v>
                </c:pt>
                <c:pt idx="34">
                  <c:v>0.79759519038076154</c:v>
                </c:pt>
                <c:pt idx="35">
                  <c:v>0.79802955665024655</c:v>
                </c:pt>
                <c:pt idx="36">
                  <c:v>0.78670573719925974</c:v>
                </c:pt>
                <c:pt idx="37">
                  <c:v>0.78484264611432264</c:v>
                </c:pt>
                <c:pt idx="38">
                  <c:v>0.79124690338563153</c:v>
                </c:pt>
                <c:pt idx="39">
                  <c:v>0.79209419680403703</c:v>
                </c:pt>
                <c:pt idx="40">
                  <c:v>0.78570209861798324</c:v>
                </c:pt>
                <c:pt idx="41">
                  <c:v>0.7804347826086957</c:v>
                </c:pt>
                <c:pt idx="42">
                  <c:v>0.79204085226272281</c:v>
                </c:pt>
                <c:pt idx="43">
                  <c:v>0.77961783439490484</c:v>
                </c:pt>
                <c:pt idx="44">
                  <c:v>0.77183762232693032</c:v>
                </c:pt>
                <c:pt idx="45">
                  <c:v>0.76185122728124433</c:v>
                </c:pt>
                <c:pt idx="46">
                  <c:v>0.75652173913043474</c:v>
                </c:pt>
              </c:numCache>
            </c:numRef>
          </c:val>
          <c:smooth val="0"/>
        </c:ser>
        <c:ser>
          <c:idx val="2"/>
          <c:order val="2"/>
          <c:tx>
            <c:strRef>
              <c:f>'women by mar par'!$J$5</c:f>
              <c:strCache>
                <c:ptCount val="1"/>
                <c:pt idx="0">
                  <c:v>Single Mom</c:v>
                </c:pt>
              </c:strCache>
            </c:strRef>
          </c:tx>
          <c:spPr>
            <a:ln w="63500"/>
          </c:spPr>
          <c:marker>
            <c:symbol val="none"/>
          </c:marker>
          <c:cat>
            <c:strRef>
              <c:f>'women by mar par'!$C$6:$C$52</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'women by mar par'!$J$6:$J$52</c:f>
              <c:numCache>
                <c:formatCode>0%</c:formatCode>
                <c:ptCount val="47"/>
                <c:pt idx="0">
                  <c:v>0.6626337831549558</c:v>
                </c:pt>
                <c:pt idx="1">
                  <c:v>0.66070609812012882</c:v>
                </c:pt>
                <c:pt idx="2">
                  <c:v>0.66730038022813709</c:v>
                </c:pt>
                <c:pt idx="3">
                  <c:v>0.64946325350949674</c:v>
                </c:pt>
                <c:pt idx="4">
                  <c:v>0.65084605860503553</c:v>
                </c:pt>
                <c:pt idx="5">
                  <c:v>0.65217391304347883</c:v>
                </c:pt>
                <c:pt idx="6">
                  <c:v>0.65654952076677342</c:v>
                </c:pt>
                <c:pt idx="7">
                  <c:v>0.65153234960272399</c:v>
                </c:pt>
                <c:pt idx="8">
                  <c:v>0.65957446808510656</c:v>
                </c:pt>
                <c:pt idx="9">
                  <c:v>0.68337730870712377</c:v>
                </c:pt>
                <c:pt idx="10">
                  <c:v>0.69250645994832039</c:v>
                </c:pt>
                <c:pt idx="11">
                  <c:v>0.6877753303964762</c:v>
                </c:pt>
                <c:pt idx="12">
                  <c:v>0.72248480756245781</c:v>
                </c:pt>
                <c:pt idx="13">
                  <c:v>0.71252392090155203</c:v>
                </c:pt>
                <c:pt idx="14">
                  <c:v>0.71550753995048388</c:v>
                </c:pt>
                <c:pt idx="15">
                  <c:v>0.71594005449591303</c:v>
                </c:pt>
                <c:pt idx="16">
                  <c:v>0.7320099255583129</c:v>
                </c:pt>
                <c:pt idx="17">
                  <c:v>0.73598630723149361</c:v>
                </c:pt>
                <c:pt idx="18">
                  <c:v>0.73209606986899567</c:v>
                </c:pt>
                <c:pt idx="19">
                  <c:v>0.73861428879775526</c:v>
                </c:pt>
                <c:pt idx="20">
                  <c:v>0.73148918469217972</c:v>
                </c:pt>
                <c:pt idx="21">
                  <c:v>0.74293465973321271</c:v>
                </c:pt>
                <c:pt idx="22">
                  <c:v>0.74701670644391405</c:v>
                </c:pt>
                <c:pt idx="23">
                  <c:v>0.72164544564152833</c:v>
                </c:pt>
                <c:pt idx="24">
                  <c:v>0.71591789310611953</c:v>
                </c:pt>
                <c:pt idx="25">
                  <c:v>0.72157996146435455</c:v>
                </c:pt>
                <c:pt idx="26">
                  <c:v>0.71982429335370557</c:v>
                </c:pt>
                <c:pt idx="27">
                  <c:v>0.72213561964146555</c:v>
                </c:pt>
                <c:pt idx="28">
                  <c:v>0.74856131031429862</c:v>
                </c:pt>
                <c:pt idx="29">
                  <c:v>0.77763243950294314</c:v>
                </c:pt>
                <c:pt idx="30">
                  <c:v>0.79050951235512812</c:v>
                </c:pt>
                <c:pt idx="31">
                  <c:v>0.80255901169203614</c:v>
                </c:pt>
                <c:pt idx="32">
                  <c:v>0.81066012488849259</c:v>
                </c:pt>
                <c:pt idx="33">
                  <c:v>0.82668344870988064</c:v>
                </c:pt>
                <c:pt idx="34">
                  <c:v>0.81790275049115913</c:v>
                </c:pt>
                <c:pt idx="35">
                  <c:v>0.81219392752203723</c:v>
                </c:pt>
                <c:pt idx="36">
                  <c:v>0.80600548218290569</c:v>
                </c:pt>
                <c:pt idx="37">
                  <c:v>0.80541902961562672</c:v>
                </c:pt>
                <c:pt idx="38">
                  <c:v>0.79824449815545095</c:v>
                </c:pt>
                <c:pt idx="39">
                  <c:v>0.80126061229740164</c:v>
                </c:pt>
                <c:pt idx="40">
                  <c:v>0.80106548856548865</c:v>
                </c:pt>
                <c:pt idx="41">
                  <c:v>0.79910313901345287</c:v>
                </c:pt>
                <c:pt idx="42">
                  <c:v>0.79441561650605408</c:v>
                </c:pt>
                <c:pt idx="43">
                  <c:v>0.78898036732108934</c:v>
                </c:pt>
                <c:pt idx="44">
                  <c:v>0.78997949769349107</c:v>
                </c:pt>
                <c:pt idx="45">
                  <c:v>0.78230227094753302</c:v>
                </c:pt>
                <c:pt idx="46">
                  <c:v>0.78656801365964713</c:v>
                </c:pt>
              </c:numCache>
            </c:numRef>
          </c:val>
          <c:smooth val="0"/>
        </c:ser>
        <c:ser>
          <c:idx val="3"/>
          <c:order val="3"/>
          <c:tx>
            <c:strRef>
              <c:f>'women by mar par'!$K$5</c:f>
              <c:strCache>
                <c:ptCount val="1"/>
                <c:pt idx="0">
                  <c:v>Married Mom</c:v>
                </c:pt>
              </c:strCache>
            </c:strRef>
          </c:tx>
          <c:spPr>
            <a:ln w="63500"/>
          </c:spPr>
          <c:marker>
            <c:symbol val="none"/>
          </c:marker>
          <c:cat>
            <c:strRef>
              <c:f>'women by mar par'!$C$6:$C$52</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'women by mar par'!$K$6:$K$52</c:f>
              <c:numCache>
                <c:formatCode>0%</c:formatCode>
                <c:ptCount val="47"/>
                <c:pt idx="0">
                  <c:v>0.40037254150002738</c:v>
                </c:pt>
                <c:pt idx="1">
                  <c:v>0.41124884967249498</c:v>
                </c:pt>
                <c:pt idx="2">
                  <c:v>0.42250796540737384</c:v>
                </c:pt>
                <c:pt idx="3">
                  <c:v>0.42309460857569836</c:v>
                </c:pt>
                <c:pt idx="4">
                  <c:v>0.43535731530661537</c:v>
                </c:pt>
                <c:pt idx="5">
                  <c:v>0.44227430555555558</c:v>
                </c:pt>
                <c:pt idx="6">
                  <c:v>0.45129263103603884</c:v>
                </c:pt>
                <c:pt idx="7">
                  <c:v>0.47194197164523582</c:v>
                </c:pt>
                <c:pt idx="8">
                  <c:v>0.48275423189512534</c:v>
                </c:pt>
                <c:pt idx="9">
                  <c:v>0.50350404312668451</c:v>
                </c:pt>
                <c:pt idx="10">
                  <c:v>0.5258213321332138</c:v>
                </c:pt>
                <c:pt idx="11">
                  <c:v>0.54473892853097761</c:v>
                </c:pt>
                <c:pt idx="12">
                  <c:v>0.56667154924075969</c:v>
                </c:pt>
                <c:pt idx="13">
                  <c:v>0.58178074132182755</c:v>
                </c:pt>
                <c:pt idx="14">
                  <c:v>0.59147979604144951</c:v>
                </c:pt>
                <c:pt idx="15">
                  <c:v>0.59881056307289371</c:v>
                </c:pt>
                <c:pt idx="16">
                  <c:v>0.61228185709581873</c:v>
                </c:pt>
                <c:pt idx="17">
                  <c:v>0.62874648120549792</c:v>
                </c:pt>
                <c:pt idx="18">
                  <c:v>0.63767297373623266</c:v>
                </c:pt>
                <c:pt idx="19">
                  <c:v>0.65987173614292283</c:v>
                </c:pt>
                <c:pt idx="20">
                  <c:v>0.66903996325218218</c:v>
                </c:pt>
                <c:pt idx="21">
                  <c:v>0.6833969700702055</c:v>
                </c:pt>
                <c:pt idx="22">
                  <c:v>0.68902888926726802</c:v>
                </c:pt>
                <c:pt idx="23">
                  <c:v>0.68971235775147255</c:v>
                </c:pt>
                <c:pt idx="24">
                  <c:v>0.70153882160201253</c:v>
                </c:pt>
                <c:pt idx="25">
                  <c:v>0.70107804077806424</c:v>
                </c:pt>
                <c:pt idx="26">
                  <c:v>0.71322635545830293</c:v>
                </c:pt>
                <c:pt idx="27">
                  <c:v>0.7182840381324862</c:v>
                </c:pt>
                <c:pt idx="28">
                  <c:v>0.71699458226404356</c:v>
                </c:pt>
                <c:pt idx="29">
                  <c:v>0.72662989676142031</c:v>
                </c:pt>
                <c:pt idx="30">
                  <c:v>0.72371428571428553</c:v>
                </c:pt>
                <c:pt idx="31">
                  <c:v>0.71974202794697262</c:v>
                </c:pt>
                <c:pt idx="32">
                  <c:v>0.72551546391752553</c:v>
                </c:pt>
                <c:pt idx="33">
                  <c:v>0.74071798809752354</c:v>
                </c:pt>
                <c:pt idx="34">
                  <c:v>0.73173208357742625</c:v>
                </c:pt>
                <c:pt idx="35">
                  <c:v>0.72839261665214317</c:v>
                </c:pt>
                <c:pt idx="36">
                  <c:v>0.72337746730566166</c:v>
                </c:pt>
                <c:pt idx="37">
                  <c:v>0.7248026589115083</c:v>
                </c:pt>
                <c:pt idx="38">
                  <c:v>0.7222269443263919</c:v>
                </c:pt>
                <c:pt idx="39">
                  <c:v>0.728676219720232</c:v>
                </c:pt>
                <c:pt idx="40">
                  <c:v>0.73149809619677053</c:v>
                </c:pt>
                <c:pt idx="41">
                  <c:v>0.73424801188499544</c:v>
                </c:pt>
                <c:pt idx="42">
                  <c:v>0.73163766175814371</c:v>
                </c:pt>
                <c:pt idx="43">
                  <c:v>0.72333132613831141</c:v>
                </c:pt>
                <c:pt idx="44">
                  <c:v>0.7170449058425884</c:v>
                </c:pt>
                <c:pt idx="45">
                  <c:v>0.71181208701104492</c:v>
                </c:pt>
                <c:pt idx="46">
                  <c:v>0.70951538733639896</c:v>
                </c:pt>
              </c:numCache>
            </c:numRef>
          </c:val>
          <c:smooth val="0"/>
        </c:ser>
        <c:dLbls>
          <c:showLegendKey val="0"/>
          <c:showVal val="0"/>
          <c:showCatName val="0"/>
          <c:showSerName val="0"/>
          <c:showPercent val="0"/>
          <c:showBubbleSize val="0"/>
        </c:dLbls>
        <c:marker val="1"/>
        <c:smooth val="0"/>
        <c:axId val="109597440"/>
        <c:axId val="109598976"/>
      </c:lineChart>
      <c:catAx>
        <c:axId val="109597440"/>
        <c:scaling>
          <c:orientation val="minMax"/>
        </c:scaling>
        <c:delete val="0"/>
        <c:axPos val="b"/>
        <c:numFmt formatCode="General" sourceLinked="0"/>
        <c:majorTickMark val="none"/>
        <c:minorTickMark val="none"/>
        <c:tickLblPos val="nextTo"/>
        <c:txPr>
          <a:bodyPr/>
          <a:lstStyle/>
          <a:p>
            <a:pPr>
              <a:defRPr sz="1100"/>
            </a:pPr>
            <a:endParaRPr lang="en-US"/>
          </a:p>
        </c:txPr>
        <c:crossAx val="109598976"/>
        <c:crosses val="autoZero"/>
        <c:auto val="1"/>
        <c:lblAlgn val="ctr"/>
        <c:lblOffset val="100"/>
        <c:noMultiLvlLbl val="0"/>
      </c:catAx>
      <c:valAx>
        <c:axId val="109598976"/>
        <c:scaling>
          <c:orientation val="minMax"/>
        </c:scaling>
        <c:delete val="0"/>
        <c:axPos val="l"/>
        <c:majorGridlines/>
        <c:numFmt formatCode="0%" sourceLinked="1"/>
        <c:majorTickMark val="none"/>
        <c:minorTickMark val="none"/>
        <c:tickLblPos val="nextTo"/>
        <c:crossAx val="109597440"/>
        <c:crosses val="autoZero"/>
        <c:crossBetween val="between"/>
      </c:valAx>
    </c:plotArea>
    <c:legend>
      <c:legendPos val="r"/>
      <c:layout>
        <c:manualLayout>
          <c:xMode val="edge"/>
          <c:yMode val="edge"/>
          <c:x val="0.44178911331735721"/>
          <c:y val="0.5130935997209094"/>
          <c:w val="0.2557808969530983"/>
          <c:h val="0.20420983160470518"/>
        </c:manualLayout>
      </c:layout>
      <c:overlay val="0"/>
      <c:txPr>
        <a:bodyPr/>
        <a:lstStyle/>
        <a:p>
          <a:pPr>
            <a:defRPr sz="1800"/>
          </a:pPr>
          <a:endParaRPr lang="en-US"/>
        </a:p>
      </c:txPr>
    </c:legend>
    <c:plotVisOnly val="1"/>
    <c:dispBlanksAs val="gap"/>
    <c:showDLblsOverMax val="0"/>
  </c:chart>
  <c:txPr>
    <a:bodyPr/>
    <a:lstStyle/>
    <a:p>
      <a:pPr>
        <a:defRPr>
          <a:latin typeface="Comic Sans MS" panose="030F0702030302020204" pitchFamily="66"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Men's labor force participation by marital and parental status, 1968-2014 (age 25-54)</a:t>
            </a:r>
          </a:p>
        </c:rich>
      </c:tx>
      <c:layout/>
      <c:overlay val="0"/>
    </c:title>
    <c:autoTitleDeleted val="0"/>
    <c:plotArea>
      <c:layout>
        <c:manualLayout>
          <c:layoutTarget val="inner"/>
          <c:xMode val="edge"/>
          <c:yMode val="edge"/>
          <c:x val="6.7526917701024439E-2"/>
          <c:y val="0.14598864885479071"/>
          <c:w val="0.91305064954530091"/>
          <c:h val="0.77237732462929332"/>
        </c:manualLayout>
      </c:layout>
      <c:lineChart>
        <c:grouping val="standard"/>
        <c:varyColors val="0"/>
        <c:ser>
          <c:idx val="0"/>
          <c:order val="0"/>
          <c:tx>
            <c:strRef>
              <c:f>'men by mar par'!$H$4</c:f>
              <c:strCache>
                <c:ptCount val="1"/>
                <c:pt idx="0">
                  <c:v>Single, No Kids</c:v>
                </c:pt>
              </c:strCache>
            </c:strRef>
          </c:tx>
          <c:marker>
            <c:symbol val="none"/>
          </c:marker>
          <c:cat>
            <c:strRef>
              <c:f>'men by mar par'!$C$5:$C$51</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'men by mar par'!$H$5:$H$50</c:f>
              <c:numCache>
                <c:formatCode>0%</c:formatCode>
                <c:ptCount val="46"/>
                <c:pt idx="0">
                  <c:v>0.88313802083333337</c:v>
                </c:pt>
                <c:pt idx="1">
                  <c:v>0.8746021642266073</c:v>
                </c:pt>
                <c:pt idx="2">
                  <c:v>0.86709072648141983</c:v>
                </c:pt>
                <c:pt idx="3">
                  <c:v>0.8584995251661921</c:v>
                </c:pt>
                <c:pt idx="4">
                  <c:v>0.85598443074927044</c:v>
                </c:pt>
                <c:pt idx="5">
                  <c:v>0.85847240051347906</c:v>
                </c:pt>
                <c:pt idx="6">
                  <c:v>0.85184085510688889</c:v>
                </c:pt>
                <c:pt idx="7">
                  <c:v>0.85868263473053918</c:v>
                </c:pt>
                <c:pt idx="8">
                  <c:v>0.84224743381955725</c:v>
                </c:pt>
                <c:pt idx="9">
                  <c:v>0.86363636363636354</c:v>
                </c:pt>
                <c:pt idx="10">
                  <c:v>0.87212923316465585</c:v>
                </c:pt>
                <c:pt idx="11">
                  <c:v>0.87768689366558916</c:v>
                </c:pt>
                <c:pt idx="12">
                  <c:v>0.87350478468899539</c:v>
                </c:pt>
                <c:pt idx="13">
                  <c:v>0.88184598276341419</c:v>
                </c:pt>
                <c:pt idx="14">
                  <c:v>0.8855029585798817</c:v>
                </c:pt>
                <c:pt idx="15">
                  <c:v>0.87802167268685805</c:v>
                </c:pt>
                <c:pt idx="16">
                  <c:v>0.87928650442477874</c:v>
                </c:pt>
                <c:pt idx="17">
                  <c:v>0.87981093855503056</c:v>
                </c:pt>
                <c:pt idx="18">
                  <c:v>0.88029797071667071</c:v>
                </c:pt>
                <c:pt idx="19">
                  <c:v>0.87948258196721252</c:v>
                </c:pt>
                <c:pt idx="20">
                  <c:v>0.875090514120203</c:v>
                </c:pt>
                <c:pt idx="21">
                  <c:v>0.88061041292639164</c:v>
                </c:pt>
                <c:pt idx="22">
                  <c:v>0.88176999308596449</c:v>
                </c:pt>
                <c:pt idx="23">
                  <c:v>0.87778143154664068</c:v>
                </c:pt>
                <c:pt idx="24">
                  <c:v>0.87938380858734844</c:v>
                </c:pt>
                <c:pt idx="25">
                  <c:v>0.87105792887497202</c:v>
                </c:pt>
                <c:pt idx="26">
                  <c:v>0.86623912047640861</c:v>
                </c:pt>
                <c:pt idx="27">
                  <c:v>0.86163094022910314</c:v>
                </c:pt>
                <c:pt idx="28">
                  <c:v>0.85878999870449568</c:v>
                </c:pt>
                <c:pt idx="29">
                  <c:v>0.86505752876438224</c:v>
                </c:pt>
                <c:pt idx="30">
                  <c:v>0.86380458919319059</c:v>
                </c:pt>
                <c:pt idx="31">
                  <c:v>0.86389737324373883</c:v>
                </c:pt>
                <c:pt idx="32">
                  <c:v>0.86550745209368385</c:v>
                </c:pt>
                <c:pt idx="33">
                  <c:v>0.85005108991825618</c:v>
                </c:pt>
                <c:pt idx="34">
                  <c:v>0.85254006137061034</c:v>
                </c:pt>
                <c:pt idx="35">
                  <c:v>0.84026707755521313</c:v>
                </c:pt>
                <c:pt idx="36">
                  <c:v>0.83116192501994146</c:v>
                </c:pt>
                <c:pt idx="37">
                  <c:v>0.83282783229259649</c:v>
                </c:pt>
                <c:pt idx="38">
                  <c:v>0.84460953391704263</c:v>
                </c:pt>
                <c:pt idx="39">
                  <c:v>0.84854661467564718</c:v>
                </c:pt>
                <c:pt idx="40">
                  <c:v>0.84613386440384464</c:v>
                </c:pt>
                <c:pt idx="41">
                  <c:v>0.83302047781569988</c:v>
                </c:pt>
                <c:pt idx="42">
                  <c:v>0.8325013865779255</c:v>
                </c:pt>
                <c:pt idx="43">
                  <c:v>0.82728968929991076</c:v>
                </c:pt>
                <c:pt idx="44">
                  <c:v>0.82544500041013891</c:v>
                </c:pt>
                <c:pt idx="45">
                  <c:v>0.81863735553220718</c:v>
                </c:pt>
              </c:numCache>
            </c:numRef>
          </c:val>
          <c:smooth val="0"/>
        </c:ser>
        <c:ser>
          <c:idx val="1"/>
          <c:order val="1"/>
          <c:tx>
            <c:strRef>
              <c:f>'men by mar par'!$I$4</c:f>
              <c:strCache>
                <c:ptCount val="1"/>
                <c:pt idx="0">
                  <c:v>Married, No Kids</c:v>
                </c:pt>
              </c:strCache>
            </c:strRef>
          </c:tx>
          <c:marker>
            <c:symbol val="none"/>
          </c:marker>
          <c:cat>
            <c:strRef>
              <c:f>'men by mar par'!$C$5:$C$51</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'men by mar par'!$I$5:$I$50</c:f>
              <c:numCache>
                <c:formatCode>0%</c:formatCode>
                <c:ptCount val="46"/>
                <c:pt idx="0">
                  <c:v>0.95862260483199113</c:v>
                </c:pt>
                <c:pt idx="1">
                  <c:v>0.95530117198146636</c:v>
                </c:pt>
                <c:pt idx="2">
                  <c:v>0.95221843003412965</c:v>
                </c:pt>
                <c:pt idx="3">
                  <c:v>0.95229934304484454</c:v>
                </c:pt>
                <c:pt idx="4">
                  <c:v>0.9496743635287157</c:v>
                </c:pt>
                <c:pt idx="5">
                  <c:v>0.93342657342657365</c:v>
                </c:pt>
                <c:pt idx="6">
                  <c:v>0.9396551724137937</c:v>
                </c:pt>
                <c:pt idx="7">
                  <c:v>0.93373321908026252</c:v>
                </c:pt>
                <c:pt idx="8">
                  <c:v>0.94284917758572673</c:v>
                </c:pt>
                <c:pt idx="9">
                  <c:v>0.93974799541809884</c:v>
                </c:pt>
                <c:pt idx="10">
                  <c:v>0.93649652528157201</c:v>
                </c:pt>
                <c:pt idx="11">
                  <c:v>0.94235892467909932</c:v>
                </c:pt>
                <c:pt idx="12">
                  <c:v>0.94554952782800883</c:v>
                </c:pt>
                <c:pt idx="13">
                  <c:v>0.9389775712265106</c:v>
                </c:pt>
                <c:pt idx="14">
                  <c:v>0.93600180913613762</c:v>
                </c:pt>
                <c:pt idx="15">
                  <c:v>0.94069664902998262</c:v>
                </c:pt>
                <c:pt idx="16">
                  <c:v>0.93798108643061362</c:v>
                </c:pt>
                <c:pt idx="17">
                  <c:v>0.93548387096774166</c:v>
                </c:pt>
                <c:pt idx="18">
                  <c:v>0.93833957278132551</c:v>
                </c:pt>
                <c:pt idx="19">
                  <c:v>0.94033667163861068</c:v>
                </c:pt>
                <c:pt idx="20">
                  <c:v>0.9408658922914469</c:v>
                </c:pt>
                <c:pt idx="21">
                  <c:v>0.93992773261065965</c:v>
                </c:pt>
                <c:pt idx="22">
                  <c:v>0.93898989898989926</c:v>
                </c:pt>
                <c:pt idx="23">
                  <c:v>0.94441025641025644</c:v>
                </c:pt>
                <c:pt idx="24">
                  <c:v>0.93675730110775401</c:v>
                </c:pt>
                <c:pt idx="25">
                  <c:v>0.93683148335015154</c:v>
                </c:pt>
                <c:pt idx="26">
                  <c:v>0.9294588334386189</c:v>
                </c:pt>
                <c:pt idx="27">
                  <c:v>0.93141546800083386</c:v>
                </c:pt>
                <c:pt idx="28">
                  <c:v>0.92852054143908813</c:v>
                </c:pt>
                <c:pt idx="29">
                  <c:v>0.92525589145441589</c:v>
                </c:pt>
                <c:pt idx="30">
                  <c:v>0.93704315020042461</c:v>
                </c:pt>
                <c:pt idx="31">
                  <c:v>0.91596061369361148</c:v>
                </c:pt>
                <c:pt idx="32">
                  <c:v>0.91389388489208634</c:v>
                </c:pt>
                <c:pt idx="33">
                  <c:v>0.91727621037965867</c:v>
                </c:pt>
                <c:pt idx="34">
                  <c:v>0.91410714285714267</c:v>
                </c:pt>
                <c:pt idx="35">
                  <c:v>0.91595441595441618</c:v>
                </c:pt>
                <c:pt idx="36">
                  <c:v>0.9130903214221584</c:v>
                </c:pt>
                <c:pt idx="37">
                  <c:v>0.90722405573890719</c:v>
                </c:pt>
                <c:pt idx="38">
                  <c:v>0.90544902221378443</c:v>
                </c:pt>
                <c:pt idx="39">
                  <c:v>0.90859481582537538</c:v>
                </c:pt>
                <c:pt idx="40">
                  <c:v>0.90282441240371381</c:v>
                </c:pt>
                <c:pt idx="41">
                  <c:v>0.90419161676646731</c:v>
                </c:pt>
                <c:pt idx="42">
                  <c:v>0.90360721442885794</c:v>
                </c:pt>
                <c:pt idx="43">
                  <c:v>0.8915016501650167</c:v>
                </c:pt>
                <c:pt idx="44">
                  <c:v>0.88911960132890366</c:v>
                </c:pt>
                <c:pt idx="45">
                  <c:v>0.8929266709928616</c:v>
                </c:pt>
              </c:numCache>
            </c:numRef>
          </c:val>
          <c:smooth val="0"/>
        </c:ser>
        <c:ser>
          <c:idx val="2"/>
          <c:order val="2"/>
          <c:tx>
            <c:strRef>
              <c:f>'men by mar par'!$J$4</c:f>
              <c:strCache>
                <c:ptCount val="1"/>
                <c:pt idx="0">
                  <c:v>Single Dad</c:v>
                </c:pt>
              </c:strCache>
            </c:strRef>
          </c:tx>
          <c:marker>
            <c:symbol val="none"/>
          </c:marker>
          <c:cat>
            <c:strRef>
              <c:f>'men by mar par'!$C$5:$C$51</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'men by mar par'!$J$5:$J$50</c:f>
              <c:numCache>
                <c:formatCode>0%</c:formatCode>
                <c:ptCount val="46"/>
                <c:pt idx="0">
                  <c:v>0.94047619047619069</c:v>
                </c:pt>
                <c:pt idx="1">
                  <c:v>0.93675889328063267</c:v>
                </c:pt>
                <c:pt idx="2">
                  <c:v>0.95000000000000018</c:v>
                </c:pt>
                <c:pt idx="3">
                  <c:v>0.92405063291139278</c:v>
                </c:pt>
                <c:pt idx="4">
                  <c:v>0.93951612903225745</c:v>
                </c:pt>
                <c:pt idx="5">
                  <c:v>0.91860465116279089</c:v>
                </c:pt>
                <c:pt idx="6">
                  <c:v>0.92430278884462125</c:v>
                </c:pt>
                <c:pt idx="7">
                  <c:v>0.88513513513513509</c:v>
                </c:pt>
                <c:pt idx="8">
                  <c:v>0.9046153846153846</c:v>
                </c:pt>
                <c:pt idx="9">
                  <c:v>0.9139784946236561</c:v>
                </c:pt>
                <c:pt idx="10">
                  <c:v>0.89948453608247425</c:v>
                </c:pt>
                <c:pt idx="11">
                  <c:v>0.89140271493212642</c:v>
                </c:pt>
                <c:pt idx="12">
                  <c:v>0.91335740072202132</c:v>
                </c:pt>
                <c:pt idx="13">
                  <c:v>0.88906249999999976</c:v>
                </c:pt>
                <c:pt idx="14">
                  <c:v>0.9123102866779087</c:v>
                </c:pt>
                <c:pt idx="15">
                  <c:v>0.9175738724727841</c:v>
                </c:pt>
                <c:pt idx="16">
                  <c:v>0.90838509316770188</c:v>
                </c:pt>
                <c:pt idx="17">
                  <c:v>0.92372881355932246</c:v>
                </c:pt>
                <c:pt idx="18">
                  <c:v>0.8967921896792187</c:v>
                </c:pt>
                <c:pt idx="19">
                  <c:v>0.92808683853459994</c:v>
                </c:pt>
                <c:pt idx="20">
                  <c:v>0.91512915129151295</c:v>
                </c:pt>
                <c:pt idx="21">
                  <c:v>0.90897435897435896</c:v>
                </c:pt>
                <c:pt idx="22">
                  <c:v>0.9199157007376183</c:v>
                </c:pt>
                <c:pt idx="23">
                  <c:v>0.91482649842271291</c:v>
                </c:pt>
                <c:pt idx="24">
                  <c:v>0.91117764471057883</c:v>
                </c:pt>
                <c:pt idx="25">
                  <c:v>0.88973384030418279</c:v>
                </c:pt>
                <c:pt idx="26">
                  <c:v>0.88522848034006352</c:v>
                </c:pt>
                <c:pt idx="27">
                  <c:v>0.87673956262425479</c:v>
                </c:pt>
                <c:pt idx="28">
                  <c:v>0.8852119958634953</c:v>
                </c:pt>
                <c:pt idx="29">
                  <c:v>0.87428571428571455</c:v>
                </c:pt>
                <c:pt idx="30">
                  <c:v>0.89326923076923059</c:v>
                </c:pt>
                <c:pt idx="31">
                  <c:v>0.89132507149666351</c:v>
                </c:pt>
                <c:pt idx="32">
                  <c:v>0.90259740259740262</c:v>
                </c:pt>
                <c:pt idx="33">
                  <c:v>0.89434523809523814</c:v>
                </c:pt>
                <c:pt idx="34">
                  <c:v>0.8973852984706463</c:v>
                </c:pt>
                <c:pt idx="35">
                  <c:v>0.89102256361017762</c:v>
                </c:pt>
                <c:pt idx="36">
                  <c:v>0.88075210291934669</c:v>
                </c:pt>
                <c:pt idx="37">
                  <c:v>0.89126016260162577</c:v>
                </c:pt>
                <c:pt idx="38">
                  <c:v>0.89526686807653555</c:v>
                </c:pt>
                <c:pt idx="39">
                  <c:v>0.89182194616977273</c:v>
                </c:pt>
                <c:pt idx="40">
                  <c:v>0.8913983661701107</c:v>
                </c:pt>
                <c:pt idx="41">
                  <c:v>0.87841796874999978</c:v>
                </c:pt>
                <c:pt idx="42">
                  <c:v>0.8852913968547641</c:v>
                </c:pt>
                <c:pt idx="43">
                  <c:v>0.86887608069164268</c:v>
                </c:pt>
                <c:pt idx="44">
                  <c:v>0.88575393154486581</c:v>
                </c:pt>
                <c:pt idx="45">
                  <c:v>0.88548241659152394</c:v>
                </c:pt>
              </c:numCache>
            </c:numRef>
          </c:val>
          <c:smooth val="0"/>
        </c:ser>
        <c:ser>
          <c:idx val="3"/>
          <c:order val="3"/>
          <c:tx>
            <c:strRef>
              <c:f>'men by mar par'!$K$4</c:f>
              <c:strCache>
                <c:ptCount val="1"/>
                <c:pt idx="0">
                  <c:v>Married Dad</c:v>
                </c:pt>
              </c:strCache>
            </c:strRef>
          </c:tx>
          <c:marker>
            <c:symbol val="none"/>
          </c:marker>
          <c:cat>
            <c:strRef>
              <c:f>'men by mar par'!$C$5:$C$51</c:f>
              <c:strCache>
                <c:ptCount val="47"/>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strCache>
            </c:strRef>
          </c:cat>
          <c:val>
            <c:numRef>
              <c:f>'men by mar par'!$K$5:$K$50</c:f>
              <c:numCache>
                <c:formatCode>0%</c:formatCode>
                <c:ptCount val="46"/>
                <c:pt idx="0">
                  <c:v>0.97971830985915498</c:v>
                </c:pt>
                <c:pt idx="1">
                  <c:v>0.9788371574961019</c:v>
                </c:pt>
                <c:pt idx="2">
                  <c:v>0.97869235259778198</c:v>
                </c:pt>
                <c:pt idx="3">
                  <c:v>0.97538024501390752</c:v>
                </c:pt>
                <c:pt idx="4">
                  <c:v>0.97422808764940272</c:v>
                </c:pt>
                <c:pt idx="5">
                  <c:v>0.97277085330776625</c:v>
                </c:pt>
                <c:pt idx="6">
                  <c:v>0.97036048064085445</c:v>
                </c:pt>
                <c:pt idx="7">
                  <c:v>0.96873289545703334</c:v>
                </c:pt>
                <c:pt idx="8">
                  <c:v>0.96292663789721455</c:v>
                </c:pt>
                <c:pt idx="9">
                  <c:v>0.96428571428571452</c:v>
                </c:pt>
                <c:pt idx="10">
                  <c:v>0.96572592377073052</c:v>
                </c:pt>
                <c:pt idx="11">
                  <c:v>0.96567076742823665</c:v>
                </c:pt>
                <c:pt idx="12">
                  <c:v>0.96410617333601445</c:v>
                </c:pt>
                <c:pt idx="13">
                  <c:v>0.96574167507568154</c:v>
                </c:pt>
                <c:pt idx="14">
                  <c:v>0.96380013596193059</c:v>
                </c:pt>
                <c:pt idx="15">
                  <c:v>0.96318774815655128</c:v>
                </c:pt>
                <c:pt idx="16">
                  <c:v>0.96213199703889341</c:v>
                </c:pt>
                <c:pt idx="17">
                  <c:v>0.96338659616047839</c:v>
                </c:pt>
                <c:pt idx="18">
                  <c:v>0.96235736972120878</c:v>
                </c:pt>
                <c:pt idx="19">
                  <c:v>0.96282150742973105</c:v>
                </c:pt>
                <c:pt idx="20">
                  <c:v>0.96300522491141671</c:v>
                </c:pt>
                <c:pt idx="21">
                  <c:v>0.96265773886170491</c:v>
                </c:pt>
                <c:pt idx="22">
                  <c:v>0.96116447290406759</c:v>
                </c:pt>
                <c:pt idx="23">
                  <c:v>0.95791931042739153</c:v>
                </c:pt>
                <c:pt idx="24">
                  <c:v>0.95663906777062269</c:v>
                </c:pt>
                <c:pt idx="25">
                  <c:v>0.95447055233445244</c:v>
                </c:pt>
                <c:pt idx="26">
                  <c:v>0.94867895837293292</c:v>
                </c:pt>
                <c:pt idx="27">
                  <c:v>0.95016973035291108</c:v>
                </c:pt>
                <c:pt idx="28">
                  <c:v>0.95294117647058885</c:v>
                </c:pt>
                <c:pt idx="29">
                  <c:v>0.95257121716611193</c:v>
                </c:pt>
                <c:pt idx="30">
                  <c:v>0.95294380017841263</c:v>
                </c:pt>
                <c:pt idx="31">
                  <c:v>0.95272700029967072</c:v>
                </c:pt>
                <c:pt idx="32">
                  <c:v>0.95332737829388148</c:v>
                </c:pt>
                <c:pt idx="33">
                  <c:v>0.95929861000159811</c:v>
                </c:pt>
                <c:pt idx="34">
                  <c:v>0.95693916738162355</c:v>
                </c:pt>
                <c:pt idx="35">
                  <c:v>0.9521852820321256</c:v>
                </c:pt>
                <c:pt idx="36">
                  <c:v>0.95242776542998808</c:v>
                </c:pt>
                <c:pt idx="37">
                  <c:v>0.95479037981337911</c:v>
                </c:pt>
                <c:pt idx="38">
                  <c:v>0.95315581854043441</c:v>
                </c:pt>
                <c:pt idx="39">
                  <c:v>0.95495170172429367</c:v>
                </c:pt>
                <c:pt idx="40">
                  <c:v>0.95538045505408453</c:v>
                </c:pt>
                <c:pt idx="41">
                  <c:v>0.9510502538307487</c:v>
                </c:pt>
                <c:pt idx="42">
                  <c:v>0.95004985518256513</c:v>
                </c:pt>
                <c:pt idx="43">
                  <c:v>0.94789965860175185</c:v>
                </c:pt>
                <c:pt idx="44">
                  <c:v>0.94641747773866203</c:v>
                </c:pt>
                <c:pt idx="45">
                  <c:v>0.94591227614845574</c:v>
                </c:pt>
              </c:numCache>
            </c:numRef>
          </c:val>
          <c:smooth val="0"/>
        </c:ser>
        <c:dLbls>
          <c:showLegendKey val="0"/>
          <c:showVal val="0"/>
          <c:showCatName val="0"/>
          <c:showSerName val="0"/>
          <c:showPercent val="0"/>
          <c:showBubbleSize val="0"/>
        </c:dLbls>
        <c:marker val="1"/>
        <c:smooth val="0"/>
        <c:axId val="5791744"/>
        <c:axId val="5793280"/>
      </c:lineChart>
      <c:catAx>
        <c:axId val="5791744"/>
        <c:scaling>
          <c:orientation val="minMax"/>
        </c:scaling>
        <c:delete val="0"/>
        <c:axPos val="b"/>
        <c:numFmt formatCode="General" sourceLinked="0"/>
        <c:majorTickMark val="none"/>
        <c:minorTickMark val="none"/>
        <c:tickLblPos val="nextTo"/>
        <c:crossAx val="5793280"/>
        <c:crosses val="autoZero"/>
        <c:auto val="1"/>
        <c:lblAlgn val="ctr"/>
        <c:lblOffset val="100"/>
        <c:noMultiLvlLbl val="0"/>
      </c:catAx>
      <c:valAx>
        <c:axId val="5793280"/>
        <c:scaling>
          <c:orientation val="minMax"/>
          <c:max val="1"/>
          <c:min val="0"/>
        </c:scaling>
        <c:delete val="0"/>
        <c:axPos val="l"/>
        <c:majorGridlines/>
        <c:numFmt formatCode="0%" sourceLinked="1"/>
        <c:majorTickMark val="none"/>
        <c:minorTickMark val="none"/>
        <c:tickLblPos val="nextTo"/>
        <c:crossAx val="5791744"/>
        <c:crosses val="autoZero"/>
        <c:crossBetween val="between"/>
      </c:valAx>
    </c:plotArea>
    <c:legend>
      <c:legendPos val="r"/>
      <c:layout>
        <c:manualLayout>
          <c:xMode val="edge"/>
          <c:yMode val="edge"/>
          <c:x val="0.39577612559386283"/>
          <c:y val="0.43403797521696941"/>
          <c:w val="0.31977835955581374"/>
          <c:h val="0.20189548000808988"/>
        </c:manualLayout>
      </c:layout>
      <c:overlay val="0"/>
    </c:legend>
    <c:plotVisOnly val="1"/>
    <c:dispBlanksAs val="gap"/>
    <c:showDLblsOverMax val="0"/>
  </c:chart>
  <c:txPr>
    <a:bodyPr/>
    <a:lstStyle/>
    <a:p>
      <a:pPr>
        <a:defRPr sz="1800">
          <a:latin typeface="Comic Sans MS" panose="030F0702030302020204" pitchFamily="66"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2"/>
          <c:order val="0"/>
          <c:tx>
            <c:strRef>
              <c:f>'[Chart in Microsoft PowerPoint]Sheet1'!$A$14</c:f>
              <c:strCache>
                <c:ptCount val="1"/>
                <c:pt idx="0">
                  <c:v>Managers, officials, and proprietors </c:v>
                </c:pt>
              </c:strCache>
            </c:strRef>
          </c:tx>
          <c:spPr>
            <a:ln w="76200">
              <a:solidFill>
                <a:srgbClr val="7030A0"/>
              </a:solidFill>
            </a:ln>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PowerPoint]Sheet1'!$B$14:$H$14</c:f>
              <c:numCache>
                <c:formatCode>0%</c:formatCode>
                <c:ptCount val="7"/>
                <c:pt idx="0">
                  <c:v>0.11</c:v>
                </c:pt>
                <c:pt idx="1">
                  <c:v>0.14000000000000001</c:v>
                </c:pt>
                <c:pt idx="2">
                  <c:v>0.15000000000000008</c:v>
                </c:pt>
                <c:pt idx="3">
                  <c:v>0.25</c:v>
                </c:pt>
                <c:pt idx="4">
                  <c:v>0.34</c:v>
                </c:pt>
                <c:pt idx="5">
                  <c:v>0.37000000000000016</c:v>
                </c:pt>
                <c:pt idx="6">
                  <c:v>0.39000000000000018</c:v>
                </c:pt>
              </c:numCache>
            </c:numRef>
          </c:val>
          <c:smooth val="0"/>
        </c:ser>
        <c:ser>
          <c:idx val="13"/>
          <c:order val="1"/>
          <c:tx>
            <c:strRef>
              <c:f>'[Chart in Microsoft PowerPoint]Sheet1'!$A$15</c:f>
              <c:strCache>
                <c:ptCount val="1"/>
                <c:pt idx="0">
                  <c:v>Bus drivers</c:v>
                </c:pt>
              </c:strCache>
            </c:strRef>
          </c:tx>
          <c:spPr>
            <a:ln w="76200"/>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PowerPoint]Sheet1'!$B$15:$H$15</c:f>
              <c:numCache>
                <c:formatCode>0%</c:formatCode>
                <c:ptCount val="7"/>
                <c:pt idx="0">
                  <c:v>3.0000000000000002E-2</c:v>
                </c:pt>
                <c:pt idx="1">
                  <c:v>0.1</c:v>
                </c:pt>
                <c:pt idx="2">
                  <c:v>0.30000000000000016</c:v>
                </c:pt>
                <c:pt idx="3">
                  <c:v>0.48000000000000015</c:v>
                </c:pt>
                <c:pt idx="4">
                  <c:v>0.53</c:v>
                </c:pt>
                <c:pt idx="5">
                  <c:v>0.55000000000000004</c:v>
                </c:pt>
                <c:pt idx="6">
                  <c:v>0.51</c:v>
                </c:pt>
              </c:numCache>
            </c:numRef>
          </c:val>
          <c:smooth val="0"/>
        </c:ser>
        <c:ser>
          <c:idx val="16"/>
          <c:order val="2"/>
          <c:tx>
            <c:strRef>
              <c:f>'[Chart in Microsoft PowerPoint]Sheet1'!$A$18</c:f>
              <c:strCache>
                <c:ptCount val="1"/>
                <c:pt idx="0">
                  <c:v>Bartenders</c:v>
                </c:pt>
              </c:strCache>
            </c:strRef>
          </c:tx>
          <c:spPr>
            <a:ln w="73025">
              <a:solidFill>
                <a:srgbClr val="00B050"/>
              </a:solidFill>
            </a:ln>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PowerPoint]Sheet1'!$B$18:$H$18</c:f>
              <c:numCache>
                <c:formatCode>0%</c:formatCode>
                <c:ptCount val="7"/>
                <c:pt idx="0">
                  <c:v>7.0000000000000021E-2</c:v>
                </c:pt>
                <c:pt idx="1">
                  <c:v>0.12000000000000002</c:v>
                </c:pt>
                <c:pt idx="2">
                  <c:v>0.22</c:v>
                </c:pt>
                <c:pt idx="3">
                  <c:v>0.44</c:v>
                </c:pt>
                <c:pt idx="4">
                  <c:v>0.55000000000000004</c:v>
                </c:pt>
                <c:pt idx="5">
                  <c:v>0.58000000000000007</c:v>
                </c:pt>
                <c:pt idx="6">
                  <c:v>0.58000000000000007</c:v>
                </c:pt>
              </c:numCache>
            </c:numRef>
          </c:val>
          <c:smooth val="0"/>
        </c:ser>
        <c:ser>
          <c:idx val="17"/>
          <c:order val="3"/>
          <c:tx>
            <c:strRef>
              <c:f>'[Chart in Microsoft PowerPoint]Sheet1'!$A$19</c:f>
              <c:strCache>
                <c:ptCount val="1"/>
                <c:pt idx="0">
                  <c:v>Bakers</c:v>
                </c:pt>
              </c:strCache>
            </c:strRef>
          </c:tx>
          <c:spPr>
            <a:ln w="60325"/>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PowerPoint]Sheet1'!$B$19:$H$19</c:f>
              <c:numCache>
                <c:formatCode>0%</c:formatCode>
                <c:ptCount val="7"/>
                <c:pt idx="0">
                  <c:v>8.0000000000000043E-2</c:v>
                </c:pt>
                <c:pt idx="1">
                  <c:v>0.16</c:v>
                </c:pt>
                <c:pt idx="2">
                  <c:v>0.31000000000000016</c:v>
                </c:pt>
                <c:pt idx="3">
                  <c:v>0.39000000000000018</c:v>
                </c:pt>
                <c:pt idx="4">
                  <c:v>0.47000000000000008</c:v>
                </c:pt>
                <c:pt idx="5">
                  <c:v>0.55000000000000004</c:v>
                </c:pt>
                <c:pt idx="6">
                  <c:v>0.59</c:v>
                </c:pt>
              </c:numCache>
            </c:numRef>
          </c:val>
          <c:smooth val="0"/>
        </c:ser>
        <c:ser>
          <c:idx val="19"/>
          <c:order val="4"/>
          <c:tx>
            <c:strRef>
              <c:f>'[Chart in Microsoft PowerPoint]Sheet1'!$A$21</c:f>
              <c:strCache>
                <c:ptCount val="1"/>
                <c:pt idx="0">
                  <c:v>Collectors, bill and account</c:v>
                </c:pt>
              </c:strCache>
            </c:strRef>
          </c:tx>
          <c:spPr>
            <a:ln w="66675">
              <a:solidFill>
                <a:sysClr val="windowText" lastClr="000000">
                  <a:lumMod val="95000"/>
                  <a:lumOff val="5000"/>
                </a:sysClr>
              </a:solidFill>
            </a:ln>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PowerPoint]Sheet1'!$B$21:$H$21</c:f>
              <c:numCache>
                <c:formatCode>0%</c:formatCode>
                <c:ptCount val="7"/>
                <c:pt idx="0">
                  <c:v>0.15000000000000008</c:v>
                </c:pt>
                <c:pt idx="1">
                  <c:v>0.17</c:v>
                </c:pt>
                <c:pt idx="2">
                  <c:v>0.37000000000000016</c:v>
                </c:pt>
                <c:pt idx="3">
                  <c:v>0.61000000000000032</c:v>
                </c:pt>
                <c:pt idx="4">
                  <c:v>0.69000000000000028</c:v>
                </c:pt>
                <c:pt idx="5">
                  <c:v>0.74000000000000032</c:v>
                </c:pt>
                <c:pt idx="6">
                  <c:v>0.70000000000000029</c:v>
                </c:pt>
              </c:numCache>
            </c:numRef>
          </c:val>
          <c:smooth val="0"/>
        </c:ser>
        <c:ser>
          <c:idx val="25"/>
          <c:order val="5"/>
          <c:tx>
            <c:strRef>
              <c:f>'[Chart in Microsoft PowerPoint]Sheet1'!$A$27</c:f>
              <c:strCache>
                <c:ptCount val="1"/>
                <c:pt idx="0">
                  <c:v>Bank tellers</c:v>
                </c:pt>
              </c:strCache>
            </c:strRef>
          </c:tx>
          <c:spPr>
            <a:ln w="76200"/>
          </c:spPr>
          <c:marker>
            <c:symbol val="none"/>
          </c:marker>
          <c:cat>
            <c:numRef>
              <c:f>'[Chart in Microsoft PowerPoint]Sheet1'!$B$2:$H$2</c:f>
              <c:numCache>
                <c:formatCode>General</c:formatCode>
                <c:ptCount val="7"/>
                <c:pt idx="0">
                  <c:v>1950</c:v>
                </c:pt>
                <c:pt idx="1">
                  <c:v>1960</c:v>
                </c:pt>
                <c:pt idx="2">
                  <c:v>1970</c:v>
                </c:pt>
                <c:pt idx="3">
                  <c:v>1980</c:v>
                </c:pt>
                <c:pt idx="4">
                  <c:v>1990</c:v>
                </c:pt>
                <c:pt idx="5">
                  <c:v>2000</c:v>
                </c:pt>
                <c:pt idx="6">
                  <c:v>2010</c:v>
                </c:pt>
              </c:numCache>
            </c:numRef>
          </c:cat>
          <c:val>
            <c:numRef>
              <c:f>'[Chart in Microsoft PowerPoint]Sheet1'!$B$27:$H$27</c:f>
              <c:numCache>
                <c:formatCode>0%</c:formatCode>
                <c:ptCount val="7"/>
                <c:pt idx="0">
                  <c:v>0.39000000000000018</c:v>
                </c:pt>
                <c:pt idx="1">
                  <c:v>0.72000000000000031</c:v>
                </c:pt>
                <c:pt idx="2">
                  <c:v>0.88</c:v>
                </c:pt>
                <c:pt idx="3">
                  <c:v>0.94000000000000028</c:v>
                </c:pt>
                <c:pt idx="4">
                  <c:v>0.94000000000000028</c:v>
                </c:pt>
                <c:pt idx="5">
                  <c:v>0.95000000000000029</c:v>
                </c:pt>
                <c:pt idx="6">
                  <c:v>0.87000000000000033</c:v>
                </c:pt>
              </c:numCache>
            </c:numRef>
          </c:val>
          <c:smooth val="0"/>
        </c:ser>
        <c:dLbls>
          <c:showLegendKey val="0"/>
          <c:showVal val="0"/>
          <c:showCatName val="0"/>
          <c:showSerName val="0"/>
          <c:showPercent val="0"/>
          <c:showBubbleSize val="0"/>
        </c:dLbls>
        <c:marker val="1"/>
        <c:smooth val="0"/>
        <c:axId val="109525632"/>
        <c:axId val="109527424"/>
      </c:lineChart>
      <c:catAx>
        <c:axId val="109525632"/>
        <c:scaling>
          <c:orientation val="minMax"/>
        </c:scaling>
        <c:delete val="0"/>
        <c:axPos val="b"/>
        <c:numFmt formatCode="General" sourceLinked="1"/>
        <c:majorTickMark val="none"/>
        <c:minorTickMark val="none"/>
        <c:tickLblPos val="nextTo"/>
        <c:crossAx val="109527424"/>
        <c:crosses val="autoZero"/>
        <c:auto val="1"/>
        <c:lblAlgn val="ctr"/>
        <c:lblOffset val="100"/>
        <c:noMultiLvlLbl val="0"/>
      </c:catAx>
      <c:valAx>
        <c:axId val="109527424"/>
        <c:scaling>
          <c:orientation val="minMax"/>
          <c:max val="1"/>
        </c:scaling>
        <c:delete val="0"/>
        <c:axPos val="l"/>
        <c:majorGridlines/>
        <c:numFmt formatCode="0%" sourceLinked="1"/>
        <c:majorTickMark val="none"/>
        <c:minorTickMark val="none"/>
        <c:tickLblPos val="nextTo"/>
        <c:crossAx val="109525632"/>
        <c:crosses val="autoZero"/>
        <c:crossBetween val="between"/>
      </c:valAx>
    </c:plotArea>
    <c:plotVisOnly val="1"/>
    <c:dispBlanksAs val="gap"/>
    <c:showDLblsOverMax val="0"/>
  </c:chart>
  <c:txPr>
    <a:bodyPr/>
    <a:lstStyle/>
    <a:p>
      <a:pPr>
        <a:defRPr sz="1200">
          <a:latin typeface="+mn-lt"/>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Origins</a:t>
            </a:r>
            <a:r>
              <a:rPr lang="en-US" baseline="0" dirty="0" smtClean="0"/>
              <a:t> of Integrated </a:t>
            </a:r>
            <a:r>
              <a:rPr lang="en-US" dirty="0" smtClean="0"/>
              <a:t>Occupations, 1950-2010</a:t>
            </a:r>
            <a:endParaRPr lang="en-US" dirty="0"/>
          </a:p>
        </c:rich>
      </c:tx>
      <c:layout/>
      <c:overlay val="0"/>
    </c:title>
    <c:autoTitleDeleted val="0"/>
    <c:plotArea>
      <c:layout>
        <c:manualLayout>
          <c:layoutTarget val="inner"/>
          <c:xMode val="edge"/>
          <c:yMode val="edge"/>
          <c:x val="8.2417869641294841E-2"/>
          <c:y val="7.7921405657626133E-2"/>
          <c:w val="0.88442147856517983"/>
          <c:h val="0.87568664333624968"/>
        </c:manualLayout>
      </c:layout>
      <c:lineChart>
        <c:grouping val="standard"/>
        <c:varyColors val="0"/>
        <c:ser>
          <c:idx val="9"/>
          <c:order val="0"/>
          <c:tx>
            <c:strRef>
              <c:f>Sheet1!$A$11</c:f>
              <c:strCache>
                <c:ptCount val="1"/>
                <c:pt idx="0">
                  <c:v>Lawyers and judges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Sheet1!$B$11:$H$11</c:f>
              <c:numCache>
                <c:formatCode>0%</c:formatCode>
                <c:ptCount val="7"/>
                <c:pt idx="0">
                  <c:v>3.0000000000000002E-2</c:v>
                </c:pt>
                <c:pt idx="1">
                  <c:v>4.0000000000000022E-2</c:v>
                </c:pt>
                <c:pt idx="2">
                  <c:v>0.05</c:v>
                </c:pt>
                <c:pt idx="3">
                  <c:v>0.14000000000000001</c:v>
                </c:pt>
                <c:pt idx="4">
                  <c:v>0.24000000000000007</c:v>
                </c:pt>
                <c:pt idx="5">
                  <c:v>0.30000000000000016</c:v>
                </c:pt>
                <c:pt idx="6">
                  <c:v>0.36000000000000015</c:v>
                </c:pt>
              </c:numCache>
            </c:numRef>
          </c:val>
          <c:smooth val="0"/>
        </c:ser>
        <c:ser>
          <c:idx val="10"/>
          <c:order val="1"/>
          <c:tx>
            <c:strRef>
              <c:f>Sheet1!$A$12</c:f>
              <c:strCache>
                <c:ptCount val="1"/>
                <c:pt idx="0">
                  <c:v>Physicians and surgeons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Sheet1!$B$12:$H$12</c:f>
              <c:numCache>
                <c:formatCode>0%</c:formatCode>
                <c:ptCount val="7"/>
                <c:pt idx="0">
                  <c:v>4.0000000000000022E-2</c:v>
                </c:pt>
                <c:pt idx="1">
                  <c:v>6.0000000000000026E-2</c:v>
                </c:pt>
                <c:pt idx="2">
                  <c:v>9.0000000000000024E-2</c:v>
                </c:pt>
                <c:pt idx="3">
                  <c:v>0.14000000000000001</c:v>
                </c:pt>
                <c:pt idx="4">
                  <c:v>0.21000000000000008</c:v>
                </c:pt>
                <c:pt idx="5">
                  <c:v>0.27</c:v>
                </c:pt>
                <c:pt idx="6">
                  <c:v>0.36000000000000015</c:v>
                </c:pt>
              </c:numCache>
            </c:numRef>
          </c:val>
          <c:smooth val="0"/>
        </c:ser>
        <c:ser>
          <c:idx val="11"/>
          <c:order val="2"/>
          <c:tx>
            <c:strRef>
              <c:f>Sheet1!$A$13</c:f>
              <c:strCache>
                <c:ptCount val="1"/>
                <c:pt idx="0">
                  <c:v>Mail carriers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Sheet1!$B$13:$H$13</c:f>
              <c:numCache>
                <c:formatCode>0%</c:formatCode>
                <c:ptCount val="7"/>
                <c:pt idx="0">
                  <c:v>2.0000000000000011E-2</c:v>
                </c:pt>
                <c:pt idx="1">
                  <c:v>2.0000000000000011E-2</c:v>
                </c:pt>
                <c:pt idx="2">
                  <c:v>8.0000000000000043E-2</c:v>
                </c:pt>
                <c:pt idx="3">
                  <c:v>0.12000000000000002</c:v>
                </c:pt>
                <c:pt idx="4">
                  <c:v>0.27</c:v>
                </c:pt>
                <c:pt idx="5">
                  <c:v>0.35000000000000014</c:v>
                </c:pt>
                <c:pt idx="6">
                  <c:v>0.39000000000000018</c:v>
                </c:pt>
              </c:numCache>
            </c:numRef>
          </c:val>
          <c:smooth val="0"/>
        </c:ser>
        <c:ser>
          <c:idx val="12"/>
          <c:order val="3"/>
          <c:tx>
            <c:strRef>
              <c:f>Sheet1!$A$14</c:f>
              <c:strCache>
                <c:ptCount val="1"/>
                <c:pt idx="0">
                  <c:v>Managers, officials, and proprietors </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Sheet1!$B$14:$H$14</c:f>
              <c:numCache>
                <c:formatCode>0%</c:formatCode>
                <c:ptCount val="7"/>
                <c:pt idx="0">
                  <c:v>0.11</c:v>
                </c:pt>
                <c:pt idx="1">
                  <c:v>0.14000000000000001</c:v>
                </c:pt>
                <c:pt idx="2">
                  <c:v>0.15000000000000008</c:v>
                </c:pt>
                <c:pt idx="3">
                  <c:v>0.25</c:v>
                </c:pt>
                <c:pt idx="4">
                  <c:v>0.34</c:v>
                </c:pt>
                <c:pt idx="5">
                  <c:v>0.37000000000000016</c:v>
                </c:pt>
                <c:pt idx="6">
                  <c:v>0.39000000000000018</c:v>
                </c:pt>
              </c:numCache>
            </c:numRef>
          </c:val>
          <c:smooth val="0"/>
        </c:ser>
        <c:ser>
          <c:idx val="13"/>
          <c:order val="4"/>
          <c:tx>
            <c:strRef>
              <c:f>Sheet1!$A$15</c:f>
              <c:strCache>
                <c:ptCount val="1"/>
                <c:pt idx="0">
                  <c:v>Bus drivers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Sheet1!$B$15:$H$15</c:f>
              <c:numCache>
                <c:formatCode>0%</c:formatCode>
                <c:ptCount val="7"/>
                <c:pt idx="0">
                  <c:v>3.0000000000000002E-2</c:v>
                </c:pt>
                <c:pt idx="1">
                  <c:v>0.1</c:v>
                </c:pt>
                <c:pt idx="2">
                  <c:v>0.30000000000000016</c:v>
                </c:pt>
                <c:pt idx="3">
                  <c:v>0.48000000000000015</c:v>
                </c:pt>
                <c:pt idx="4">
                  <c:v>0.53</c:v>
                </c:pt>
                <c:pt idx="5">
                  <c:v>0.55000000000000004</c:v>
                </c:pt>
                <c:pt idx="6">
                  <c:v>0.51</c:v>
                </c:pt>
              </c:numCache>
            </c:numRef>
          </c:val>
          <c:smooth val="0"/>
        </c:ser>
        <c:ser>
          <c:idx val="14"/>
          <c:order val="5"/>
          <c:tx>
            <c:strRef>
              <c:f>Sheet1!$A$16</c:f>
              <c:strCache>
                <c:ptCount val="1"/>
                <c:pt idx="0">
                  <c:v>Real estate agents and brokers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Sheet1!$B$16:$H$16</c:f>
              <c:numCache>
                <c:formatCode>0%</c:formatCode>
                <c:ptCount val="7"/>
                <c:pt idx="0">
                  <c:v>0.13</c:v>
                </c:pt>
                <c:pt idx="1">
                  <c:v>0.26</c:v>
                </c:pt>
                <c:pt idx="2">
                  <c:v>0.33000000000000024</c:v>
                </c:pt>
                <c:pt idx="3">
                  <c:v>0.47000000000000008</c:v>
                </c:pt>
                <c:pt idx="4">
                  <c:v>0.52</c:v>
                </c:pt>
                <c:pt idx="5">
                  <c:v>0.53</c:v>
                </c:pt>
                <c:pt idx="6">
                  <c:v>0.53</c:v>
                </c:pt>
              </c:numCache>
            </c:numRef>
          </c:val>
          <c:smooth val="0"/>
        </c:ser>
        <c:ser>
          <c:idx val="15"/>
          <c:order val="6"/>
          <c:tx>
            <c:strRef>
              <c:f>Sheet1!$A$17</c:f>
              <c:strCache>
                <c:ptCount val="1"/>
                <c:pt idx="0">
                  <c:v>Officials &amp; administratators (Pub Admin)</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Sheet1!$B$17:$H$17</c:f>
              <c:numCache>
                <c:formatCode>0%</c:formatCode>
                <c:ptCount val="7"/>
                <c:pt idx="0">
                  <c:v>0.19</c:v>
                </c:pt>
                <c:pt idx="1">
                  <c:v>0.24000000000000007</c:v>
                </c:pt>
                <c:pt idx="2">
                  <c:v>0.21000000000000008</c:v>
                </c:pt>
                <c:pt idx="3">
                  <c:v>0.34</c:v>
                </c:pt>
                <c:pt idx="4">
                  <c:v>0.56999999999999995</c:v>
                </c:pt>
                <c:pt idx="5">
                  <c:v>0.56999999999999995</c:v>
                </c:pt>
                <c:pt idx="6">
                  <c:v>0.56999999999999995</c:v>
                </c:pt>
              </c:numCache>
            </c:numRef>
          </c:val>
          <c:smooth val="0"/>
        </c:ser>
        <c:ser>
          <c:idx val="16"/>
          <c:order val="7"/>
          <c:tx>
            <c:strRef>
              <c:f>Sheet1!$A$18</c:f>
              <c:strCache>
                <c:ptCount val="1"/>
                <c:pt idx="0">
                  <c:v>Bartenders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Sheet1!$B$18:$H$18</c:f>
              <c:numCache>
                <c:formatCode>0%</c:formatCode>
                <c:ptCount val="7"/>
                <c:pt idx="0">
                  <c:v>7.0000000000000021E-2</c:v>
                </c:pt>
                <c:pt idx="1">
                  <c:v>0.12000000000000002</c:v>
                </c:pt>
                <c:pt idx="2">
                  <c:v>0.22</c:v>
                </c:pt>
                <c:pt idx="3">
                  <c:v>0.44</c:v>
                </c:pt>
                <c:pt idx="4">
                  <c:v>0.55000000000000004</c:v>
                </c:pt>
                <c:pt idx="5">
                  <c:v>0.58000000000000007</c:v>
                </c:pt>
                <c:pt idx="6">
                  <c:v>0.58000000000000007</c:v>
                </c:pt>
              </c:numCache>
            </c:numRef>
          </c:val>
          <c:smooth val="0"/>
        </c:ser>
        <c:ser>
          <c:idx val="17"/>
          <c:order val="8"/>
          <c:tx>
            <c:strRef>
              <c:f>Sheet1!$A$19</c:f>
              <c:strCache>
                <c:ptCount val="1"/>
                <c:pt idx="0">
                  <c:v>Bakers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Sheet1!$B$19:$H$19</c:f>
              <c:numCache>
                <c:formatCode>0%</c:formatCode>
                <c:ptCount val="7"/>
                <c:pt idx="0">
                  <c:v>8.0000000000000043E-2</c:v>
                </c:pt>
                <c:pt idx="1">
                  <c:v>0.16</c:v>
                </c:pt>
                <c:pt idx="2">
                  <c:v>0.31000000000000016</c:v>
                </c:pt>
                <c:pt idx="3">
                  <c:v>0.39000000000000018</c:v>
                </c:pt>
                <c:pt idx="4">
                  <c:v>0.47000000000000008</c:v>
                </c:pt>
                <c:pt idx="5">
                  <c:v>0.55000000000000004</c:v>
                </c:pt>
                <c:pt idx="6">
                  <c:v>0.59</c:v>
                </c:pt>
              </c:numCache>
            </c:numRef>
          </c:val>
          <c:smooth val="0"/>
        </c:ser>
        <c:ser>
          <c:idx val="18"/>
          <c:order val="9"/>
          <c:tx>
            <c:strRef>
              <c:f>Sheet1!$A$20</c:f>
              <c:strCache>
                <c:ptCount val="1"/>
                <c:pt idx="0">
                  <c:v>Accountants and auditors</c:v>
                </c:pt>
              </c:strCache>
            </c:strRef>
          </c:tx>
          <c:spPr>
            <a:ln w="63500"/>
          </c:spPr>
          <c:marker>
            <c:symbol val="none"/>
          </c:marker>
          <c:cat>
            <c:numRef>
              <c:f>Sheet1!$B$2:$H$2</c:f>
              <c:numCache>
                <c:formatCode>General</c:formatCode>
                <c:ptCount val="7"/>
                <c:pt idx="0">
                  <c:v>1950</c:v>
                </c:pt>
                <c:pt idx="1">
                  <c:v>1960</c:v>
                </c:pt>
                <c:pt idx="2">
                  <c:v>1970</c:v>
                </c:pt>
                <c:pt idx="3">
                  <c:v>1980</c:v>
                </c:pt>
                <c:pt idx="4">
                  <c:v>1990</c:v>
                </c:pt>
                <c:pt idx="5">
                  <c:v>2000</c:v>
                </c:pt>
                <c:pt idx="6">
                  <c:v>2010</c:v>
                </c:pt>
              </c:numCache>
            </c:numRef>
          </c:cat>
          <c:val>
            <c:numRef>
              <c:f>Sheet1!$B$20:$H$20</c:f>
              <c:numCache>
                <c:formatCode>0%</c:formatCode>
                <c:ptCount val="7"/>
                <c:pt idx="0">
                  <c:v>0.11</c:v>
                </c:pt>
                <c:pt idx="1">
                  <c:v>0.16</c:v>
                </c:pt>
                <c:pt idx="2">
                  <c:v>0.25</c:v>
                </c:pt>
                <c:pt idx="3">
                  <c:v>0.36000000000000015</c:v>
                </c:pt>
                <c:pt idx="4">
                  <c:v>0.53</c:v>
                </c:pt>
                <c:pt idx="5">
                  <c:v>0.59</c:v>
                </c:pt>
                <c:pt idx="6">
                  <c:v>0.62000000000000033</c:v>
                </c:pt>
              </c:numCache>
            </c:numRef>
          </c:val>
          <c:smooth val="0"/>
        </c:ser>
        <c:dLbls>
          <c:showLegendKey val="0"/>
          <c:showVal val="0"/>
          <c:showCatName val="0"/>
          <c:showSerName val="0"/>
          <c:showPercent val="0"/>
          <c:showBubbleSize val="0"/>
        </c:dLbls>
        <c:marker val="1"/>
        <c:smooth val="0"/>
        <c:axId val="32028928"/>
        <c:axId val="32043008"/>
      </c:lineChart>
      <c:catAx>
        <c:axId val="32028928"/>
        <c:scaling>
          <c:orientation val="minMax"/>
        </c:scaling>
        <c:delete val="0"/>
        <c:axPos val="b"/>
        <c:numFmt formatCode="General" sourceLinked="1"/>
        <c:majorTickMark val="none"/>
        <c:minorTickMark val="none"/>
        <c:tickLblPos val="nextTo"/>
        <c:crossAx val="32043008"/>
        <c:crosses val="autoZero"/>
        <c:auto val="1"/>
        <c:lblAlgn val="ctr"/>
        <c:lblOffset val="100"/>
        <c:noMultiLvlLbl val="0"/>
      </c:catAx>
      <c:valAx>
        <c:axId val="32043008"/>
        <c:scaling>
          <c:orientation val="minMax"/>
          <c:max val="1"/>
        </c:scaling>
        <c:delete val="0"/>
        <c:axPos val="l"/>
        <c:majorGridlines/>
        <c:title>
          <c:layout/>
          <c:overlay val="0"/>
        </c:title>
        <c:numFmt formatCode="0%" sourceLinked="1"/>
        <c:majorTickMark val="none"/>
        <c:minorTickMark val="none"/>
        <c:tickLblPos val="nextTo"/>
        <c:crossAx val="32028928"/>
        <c:crosses val="autoZero"/>
        <c:crossBetween val="between"/>
      </c:valAx>
    </c:plotArea>
    <c:legend>
      <c:legendPos val="r"/>
      <c:layout>
        <c:manualLayout>
          <c:xMode val="edge"/>
          <c:yMode val="edge"/>
          <c:x val="0.10690146544181986"/>
          <c:y val="9.8500437445319347E-2"/>
          <c:w val="0.46670964566929135"/>
          <c:h val="0.512212015164771"/>
        </c:manualLayout>
      </c:layout>
      <c:overlay val="0"/>
      <c:txPr>
        <a:bodyPr/>
        <a:lstStyle/>
        <a:p>
          <a:pPr>
            <a:defRPr sz="1600"/>
          </a:pPr>
          <a:endParaRPr lang="en-US"/>
        </a:p>
      </c:txPr>
    </c:legend>
    <c:plotVisOnly val="1"/>
    <c:dispBlanksAs val="gap"/>
    <c:showDLblsOverMax val="0"/>
  </c:chart>
  <c:externalData r:id="rId2">
    <c:autoUpdate val="0"/>
  </c:externalData>
  <c:userShapes r:id="rId3"/>
</c:chartSpac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0.15</cdr:x>
      <cdr:y>0.38889</cdr:y>
    </cdr:from>
    <cdr:to>
      <cdr:x>0.24167</cdr:x>
      <cdr:y>0.43333</cdr:y>
    </cdr:to>
    <cdr:sp macro="" textlink="">
      <cdr:nvSpPr>
        <cdr:cNvPr id="2" name="TextBox 1"/>
        <cdr:cNvSpPr txBox="1"/>
      </cdr:nvSpPr>
      <cdr:spPr>
        <a:xfrm xmlns:a="http://schemas.openxmlformats.org/drawingml/2006/main">
          <a:off x="1371600" y="2667000"/>
          <a:ext cx="838200" cy="3048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b="1" dirty="0" smtClean="0">
              <a:latin typeface="Comic Sans MS" panose="030F0702030302020204" pitchFamily="66" charset="0"/>
            </a:rPr>
            <a:t>Bank Teller</a:t>
          </a:r>
          <a:endParaRPr lang="en-US" sz="1600" b="1" dirty="0">
            <a:latin typeface="Comic Sans MS" panose="030F0702030302020204" pitchFamily="66" charset="0"/>
          </a:endParaRPr>
        </a:p>
      </cdr:txBody>
    </cdr:sp>
  </cdr:relSizeAnchor>
  <cdr:relSizeAnchor xmlns:cdr="http://schemas.openxmlformats.org/drawingml/2006/chartDrawing">
    <cdr:from>
      <cdr:x>0.85833</cdr:x>
      <cdr:y>0.47436</cdr:y>
    </cdr:from>
    <cdr:to>
      <cdr:x>0.95</cdr:x>
      <cdr:y>0.5188</cdr:y>
    </cdr:to>
    <cdr:sp macro="" textlink="">
      <cdr:nvSpPr>
        <cdr:cNvPr id="3" name="TextBox 1"/>
        <cdr:cNvSpPr txBox="1"/>
      </cdr:nvSpPr>
      <cdr:spPr>
        <a:xfrm xmlns:a="http://schemas.openxmlformats.org/drawingml/2006/main">
          <a:off x="7848600" y="2819400"/>
          <a:ext cx="838200" cy="26416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latin typeface="Comic Sans MS" panose="030F0702030302020204" pitchFamily="66" charset="0"/>
            </a:rPr>
            <a:t>Bus Driver</a:t>
          </a:r>
          <a:endParaRPr lang="en-US" sz="1600" b="1" dirty="0">
            <a:latin typeface="Comic Sans MS" panose="030F0702030302020204" pitchFamily="66" charset="0"/>
          </a:endParaRPr>
        </a:p>
      </cdr:txBody>
    </cdr:sp>
  </cdr:relSizeAnchor>
  <cdr:relSizeAnchor xmlns:cdr="http://schemas.openxmlformats.org/drawingml/2006/chartDrawing">
    <cdr:from>
      <cdr:x>0.08333</cdr:x>
      <cdr:y>0.74359</cdr:y>
    </cdr:from>
    <cdr:to>
      <cdr:x>0.175</cdr:x>
      <cdr:y>0.78804</cdr:y>
    </cdr:to>
    <cdr:sp macro="" textlink="">
      <cdr:nvSpPr>
        <cdr:cNvPr id="4" name="TextBox 1"/>
        <cdr:cNvSpPr txBox="1"/>
      </cdr:nvSpPr>
      <cdr:spPr>
        <a:xfrm xmlns:a="http://schemas.openxmlformats.org/drawingml/2006/main">
          <a:off x="762000" y="4419600"/>
          <a:ext cx="838230" cy="26419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latin typeface="Comic Sans MS" panose="030F0702030302020204" pitchFamily="66" charset="0"/>
            </a:rPr>
            <a:t>Bill Collector</a:t>
          </a:r>
          <a:endParaRPr lang="en-US" sz="1600" b="1" dirty="0">
            <a:latin typeface="Comic Sans MS" panose="030F0702030302020204" pitchFamily="66" charset="0"/>
          </a:endParaRPr>
        </a:p>
      </cdr:txBody>
    </cdr:sp>
  </cdr:relSizeAnchor>
  <cdr:relSizeAnchor xmlns:cdr="http://schemas.openxmlformats.org/drawingml/2006/chartDrawing">
    <cdr:from>
      <cdr:x>0.65</cdr:x>
      <cdr:y>0.62821</cdr:y>
    </cdr:from>
    <cdr:to>
      <cdr:x>0.74167</cdr:x>
      <cdr:y>0.78205</cdr:y>
    </cdr:to>
    <cdr:sp macro="" textlink="">
      <cdr:nvSpPr>
        <cdr:cNvPr id="5" name="TextBox 1"/>
        <cdr:cNvSpPr txBox="1"/>
      </cdr:nvSpPr>
      <cdr:spPr>
        <a:xfrm xmlns:a="http://schemas.openxmlformats.org/drawingml/2006/main">
          <a:off x="5943600" y="3733828"/>
          <a:ext cx="838230" cy="91437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smtClean="0">
              <a:latin typeface="Comic Sans MS" panose="030F0702030302020204" pitchFamily="66" charset="0"/>
            </a:rPr>
            <a:t>Boss </a:t>
          </a:r>
          <a:br>
            <a:rPr lang="en-US" sz="1800" b="1" dirty="0" smtClean="0">
              <a:latin typeface="Comic Sans MS" panose="030F0702030302020204" pitchFamily="66" charset="0"/>
            </a:rPr>
          </a:br>
          <a:r>
            <a:rPr lang="en-US" sz="1400" dirty="0" smtClean="0">
              <a:latin typeface="Comic Sans MS" panose="030F0702030302020204" pitchFamily="66" charset="0"/>
            </a:rPr>
            <a:t>(managers, officials &amp; proprietors)</a:t>
          </a:r>
          <a:endParaRPr lang="en-US" sz="1400" dirty="0">
            <a:latin typeface="Comic Sans MS" panose="030F0702030302020204" pitchFamily="66" charset="0"/>
          </a:endParaRPr>
        </a:p>
      </cdr:txBody>
    </cdr:sp>
  </cdr:relSizeAnchor>
  <cdr:relSizeAnchor xmlns:cdr="http://schemas.openxmlformats.org/drawingml/2006/chartDrawing">
    <cdr:from>
      <cdr:x>0.58333</cdr:x>
      <cdr:y>0.55128</cdr:y>
    </cdr:from>
    <cdr:to>
      <cdr:x>0.64999</cdr:x>
      <cdr:y>0.59572</cdr:y>
    </cdr:to>
    <cdr:sp macro="" textlink="">
      <cdr:nvSpPr>
        <cdr:cNvPr id="6" name="TextBox 1"/>
        <cdr:cNvSpPr txBox="1"/>
      </cdr:nvSpPr>
      <cdr:spPr>
        <a:xfrm xmlns:a="http://schemas.openxmlformats.org/drawingml/2006/main">
          <a:off x="5334000" y="3276600"/>
          <a:ext cx="609540" cy="2641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latin typeface="Comic Sans MS" panose="030F0702030302020204" pitchFamily="66" charset="0"/>
            </a:rPr>
            <a:t>Baker</a:t>
          </a:r>
          <a:endParaRPr lang="en-US" sz="1200" b="1" dirty="0">
            <a:latin typeface="Comic Sans MS" panose="030F0702030302020204" pitchFamily="66" charset="0"/>
          </a:endParaRPr>
        </a:p>
      </cdr:txBody>
    </cdr:sp>
  </cdr:relSizeAnchor>
  <cdr:relSizeAnchor xmlns:cdr="http://schemas.openxmlformats.org/drawingml/2006/chartDrawing">
    <cdr:from>
      <cdr:x>0.675</cdr:x>
      <cdr:y>0.35897</cdr:y>
    </cdr:from>
    <cdr:to>
      <cdr:x>0.76667</cdr:x>
      <cdr:y>0.40341</cdr:y>
    </cdr:to>
    <cdr:sp macro="" textlink="">
      <cdr:nvSpPr>
        <cdr:cNvPr id="7" name="TextBox 1"/>
        <cdr:cNvSpPr txBox="1"/>
      </cdr:nvSpPr>
      <cdr:spPr>
        <a:xfrm xmlns:a="http://schemas.openxmlformats.org/drawingml/2006/main">
          <a:off x="6172200" y="2133600"/>
          <a:ext cx="838230" cy="26413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b="1" dirty="0" smtClean="0">
              <a:latin typeface="Comic Sans MS" panose="030F0702030302020204" pitchFamily="66" charset="0"/>
            </a:rPr>
            <a:t>Bartender</a:t>
          </a:r>
          <a:endParaRPr lang="en-US" sz="1200" b="1" dirty="0">
            <a:latin typeface="Comic Sans MS" panose="030F0702030302020204" pitchFamily="66"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0.08333</cdr:x>
      <cdr:y>0.34444</cdr:y>
    </cdr:from>
    <cdr:to>
      <cdr:x>0.975</cdr:x>
      <cdr:y>0.34444</cdr:y>
    </cdr:to>
    <cdr:cxnSp macro="">
      <cdr:nvCxnSpPr>
        <cdr:cNvPr id="3" name="Straight Connector 2"/>
        <cdr:cNvCxnSpPr/>
      </cdr:nvCxnSpPr>
      <cdr:spPr bwMode="auto">
        <a:xfrm xmlns:a="http://schemas.openxmlformats.org/drawingml/2006/main" flipH="1" flipV="1">
          <a:off x="761970" y="2362170"/>
          <a:ext cx="8153430" cy="3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66CC"/>
          </a:solidFill>
          <a:prstDash val="solid"/>
          <a:round/>
          <a:headEnd type="none" w="sm" len="sm"/>
          <a:tailEnd type="none" w="sm" len="sm"/>
        </a:ln>
        <a:effectLst xmlns:a="http://schemas.openxmlformats.org/drawingml/2006/main"/>
      </cdr:spPr>
    </cdr:cxnSp>
  </cdr:relSizeAnchor>
  <cdr:relSizeAnchor xmlns:cdr="http://schemas.openxmlformats.org/drawingml/2006/chartDrawing">
    <cdr:from>
      <cdr:x>0.08333</cdr:x>
      <cdr:y>0.68889</cdr:y>
    </cdr:from>
    <cdr:to>
      <cdr:x>0.95833</cdr:x>
      <cdr:y>0.68889</cdr:y>
    </cdr:to>
    <cdr:cxnSp macro="">
      <cdr:nvCxnSpPr>
        <cdr:cNvPr id="6" name="Straight Connector 5"/>
        <cdr:cNvCxnSpPr/>
      </cdr:nvCxnSpPr>
      <cdr:spPr bwMode="auto">
        <a:xfrm xmlns:a="http://schemas.openxmlformats.org/drawingml/2006/main" flipH="1">
          <a:off x="761970" y="4724400"/>
          <a:ext cx="8001030" cy="8"/>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6FF"/>
          </a:solidFill>
          <a:prstDash val="solid"/>
          <a:round/>
          <a:headEnd type="none" w="sm" len="sm"/>
          <a:tailEnd type="none" w="sm" len="sm"/>
        </a:ln>
        <a:effectLst xmlns:a="http://schemas.openxmlformats.org/drawingml/2006/main"/>
      </cdr:spPr>
    </cdr:cxnSp>
  </cdr:relSizeAnchor>
</c:userShapes>
</file>

<file path=ppt/drawings/drawing3.xml><?xml version="1.0" encoding="utf-8"?>
<c:userShapes xmlns:c="http://schemas.openxmlformats.org/drawingml/2006/chart">
  <cdr:relSizeAnchor xmlns:cdr="http://schemas.openxmlformats.org/drawingml/2006/chartDrawing">
    <cdr:from>
      <cdr:x>0.08333</cdr:x>
      <cdr:y>0.34444</cdr:y>
    </cdr:from>
    <cdr:to>
      <cdr:x>0.775</cdr:x>
      <cdr:y>0.34444</cdr:y>
    </cdr:to>
    <cdr:cxnSp macro="">
      <cdr:nvCxnSpPr>
        <cdr:cNvPr id="3" name="Straight Connector 2"/>
        <cdr:cNvCxnSpPr/>
      </cdr:nvCxnSpPr>
      <cdr:spPr bwMode="auto">
        <a:xfrm xmlns:a="http://schemas.openxmlformats.org/drawingml/2006/main" flipH="1">
          <a:off x="762000" y="2362200"/>
          <a:ext cx="632460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66CC"/>
          </a:solidFill>
          <a:prstDash val="solid"/>
          <a:round/>
          <a:headEnd type="none" w="sm" len="sm"/>
          <a:tailEnd type="none" w="sm" len="sm"/>
        </a:ln>
        <a:effectLst xmlns:a="http://schemas.openxmlformats.org/drawingml/2006/main"/>
      </cdr:spPr>
    </cdr:cxnSp>
  </cdr:relSizeAnchor>
  <cdr:relSizeAnchor xmlns:cdr="http://schemas.openxmlformats.org/drawingml/2006/chartDrawing">
    <cdr:from>
      <cdr:x>0.08333</cdr:x>
      <cdr:y>0.68889</cdr:y>
    </cdr:from>
    <cdr:to>
      <cdr:x>0.775</cdr:x>
      <cdr:y>0.68889</cdr:y>
    </cdr:to>
    <cdr:cxnSp macro="">
      <cdr:nvCxnSpPr>
        <cdr:cNvPr id="6" name="Straight Connector 5"/>
        <cdr:cNvCxnSpPr/>
      </cdr:nvCxnSpPr>
      <cdr:spPr bwMode="auto">
        <a:xfrm xmlns:a="http://schemas.openxmlformats.org/drawingml/2006/main" flipH="1">
          <a:off x="762000" y="4724400"/>
          <a:ext cx="632460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6FF"/>
          </a:solidFill>
          <a:prstDash val="solid"/>
          <a:round/>
          <a:headEnd type="none" w="sm" len="sm"/>
          <a:tailEnd type="none" w="sm" len="sm"/>
        </a:ln>
        <a:effectLst xmlns:a="http://schemas.openxmlformats.org/drawingml/2006/main"/>
      </cdr:spPr>
    </cdr:cxnSp>
  </cdr:relSizeAnchor>
</c:userShapes>
</file>

<file path=ppt/drawings/drawing4.xml><?xml version="1.0" encoding="utf-8"?>
<c:userShapes xmlns:c="http://schemas.openxmlformats.org/drawingml/2006/chart">
  <cdr:relSizeAnchor xmlns:cdr="http://schemas.openxmlformats.org/drawingml/2006/chartDrawing">
    <cdr:from>
      <cdr:x>0.08333</cdr:x>
      <cdr:y>0.34444</cdr:y>
    </cdr:from>
    <cdr:to>
      <cdr:x>0.96667</cdr:x>
      <cdr:y>0.34444</cdr:y>
    </cdr:to>
    <cdr:cxnSp macro="">
      <cdr:nvCxnSpPr>
        <cdr:cNvPr id="3" name="Straight Connector 2"/>
        <cdr:cNvCxnSpPr/>
      </cdr:nvCxnSpPr>
      <cdr:spPr bwMode="auto">
        <a:xfrm xmlns:a="http://schemas.openxmlformats.org/drawingml/2006/main" flipH="1" flipV="1">
          <a:off x="761970" y="2362170"/>
          <a:ext cx="8077230" cy="3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66CC"/>
          </a:solidFill>
          <a:prstDash val="solid"/>
          <a:round/>
          <a:headEnd type="none" w="sm" len="sm"/>
          <a:tailEnd type="none" w="sm" len="sm"/>
        </a:ln>
        <a:effectLst xmlns:a="http://schemas.openxmlformats.org/drawingml/2006/main"/>
      </cdr:spPr>
    </cdr:cxnSp>
  </cdr:relSizeAnchor>
  <cdr:relSizeAnchor xmlns:cdr="http://schemas.openxmlformats.org/drawingml/2006/chartDrawing">
    <cdr:from>
      <cdr:x>0.08333</cdr:x>
      <cdr:y>0.68889</cdr:y>
    </cdr:from>
    <cdr:to>
      <cdr:x>0.975</cdr:x>
      <cdr:y>0.68889</cdr:y>
    </cdr:to>
    <cdr:cxnSp macro="">
      <cdr:nvCxnSpPr>
        <cdr:cNvPr id="6" name="Straight Connector 5"/>
        <cdr:cNvCxnSpPr/>
      </cdr:nvCxnSpPr>
      <cdr:spPr bwMode="auto">
        <a:xfrm xmlns:a="http://schemas.openxmlformats.org/drawingml/2006/main" flipH="1">
          <a:off x="761970" y="4724400"/>
          <a:ext cx="8153430" cy="8"/>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6FF"/>
          </a:solidFill>
          <a:prstDash val="solid"/>
          <a:round/>
          <a:headEnd type="none" w="sm" len="sm"/>
          <a:tailEnd type="none" w="sm" len="sm"/>
        </a:ln>
        <a:effectLst xmlns:a="http://schemas.openxmlformats.org/drawingml/2006/main"/>
      </cdr:spPr>
    </cdr:cxnSp>
  </cdr:relSizeAnchor>
</c:userShapes>
</file>

<file path=ppt/drawings/drawing5.xml><?xml version="1.0" encoding="utf-8"?>
<c:userShapes xmlns:c="http://schemas.openxmlformats.org/drawingml/2006/chart">
  <cdr:relSizeAnchor xmlns:cdr="http://schemas.openxmlformats.org/drawingml/2006/chartDrawing">
    <cdr:from>
      <cdr:x>0.08333</cdr:x>
      <cdr:y>0.34444</cdr:y>
    </cdr:from>
    <cdr:to>
      <cdr:x>0.775</cdr:x>
      <cdr:y>0.34444</cdr:y>
    </cdr:to>
    <cdr:cxnSp macro="">
      <cdr:nvCxnSpPr>
        <cdr:cNvPr id="3" name="Straight Connector 2"/>
        <cdr:cNvCxnSpPr/>
      </cdr:nvCxnSpPr>
      <cdr:spPr bwMode="auto">
        <a:xfrm xmlns:a="http://schemas.openxmlformats.org/drawingml/2006/main" flipH="1">
          <a:off x="762000" y="2362200"/>
          <a:ext cx="632460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FF66CC"/>
          </a:solidFill>
          <a:prstDash val="solid"/>
          <a:round/>
          <a:headEnd type="none" w="sm" len="sm"/>
          <a:tailEnd type="none" w="sm" len="sm"/>
        </a:ln>
        <a:effectLst xmlns:a="http://schemas.openxmlformats.org/drawingml/2006/main"/>
      </cdr:spPr>
    </cdr:cxnSp>
  </cdr:relSizeAnchor>
  <cdr:relSizeAnchor xmlns:cdr="http://schemas.openxmlformats.org/drawingml/2006/chartDrawing">
    <cdr:from>
      <cdr:x>0.08333</cdr:x>
      <cdr:y>0.68889</cdr:y>
    </cdr:from>
    <cdr:to>
      <cdr:x>0.775</cdr:x>
      <cdr:y>0.68889</cdr:y>
    </cdr:to>
    <cdr:cxnSp macro="">
      <cdr:nvCxnSpPr>
        <cdr:cNvPr id="6" name="Straight Connector 5"/>
        <cdr:cNvCxnSpPr/>
      </cdr:nvCxnSpPr>
      <cdr:spPr bwMode="auto">
        <a:xfrm xmlns:a="http://schemas.openxmlformats.org/drawingml/2006/main" flipH="1">
          <a:off x="762000" y="4724400"/>
          <a:ext cx="6324600" cy="0"/>
        </a:xfrm>
        <a:prstGeom xmlns:a="http://schemas.openxmlformats.org/drawingml/2006/main" prst="line">
          <a:avLst/>
        </a:prstGeom>
        <a:solidFill xmlns:a="http://schemas.openxmlformats.org/drawingml/2006/main">
          <a:schemeClr val="accent1"/>
        </a:solidFill>
        <a:ln xmlns:a="http://schemas.openxmlformats.org/drawingml/2006/main" w="38100" cap="flat" cmpd="sng" algn="ctr">
          <a:solidFill>
            <a:srgbClr val="0066FF"/>
          </a:solidFill>
          <a:prstDash val="solid"/>
          <a:round/>
          <a:headEnd type="none" w="sm" len="sm"/>
          <a:tailEnd type="none" w="sm" len="sm"/>
        </a:ln>
        <a:effectLst xmlns:a="http://schemas.openxmlformats.org/drawingml/2006/main"/>
      </cdr:spPr>
    </cdr:cxnSp>
  </cdr:relSizeAnchor>
</c:userShapes>
</file>

<file path=ppt/drawings/drawing6.xml><?xml version="1.0" encoding="utf-8"?>
<c:userShapes xmlns:c="http://schemas.openxmlformats.org/drawingml/2006/chart">
  <cdr:relSizeAnchor xmlns:cdr="http://schemas.openxmlformats.org/drawingml/2006/chartDrawing">
    <cdr:from>
      <cdr:x>0.2931</cdr:x>
      <cdr:y>0.63855</cdr:y>
    </cdr:from>
    <cdr:to>
      <cdr:x>0.35625</cdr:x>
      <cdr:y>0.6878</cdr:y>
    </cdr:to>
    <cdr:sp macro="" textlink="">
      <cdr:nvSpPr>
        <cdr:cNvPr id="2" name="TextBox 2"/>
        <cdr:cNvSpPr txBox="1"/>
      </cdr:nvSpPr>
      <cdr:spPr>
        <a:xfrm xmlns:a="http://schemas.openxmlformats.org/drawingml/2006/main">
          <a:off x="2590800" y="4038600"/>
          <a:ext cx="558195" cy="3114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ysClr val="windowText" lastClr="000000"/>
              </a:solidFill>
              <a:latin typeface="Calibri"/>
            </a:defRPr>
          </a:lvl1pPr>
          <a:lvl2pPr marL="457200" algn="l" defTabSz="914400" rtl="0" eaLnBrk="1" latinLnBrk="0" hangingPunct="1">
            <a:defRPr sz="1800" kern="1200">
              <a:solidFill>
                <a:sysClr val="windowText" lastClr="000000"/>
              </a:solidFill>
              <a:latin typeface="Calibri"/>
            </a:defRPr>
          </a:lvl2pPr>
          <a:lvl3pPr marL="914400" algn="l" defTabSz="914400" rtl="0" eaLnBrk="1" latinLnBrk="0" hangingPunct="1">
            <a:defRPr sz="1800" kern="1200">
              <a:solidFill>
                <a:sysClr val="windowText" lastClr="000000"/>
              </a:solidFill>
              <a:latin typeface="Calibri"/>
            </a:defRPr>
          </a:lvl3pPr>
          <a:lvl4pPr marL="1371600" algn="l" defTabSz="914400" rtl="0" eaLnBrk="1" latinLnBrk="0" hangingPunct="1">
            <a:defRPr sz="1800" kern="1200">
              <a:solidFill>
                <a:sysClr val="windowText" lastClr="000000"/>
              </a:solidFill>
              <a:latin typeface="Calibri"/>
            </a:defRPr>
          </a:lvl4pPr>
          <a:lvl5pPr marL="1828800" algn="l" defTabSz="914400" rtl="0" eaLnBrk="1" latinLnBrk="0" hangingPunct="1">
            <a:defRPr sz="1800" kern="1200">
              <a:solidFill>
                <a:sysClr val="windowText" lastClr="000000"/>
              </a:solidFill>
              <a:latin typeface="Calibri"/>
            </a:defRPr>
          </a:lvl5pPr>
          <a:lvl6pPr marL="2286000" algn="l" defTabSz="914400" rtl="0" eaLnBrk="1" latinLnBrk="0" hangingPunct="1">
            <a:defRPr sz="1800" kern="1200">
              <a:solidFill>
                <a:sysClr val="windowText" lastClr="000000"/>
              </a:solidFill>
              <a:latin typeface="Calibri"/>
            </a:defRPr>
          </a:lvl6pPr>
          <a:lvl7pPr marL="2743200" algn="l" defTabSz="914400" rtl="0" eaLnBrk="1" latinLnBrk="0" hangingPunct="1">
            <a:defRPr sz="1800" kern="1200">
              <a:solidFill>
                <a:sysClr val="windowText" lastClr="000000"/>
              </a:solidFill>
              <a:latin typeface="Calibri"/>
            </a:defRPr>
          </a:lvl7pPr>
          <a:lvl8pPr marL="3200400" algn="l" defTabSz="914400" rtl="0" eaLnBrk="1" latinLnBrk="0" hangingPunct="1">
            <a:defRPr sz="1800" kern="1200">
              <a:solidFill>
                <a:sysClr val="windowText" lastClr="000000"/>
              </a:solidFill>
              <a:latin typeface="Calibri"/>
            </a:defRPr>
          </a:lvl8pPr>
          <a:lvl9pPr marL="3657600" algn="l" defTabSz="914400" rtl="0" eaLnBrk="1" latinLnBrk="0" hangingPunct="1">
            <a:defRPr sz="1800" kern="1200">
              <a:solidFill>
                <a:sysClr val="windowText" lastClr="000000"/>
              </a:solidFill>
              <a:latin typeface="Calibri"/>
            </a:defRPr>
          </a:lvl9pPr>
        </a:lstStyle>
        <a:p xmlns:a="http://schemas.openxmlformats.org/drawingml/2006/main">
          <a:r>
            <a:rPr lang="en-US" sz="1400" dirty="0" smtClean="0"/>
            <a:t>-.048</a:t>
          </a:r>
          <a:endParaRPr lang="en-US" sz="1400" dirty="0"/>
        </a:p>
      </cdr:txBody>
    </cdr:sp>
  </cdr:relSizeAnchor>
  <cdr:relSizeAnchor xmlns:cdr="http://schemas.openxmlformats.org/drawingml/2006/chartDrawing">
    <cdr:from>
      <cdr:x>0.37931</cdr:x>
      <cdr:y>0.63855</cdr:y>
    </cdr:from>
    <cdr:to>
      <cdr:x>0.44246</cdr:x>
      <cdr:y>0.6878</cdr:y>
    </cdr:to>
    <cdr:sp macro="" textlink="">
      <cdr:nvSpPr>
        <cdr:cNvPr id="4" name="TextBox 2"/>
        <cdr:cNvSpPr txBox="1"/>
      </cdr:nvSpPr>
      <cdr:spPr>
        <a:xfrm xmlns:a="http://schemas.openxmlformats.org/drawingml/2006/main">
          <a:off x="3352800" y="4038600"/>
          <a:ext cx="558196" cy="3114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t>-.040</a:t>
          </a:r>
          <a:endParaRPr lang="en-US" sz="1400" dirty="0"/>
        </a:p>
      </cdr:txBody>
    </cdr:sp>
  </cdr:relSizeAnchor>
  <cdr:relSizeAnchor xmlns:cdr="http://schemas.openxmlformats.org/drawingml/2006/chartDrawing">
    <cdr:from>
      <cdr:x>0.47414</cdr:x>
      <cdr:y>0.63855</cdr:y>
    </cdr:from>
    <cdr:to>
      <cdr:x>0.53728</cdr:x>
      <cdr:y>0.6878</cdr:y>
    </cdr:to>
    <cdr:sp macro="" textlink="">
      <cdr:nvSpPr>
        <cdr:cNvPr id="5" name="TextBox 2"/>
        <cdr:cNvSpPr txBox="1"/>
      </cdr:nvSpPr>
      <cdr:spPr>
        <a:xfrm xmlns:a="http://schemas.openxmlformats.org/drawingml/2006/main">
          <a:off x="4191000" y="4038600"/>
          <a:ext cx="558107" cy="3114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t>-.044</a:t>
          </a:r>
          <a:endParaRPr lang="en-US" sz="1400" dirty="0"/>
        </a:p>
      </cdr:txBody>
    </cdr:sp>
  </cdr:relSizeAnchor>
  <cdr:relSizeAnchor xmlns:cdr="http://schemas.openxmlformats.org/drawingml/2006/chartDrawing">
    <cdr:from>
      <cdr:x>0.56897</cdr:x>
      <cdr:y>0.63855</cdr:y>
    </cdr:from>
    <cdr:to>
      <cdr:x>0.63212</cdr:x>
      <cdr:y>0.6878</cdr:y>
    </cdr:to>
    <cdr:sp macro="" textlink="">
      <cdr:nvSpPr>
        <cdr:cNvPr id="6" name="TextBox 2"/>
        <cdr:cNvSpPr txBox="1"/>
      </cdr:nvSpPr>
      <cdr:spPr>
        <a:xfrm xmlns:a="http://schemas.openxmlformats.org/drawingml/2006/main">
          <a:off x="5029200" y="4038600"/>
          <a:ext cx="558195" cy="3114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t>-.020</a:t>
          </a:r>
          <a:endParaRPr lang="en-US" sz="1400" dirty="0"/>
        </a:p>
      </cdr:txBody>
    </cdr:sp>
  </cdr:relSizeAnchor>
  <cdr:relSizeAnchor xmlns:cdr="http://schemas.openxmlformats.org/drawingml/2006/chartDrawing">
    <cdr:from>
      <cdr:x>0.86207</cdr:x>
      <cdr:y>0.62651</cdr:y>
    </cdr:from>
    <cdr:to>
      <cdr:x>0.92522</cdr:x>
      <cdr:y>0.67576</cdr:y>
    </cdr:to>
    <cdr:sp macro="" textlink="">
      <cdr:nvSpPr>
        <cdr:cNvPr id="7" name="TextBox 2"/>
        <cdr:cNvSpPr txBox="1"/>
      </cdr:nvSpPr>
      <cdr:spPr>
        <a:xfrm xmlns:a="http://schemas.openxmlformats.org/drawingml/2006/main">
          <a:off x="7620000" y="3962400"/>
          <a:ext cx="558195" cy="31148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400" dirty="0" smtClean="0"/>
            <a:t>-.003</a:t>
          </a:r>
          <a:endParaRPr lang="en-US" sz="14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3586" name="Rectangle 2"/>
          <p:cNvSpPr>
            <a:spLocks noGrp="1" noChangeArrowheads="1"/>
          </p:cNvSpPr>
          <p:nvPr>
            <p:ph type="hdr" sz="quarter"/>
          </p:nvPr>
        </p:nvSpPr>
        <p:spPr bwMode="auto">
          <a:xfrm>
            <a:off x="0" y="1"/>
            <a:ext cx="3067050" cy="450367"/>
          </a:xfrm>
          <a:prstGeom prst="rect">
            <a:avLst/>
          </a:prstGeom>
          <a:noFill/>
          <a:ln w="9525">
            <a:noFill/>
            <a:miter lim="800000"/>
            <a:headEnd/>
            <a:tailEnd/>
          </a:ln>
          <a:effectLst/>
        </p:spPr>
        <p:txBody>
          <a:bodyPr vert="horz" wrap="square" lIns="94296" tIns="47147" rIns="94296" bIns="47147" numCol="1" anchor="t" anchorCtr="0" compatLnSpc="1">
            <a:prstTxWarp prst="textNoShape">
              <a:avLst/>
            </a:prstTxWarp>
          </a:bodyPr>
          <a:lstStyle>
            <a:lvl1pPr defTabSz="942315">
              <a:defRPr sz="1200"/>
            </a:lvl1pPr>
          </a:lstStyle>
          <a:p>
            <a:pPr>
              <a:defRPr/>
            </a:pPr>
            <a:endParaRPr lang="en-US"/>
          </a:p>
        </p:txBody>
      </p:sp>
      <p:sp>
        <p:nvSpPr>
          <p:cNvPr id="323587" name="Rectangle 3"/>
          <p:cNvSpPr>
            <a:spLocks noGrp="1" noChangeArrowheads="1"/>
          </p:cNvSpPr>
          <p:nvPr>
            <p:ph type="dt" sz="quarter" idx="1"/>
          </p:nvPr>
        </p:nvSpPr>
        <p:spPr bwMode="auto">
          <a:xfrm>
            <a:off x="4008438" y="1"/>
            <a:ext cx="3067050" cy="450367"/>
          </a:xfrm>
          <a:prstGeom prst="rect">
            <a:avLst/>
          </a:prstGeom>
          <a:noFill/>
          <a:ln w="9525">
            <a:noFill/>
            <a:miter lim="800000"/>
            <a:headEnd/>
            <a:tailEnd/>
          </a:ln>
          <a:effectLst/>
        </p:spPr>
        <p:txBody>
          <a:bodyPr vert="horz" wrap="square" lIns="94296" tIns="47147" rIns="94296" bIns="47147" numCol="1" anchor="t" anchorCtr="0" compatLnSpc="1">
            <a:prstTxWarp prst="textNoShape">
              <a:avLst/>
            </a:prstTxWarp>
          </a:bodyPr>
          <a:lstStyle>
            <a:lvl1pPr algn="r" defTabSz="942315">
              <a:defRPr sz="1200"/>
            </a:lvl1pPr>
          </a:lstStyle>
          <a:p>
            <a:pPr>
              <a:defRPr/>
            </a:pPr>
            <a:endParaRPr lang="en-US"/>
          </a:p>
        </p:txBody>
      </p:sp>
      <p:sp>
        <p:nvSpPr>
          <p:cNvPr id="323588" name="Rectangle 4"/>
          <p:cNvSpPr>
            <a:spLocks noGrp="1" noChangeArrowheads="1"/>
          </p:cNvSpPr>
          <p:nvPr>
            <p:ph type="ftr" sz="quarter" idx="2"/>
          </p:nvPr>
        </p:nvSpPr>
        <p:spPr bwMode="auto">
          <a:xfrm>
            <a:off x="0" y="8552417"/>
            <a:ext cx="3067050" cy="450367"/>
          </a:xfrm>
          <a:prstGeom prst="rect">
            <a:avLst/>
          </a:prstGeom>
          <a:noFill/>
          <a:ln w="9525">
            <a:noFill/>
            <a:miter lim="800000"/>
            <a:headEnd/>
            <a:tailEnd/>
          </a:ln>
          <a:effectLst/>
        </p:spPr>
        <p:txBody>
          <a:bodyPr vert="horz" wrap="square" lIns="94296" tIns="47147" rIns="94296" bIns="47147" numCol="1" anchor="b" anchorCtr="0" compatLnSpc="1">
            <a:prstTxWarp prst="textNoShape">
              <a:avLst/>
            </a:prstTxWarp>
          </a:bodyPr>
          <a:lstStyle>
            <a:lvl1pPr defTabSz="942315">
              <a:defRPr sz="1200"/>
            </a:lvl1pPr>
          </a:lstStyle>
          <a:p>
            <a:pPr>
              <a:defRPr/>
            </a:pPr>
            <a:endParaRPr lang="en-US"/>
          </a:p>
        </p:txBody>
      </p:sp>
      <p:sp>
        <p:nvSpPr>
          <p:cNvPr id="323589" name="Rectangle 5"/>
          <p:cNvSpPr>
            <a:spLocks noGrp="1" noChangeArrowheads="1"/>
          </p:cNvSpPr>
          <p:nvPr>
            <p:ph type="sldNum" sz="quarter" idx="3"/>
          </p:nvPr>
        </p:nvSpPr>
        <p:spPr bwMode="auto">
          <a:xfrm>
            <a:off x="4008438" y="8552417"/>
            <a:ext cx="3067050" cy="450367"/>
          </a:xfrm>
          <a:prstGeom prst="rect">
            <a:avLst/>
          </a:prstGeom>
          <a:noFill/>
          <a:ln w="9525">
            <a:noFill/>
            <a:miter lim="800000"/>
            <a:headEnd/>
            <a:tailEnd/>
          </a:ln>
          <a:effectLst/>
        </p:spPr>
        <p:txBody>
          <a:bodyPr vert="horz" wrap="square" lIns="94296" tIns="47147" rIns="94296" bIns="47147" numCol="1" anchor="b" anchorCtr="0" compatLnSpc="1">
            <a:prstTxWarp prst="textNoShape">
              <a:avLst/>
            </a:prstTxWarp>
          </a:bodyPr>
          <a:lstStyle>
            <a:lvl1pPr algn="r" defTabSz="942315">
              <a:defRPr sz="1200"/>
            </a:lvl1pPr>
          </a:lstStyle>
          <a:p>
            <a:pPr>
              <a:defRPr/>
            </a:pPr>
            <a:fld id="{E0B4BFBD-1802-43C5-8F3F-BAFFE0CFA258}" type="slidenum">
              <a:rPr lang="en-US"/>
              <a:pPr>
                <a:defRPr/>
              </a:pPr>
              <a:t>‹#›</a:t>
            </a:fld>
            <a:endParaRPr lang="en-US"/>
          </a:p>
        </p:txBody>
      </p:sp>
    </p:spTree>
    <p:extLst>
      <p:ext uri="{BB962C8B-B14F-4D97-AF65-F5344CB8AC3E}">
        <p14:creationId xmlns:p14="http://schemas.microsoft.com/office/powerpoint/2010/main" val="15015537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8886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a:prstGeom prst="rect">
            <a:avLst/>
          </a:prstGeom>
          <a:noFill/>
          <a:ln w="12700">
            <a:solidFill>
              <a:prstClr val="black"/>
            </a:solidFill>
          </a:ln>
        </p:spPr>
      </p:sp>
      <p:sp>
        <p:nvSpPr>
          <p:cNvPr id="3" name="Notes Placeholder 2"/>
          <p:cNvSpPr>
            <a:spLocks noGrp="1"/>
          </p:cNvSpPr>
          <p:nvPr>
            <p:ph type="body" idx="1"/>
          </p:nvPr>
        </p:nvSpPr>
        <p:spPr>
          <a:xfrm>
            <a:off x="708025" y="4276725"/>
            <a:ext cx="5661025" cy="4052888"/>
          </a:xfrm>
          <a:prstGeom prst="rect">
            <a:avLst/>
          </a:prstGeom>
        </p:spPr>
        <p:txBody>
          <a:bodyPr/>
          <a:lstStyle/>
          <a:p>
            <a:endParaRPr lang="en-US" dirty="0"/>
          </a:p>
        </p:txBody>
      </p:sp>
    </p:spTree>
    <p:extLst>
      <p:ext uri="{BB962C8B-B14F-4D97-AF65-F5344CB8AC3E}">
        <p14:creationId xmlns:p14="http://schemas.microsoft.com/office/powerpoint/2010/main" val="2858194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85875" y="674688"/>
            <a:ext cx="4506913" cy="3379787"/>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706438" y="4277727"/>
            <a:ext cx="5664200" cy="4051783"/>
          </a:xfrm>
          <a:prstGeom prst="rect">
            <a:avLst/>
          </a:prstGeom>
          <a:solidFill>
            <a:srgbClr val="FFFFFF"/>
          </a:solidFill>
          <a:ln>
            <a:solidFill>
              <a:srgbClr val="000000"/>
            </a:solidFill>
            <a:miter lim="800000"/>
            <a:headEnd/>
            <a:tailEnd/>
          </a:ln>
        </p:spPr>
        <p:txBody>
          <a:bodyPr lIns="94287" tIns="47145" rIns="94287" bIns="47145"/>
          <a:lstStyle/>
          <a:p>
            <a:r>
              <a:rPr lang="en-US" sz="1000" b="1" u="sng" dirty="0" smtClean="0"/>
              <a:t>Earnings</a:t>
            </a:r>
            <a:r>
              <a:rPr lang="en-US" sz="1000" dirty="0" smtClean="0"/>
              <a:t>	</a:t>
            </a:r>
          </a:p>
          <a:p>
            <a:r>
              <a:rPr lang="en-US" sz="1000" dirty="0" smtClean="0"/>
              <a:t>	To some extent changes in both labor force participation and occupational segregation over time are easily observable.  We quite literally see more women working today, and working in a wider variety of occupations than in the past.  In fact the sight of women in large numbers in previously “male” occupations like police officers and politicians can sometimes mask the persistence of inequality.  While perhaps the least directly visible of the three dimensions of work-related gender inequality, differences in men’s and women’s pay may have garnered the most public attention.  Each year when the Bureau of Labor Statistics releases results from the March Current Population Survey, a spate of newspaper stories appear on the current state of the “gender gap” in earnings.  Sometimes these tell of good news (a narrowing gap) sometimes bad (a widening gap).  Cumulatively, as we will see, the last half of a century is good news – but the differences remain and remain large, and the gap between men’s and women’s earnings widened again in the last half of the 1990s.</a:t>
            </a:r>
            <a:endParaRPr lang="en-US" sz="1000" i="1" dirty="0" smtClean="0"/>
          </a:p>
          <a:p>
            <a:r>
              <a:rPr lang="en-US" sz="1000" i="1" dirty="0" smtClean="0"/>
              <a:t>Census 2000 Findings</a:t>
            </a:r>
            <a:endParaRPr lang="en-US" sz="1000" dirty="0" smtClean="0"/>
          </a:p>
          <a:p>
            <a:r>
              <a:rPr lang="en-US" sz="1000" dirty="0" smtClean="0"/>
              <a:t>	Women still earn less than men.  The average woman, age 25-54, who worked full-time year-round in 1999 reported earnings of $28,100.  That is only 73% of the $38,700 reported by the average man, age 25-54 (Table 8).   The ratio is somewhat better if we estimate hourly wages for all workers by adjusting annual earnings for the reported usual hours worked and the number of weeks worked last year.  Women’s average hourly wage, $12.44, is 79% of men’s, $15.72.</a:t>
            </a:r>
          </a:p>
        </p:txBody>
      </p:sp>
    </p:spTree>
    <p:extLst>
      <p:ext uri="{BB962C8B-B14F-4D97-AF65-F5344CB8AC3E}">
        <p14:creationId xmlns:p14="http://schemas.microsoft.com/office/powerpoint/2010/main" val="2831793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a:prstGeom prst="rect">
            <a:avLst/>
          </a:prstGeom>
          <a:noFill/>
          <a:ln w="12700">
            <a:solidFill>
              <a:prstClr val="black"/>
            </a:solidFill>
          </a:ln>
        </p:spPr>
      </p:sp>
      <p:sp>
        <p:nvSpPr>
          <p:cNvPr id="3" name="Notes Placeholder 2"/>
          <p:cNvSpPr>
            <a:spLocks noGrp="1"/>
          </p:cNvSpPr>
          <p:nvPr>
            <p:ph type="body" idx="1"/>
          </p:nvPr>
        </p:nvSpPr>
        <p:spPr>
          <a:xfrm>
            <a:off x="708025" y="4276725"/>
            <a:ext cx="5661025" cy="4052888"/>
          </a:xfrm>
          <a:prstGeom prst="rect">
            <a:avLst/>
          </a:prstGeom>
        </p:spPr>
        <p:txBody>
          <a:bodyPr/>
          <a:lstStyle/>
          <a:p>
            <a:endParaRPr lang="en-US" dirty="0"/>
          </a:p>
        </p:txBody>
      </p:sp>
    </p:spTree>
    <p:extLst>
      <p:ext uri="{BB962C8B-B14F-4D97-AF65-F5344CB8AC3E}">
        <p14:creationId xmlns:p14="http://schemas.microsoft.com/office/powerpoint/2010/main" val="1245281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74688"/>
            <a:ext cx="4505325" cy="3378200"/>
          </a:xfrm>
          <a:prstGeom prst="rect">
            <a:avLst/>
          </a:prstGeom>
        </p:spPr>
      </p:sp>
      <p:sp>
        <p:nvSpPr>
          <p:cNvPr id="3" name="Notes Placeholder 2"/>
          <p:cNvSpPr>
            <a:spLocks noGrp="1"/>
          </p:cNvSpPr>
          <p:nvPr>
            <p:ph type="body" idx="1"/>
          </p:nvPr>
        </p:nvSpPr>
        <p:spPr>
          <a:xfrm>
            <a:off x="707708" y="4277043"/>
            <a:ext cx="5661660" cy="4051935"/>
          </a:xfrm>
          <a:prstGeom prst="rect">
            <a:avLst/>
          </a:prstGeom>
        </p:spPr>
        <p:txBody>
          <a:bodyPr lIns="94293" tIns="47146" rIns="94293" bIns="47146">
            <a:normAutofit/>
          </a:bodyPr>
          <a:lstStyle/>
          <a:p>
            <a:r>
              <a:rPr lang="en-US" dirty="0" smtClean="0"/>
              <a:t>The overall trend in segregation shows a decline beginning in the 1960s and continuing through the 1970s and 1980s, with D dropping between</a:t>
            </a:r>
            <a:r>
              <a:rPr lang="en-US" baseline="0" dirty="0" smtClean="0"/>
              <a:t> four and five points in each decade.  </a:t>
            </a:r>
          </a:p>
          <a:p>
            <a:endParaRPr lang="en-US" baseline="0" dirty="0" smtClean="0"/>
          </a:p>
          <a:p>
            <a:r>
              <a:rPr lang="en-US" baseline="0" dirty="0" smtClean="0"/>
              <a:t>In the 1990s the decline is roughly half that seen in the previous decade.  </a:t>
            </a:r>
          </a:p>
          <a:p>
            <a:endParaRPr lang="en-US" baseline="0" dirty="0" smtClean="0"/>
          </a:p>
          <a:p>
            <a:r>
              <a:rPr lang="en-US" baseline="0" dirty="0" smtClean="0"/>
              <a:t>Then, comparing 2000 to 2007-9 we see little if any change in the last decade -- only a third of a point drop in segregation.  </a:t>
            </a:r>
            <a:endParaRPr lang="en-US" dirty="0"/>
          </a:p>
        </p:txBody>
      </p:sp>
      <p:sp>
        <p:nvSpPr>
          <p:cNvPr id="4" name="Slide Number Placeholder 3"/>
          <p:cNvSpPr>
            <a:spLocks noGrp="1"/>
          </p:cNvSpPr>
          <p:nvPr>
            <p:ph type="sldNum" sz="quarter" idx="10"/>
          </p:nvPr>
        </p:nvSpPr>
        <p:spPr>
          <a:xfrm>
            <a:off x="4008705" y="8552523"/>
            <a:ext cx="3066733" cy="450215"/>
          </a:xfrm>
          <a:prstGeom prst="rect">
            <a:avLst/>
          </a:prstGeom>
        </p:spPr>
        <p:txBody>
          <a:bodyPr lIns="94293" tIns="47146" rIns="94293" bIns="47146"/>
          <a:lstStyle/>
          <a:p>
            <a:fld id="{34737ED6-9401-44D3-96D3-51D1199BF96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196843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a:prstGeom prst="rect">
            <a:avLst/>
          </a:prstGeom>
        </p:spPr>
      </p:sp>
      <p:sp>
        <p:nvSpPr>
          <p:cNvPr id="3" name="Notes Placeholder 2"/>
          <p:cNvSpPr>
            <a:spLocks noGrp="1"/>
          </p:cNvSpPr>
          <p:nvPr>
            <p:ph type="body" idx="1"/>
          </p:nvPr>
        </p:nvSpPr>
        <p:spPr>
          <a:xfrm>
            <a:off x="707708" y="4277043"/>
            <a:ext cx="5661660" cy="4051935"/>
          </a:xfrm>
          <a:prstGeom prst="rect">
            <a:avLst/>
          </a:prstGeom>
        </p:spPr>
        <p:txBody>
          <a:bodyPr/>
          <a:lstStyle/>
          <a:p>
            <a:r>
              <a:rPr lang="en-US" sz="1200" b="0" i="0" u="none" strike="noStrike" kern="1200" baseline="0" dirty="0" smtClean="0">
                <a:solidFill>
                  <a:schemeClr val="tx1"/>
                </a:solidFill>
                <a:latin typeface="+mn-lt"/>
                <a:ea typeface="+mn-ea"/>
                <a:cs typeface="+mn-cs"/>
              </a:rPr>
              <a:t>A second way of decomposing desegregation looks at whether changes in segregation are due more to women shifting into formerly male occupations or men moving into formerly female occupations. To assess this we examine the extent of between gender segregation across census years (or ACS years), comparing, for instance, women in 2010 to men in 2000 and men in 2010 to women in 2000.   </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period 1970-1990 saw the largest declines in sex segregation (change in D =       -5.6 and -4.4).  During that period, women’s occupations shifted each decade to look more like where men’s occupations had been (-6.4 and -3.6) – that is, women were entering previously male occupations.  But men did not enter previously female occupations;  in fact, each of those two decades their occupational distributions shifted slightly </a:t>
            </a:r>
            <a:r>
              <a:rPr lang="en-US" sz="1200" i="1" kern="1200" dirty="0" smtClean="0">
                <a:solidFill>
                  <a:schemeClr val="tx1"/>
                </a:solidFill>
                <a:effectLst/>
                <a:latin typeface="+mn-lt"/>
                <a:ea typeface="+mn-ea"/>
                <a:cs typeface="+mn-cs"/>
              </a:rPr>
              <a:t>away</a:t>
            </a:r>
            <a:r>
              <a:rPr lang="en-US" sz="1200" kern="1200" dirty="0" smtClean="0">
                <a:solidFill>
                  <a:schemeClr val="tx1"/>
                </a:solidFill>
                <a:effectLst/>
                <a:latin typeface="+mn-lt"/>
                <a:ea typeface="+mn-ea"/>
                <a:cs typeface="+mn-cs"/>
              </a:rPr>
              <a:t> from where women’s had been (+2.9 and +0.9).  </a:t>
            </a:r>
          </a:p>
          <a:p>
            <a:r>
              <a:rPr lang="en-US" sz="1200" kern="1200" dirty="0" smtClean="0">
                <a:solidFill>
                  <a:schemeClr val="tx1"/>
                </a:solidFill>
                <a:effectLst/>
                <a:latin typeface="+mn-lt"/>
                <a:ea typeface="+mn-ea"/>
                <a:cs typeface="+mn-cs"/>
              </a:rPr>
              <a:t>In the slower or non-existent changes since 1990, (-1.9 and -0.8) the pattern is quite different.  From 1990-2000, women’s occupations shifted only modestly to look like 1990 men’s occupations (-2.0); and from 2000-2009, they shifted back away from where men were in 2000 (+2.1).  Men’s occupations, however, did shift slightly each decade towards a more female-like distribution (-2.1 and -1.9).  Men’s occupations in 2000 looked more like women’s 1990 occupations than they had ten years earlier.  This continued in the first decade of the next century.  So, the </a:t>
            </a:r>
            <a:r>
              <a:rPr lang="en-US" sz="1200" i="1" kern="1200" dirty="0" smtClean="0">
                <a:solidFill>
                  <a:schemeClr val="tx1"/>
                </a:solidFill>
                <a:effectLst/>
                <a:latin typeface="+mn-lt"/>
                <a:ea typeface="+mn-ea"/>
                <a:cs typeface="+mn-cs"/>
              </a:rPr>
              <a:t>Times</a:t>
            </a:r>
            <a:r>
              <a:rPr lang="en-US" sz="1200" kern="1200" dirty="0" smtClean="0">
                <a:solidFill>
                  <a:schemeClr val="tx1"/>
                </a:solidFill>
                <a:effectLst/>
                <a:latin typeface="+mn-lt"/>
                <a:ea typeface="+mn-ea"/>
                <a:cs typeface="+mn-cs"/>
              </a:rPr>
              <a:t> article about men entering women’s occupations, while greatly exaggerated, is not entirely incorrect.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following slides examine whether the dramatic desegregation and then diminishing declines are observed across different demographic groups.</a:t>
            </a:r>
          </a:p>
          <a:p>
            <a:endParaRPr lang="en-US" dirty="0"/>
          </a:p>
        </p:txBody>
      </p:sp>
      <p:sp>
        <p:nvSpPr>
          <p:cNvPr id="4" name="Slide Number Placeholder 3"/>
          <p:cNvSpPr>
            <a:spLocks noGrp="1"/>
          </p:cNvSpPr>
          <p:nvPr>
            <p:ph type="sldNum" sz="quarter" idx="10"/>
          </p:nvPr>
        </p:nvSpPr>
        <p:spPr>
          <a:xfrm>
            <a:off x="4008705" y="8552522"/>
            <a:ext cx="3066733" cy="450215"/>
          </a:xfrm>
          <a:prstGeom prst="rect">
            <a:avLst/>
          </a:prstGeom>
        </p:spPr>
        <p:txBody>
          <a:bodyPr/>
          <a:lstStyle/>
          <a:p>
            <a:fld id="{34737ED6-9401-44D3-96D3-51D1199BF96A}"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4114361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674688"/>
            <a:ext cx="4502150" cy="3376612"/>
          </a:xfrm>
          <a:prstGeom prst="rect">
            <a:avLst/>
          </a:prstGeom>
        </p:spPr>
      </p:sp>
      <p:sp>
        <p:nvSpPr>
          <p:cNvPr id="3" name="Notes Placeholder 2"/>
          <p:cNvSpPr>
            <a:spLocks noGrp="1"/>
          </p:cNvSpPr>
          <p:nvPr>
            <p:ph type="body" idx="1"/>
          </p:nvPr>
        </p:nvSpPr>
        <p:spPr>
          <a:xfrm>
            <a:off x="707708" y="4277043"/>
            <a:ext cx="5661660" cy="4051935"/>
          </a:xfrm>
          <a:prstGeom prst="rect">
            <a:avLst/>
          </a:prstGeom>
        </p:spPr>
        <p:txBody>
          <a:bodyPr>
            <a:normAutofit/>
          </a:bodyPr>
          <a:lstStyle/>
          <a:p>
            <a:r>
              <a:rPr lang="en-US" dirty="0" smtClean="0"/>
              <a:t>Four things</a:t>
            </a:r>
            <a:r>
              <a:rPr lang="en-US" baseline="0" dirty="0" smtClean="0"/>
              <a:t> are of note here:  </a:t>
            </a:r>
          </a:p>
          <a:p>
            <a:pPr marL="228600" indent="-228600">
              <a:buAutoNum type="arabicPeriod"/>
            </a:pPr>
            <a:r>
              <a:rPr lang="en-US" baseline="0" dirty="0" smtClean="0"/>
              <a:t>Levels of occupational segregation are now much lower among college graduates than among all other levels of education, </a:t>
            </a:r>
          </a:p>
          <a:p>
            <a:pPr marL="228600" indent="-228600">
              <a:buAutoNum type="arabicPeriod"/>
            </a:pPr>
            <a:r>
              <a:rPr lang="en-US" baseline="0" dirty="0" smtClean="0"/>
              <a:t>This difference emerged during the gender revolution of the 1960s, 1970s and 1980s</a:t>
            </a:r>
          </a:p>
          <a:p>
            <a:pPr marL="228600" indent="-228600">
              <a:buAutoNum type="arabicPeriod"/>
            </a:pPr>
            <a:r>
              <a:rPr lang="en-US" baseline="0" dirty="0" smtClean="0"/>
              <a:t>Because segregation proceeded much more quickly among college grads than non-college graduates, though all experienced some integration</a:t>
            </a:r>
          </a:p>
          <a:p>
            <a:pPr marL="228600" indent="-228600">
              <a:buAutoNum type="arabicPeriod"/>
            </a:pPr>
            <a:r>
              <a:rPr lang="en-US" baseline="0" dirty="0" smtClean="0"/>
              <a:t>Little change has taken place in the 2000s regardless of educational level</a:t>
            </a:r>
            <a:endParaRPr lang="en-US" dirty="0"/>
          </a:p>
        </p:txBody>
      </p:sp>
      <p:sp>
        <p:nvSpPr>
          <p:cNvPr id="4" name="Slide Number Placeholder 3"/>
          <p:cNvSpPr>
            <a:spLocks noGrp="1"/>
          </p:cNvSpPr>
          <p:nvPr>
            <p:ph type="sldNum" sz="quarter" idx="10"/>
          </p:nvPr>
        </p:nvSpPr>
        <p:spPr>
          <a:xfrm>
            <a:off x="4008705" y="8552522"/>
            <a:ext cx="3066733" cy="450215"/>
          </a:xfrm>
          <a:prstGeom prst="rect">
            <a:avLst/>
          </a:prstGeom>
        </p:spPr>
        <p:txBody>
          <a:bodyPr/>
          <a:lstStyle/>
          <a:p>
            <a:fld id="{34737ED6-9401-44D3-96D3-51D1199BF96A}"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5875" y="674688"/>
            <a:ext cx="4505325" cy="3378200"/>
          </a:xfrm>
          <a:prstGeom prst="rect">
            <a:avLst/>
          </a:prstGeom>
        </p:spPr>
      </p:sp>
      <p:sp>
        <p:nvSpPr>
          <p:cNvPr id="3" name="Notes Placeholder 2"/>
          <p:cNvSpPr>
            <a:spLocks noGrp="1"/>
          </p:cNvSpPr>
          <p:nvPr>
            <p:ph type="body" idx="1"/>
          </p:nvPr>
        </p:nvSpPr>
        <p:spPr>
          <a:xfrm>
            <a:off x="707708" y="4277043"/>
            <a:ext cx="5661660" cy="4051935"/>
          </a:xfrm>
          <a:prstGeom prst="rect">
            <a:avLst/>
          </a:prstGeom>
        </p:spPr>
        <p:txBody>
          <a:bodyPr lIns="94293" tIns="47146" rIns="94293" bIns="47146">
            <a:normAutofit/>
          </a:bodyPr>
          <a:lstStyle/>
          <a:p>
            <a:r>
              <a:rPr lang="en-US" dirty="0" smtClean="0"/>
              <a:t>Four things</a:t>
            </a:r>
            <a:r>
              <a:rPr lang="en-US" baseline="0" dirty="0" smtClean="0"/>
              <a:t> are of note here:  </a:t>
            </a:r>
          </a:p>
          <a:p>
            <a:pPr marL="235732" indent="-235732">
              <a:buAutoNum type="arabicPeriod"/>
            </a:pPr>
            <a:r>
              <a:rPr lang="en-US" baseline="0" dirty="0" smtClean="0"/>
              <a:t>Levels of occupational segregation are now much lower among college graduates than among all other levels of education, </a:t>
            </a:r>
          </a:p>
          <a:p>
            <a:pPr marL="235732" indent="-235732">
              <a:buAutoNum type="arabicPeriod"/>
            </a:pPr>
            <a:r>
              <a:rPr lang="en-US" baseline="0" dirty="0" smtClean="0"/>
              <a:t>This difference emerged during the gender revolution of the 1960s, 1970s and 1980s</a:t>
            </a:r>
          </a:p>
          <a:p>
            <a:pPr marL="235732" indent="-235732">
              <a:buAutoNum type="arabicPeriod"/>
            </a:pPr>
            <a:r>
              <a:rPr lang="en-US" baseline="0" dirty="0" smtClean="0"/>
              <a:t>Because segregation proceeded much more quickly among college grads than non-college graduates</a:t>
            </a:r>
          </a:p>
          <a:p>
            <a:pPr marL="235732" indent="-235732">
              <a:buAutoNum type="arabicPeriod"/>
            </a:pPr>
            <a:r>
              <a:rPr lang="en-US" baseline="0" dirty="0" smtClean="0"/>
              <a:t>Little change has taken place in the 2000s regardless of educational level</a:t>
            </a:r>
            <a:endParaRPr lang="en-US" dirty="0"/>
          </a:p>
        </p:txBody>
      </p:sp>
      <p:sp>
        <p:nvSpPr>
          <p:cNvPr id="4" name="Slide Number Placeholder 3"/>
          <p:cNvSpPr>
            <a:spLocks noGrp="1"/>
          </p:cNvSpPr>
          <p:nvPr>
            <p:ph type="sldNum" sz="quarter" idx="10"/>
          </p:nvPr>
        </p:nvSpPr>
        <p:spPr>
          <a:xfrm>
            <a:off x="4008705" y="8552523"/>
            <a:ext cx="3066733" cy="450215"/>
          </a:xfrm>
          <a:prstGeom prst="rect">
            <a:avLst/>
          </a:prstGeom>
        </p:spPr>
        <p:txBody>
          <a:bodyPr lIns="94293" tIns="47146" rIns="94293" bIns="47146"/>
          <a:lstStyle/>
          <a:p>
            <a:fld id="{34737ED6-9401-44D3-96D3-51D1199BF96A}"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7874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85875" y="674688"/>
            <a:ext cx="4506913" cy="3379787"/>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706438" y="4277727"/>
            <a:ext cx="5664200" cy="4051783"/>
          </a:xfrm>
          <a:prstGeom prst="rect">
            <a:avLst/>
          </a:prstGeom>
          <a:solidFill>
            <a:srgbClr val="FFFFFF"/>
          </a:solidFill>
          <a:ln>
            <a:solidFill>
              <a:srgbClr val="000000"/>
            </a:solidFill>
            <a:miter lim="800000"/>
            <a:headEnd/>
            <a:tailEnd/>
          </a:ln>
        </p:spPr>
        <p:txBody>
          <a:bodyPr lIns="94287" tIns="47145" rIns="94287" bIns="47145"/>
          <a:lstStyle/>
          <a:p>
            <a:r>
              <a:rPr lang="en-US" sz="1000" b="1" u="sng" dirty="0" smtClean="0"/>
              <a:t>Earnings</a:t>
            </a:r>
            <a:r>
              <a:rPr lang="en-US" sz="1000" dirty="0" smtClean="0"/>
              <a:t>	</a:t>
            </a:r>
          </a:p>
          <a:p>
            <a:r>
              <a:rPr lang="en-US" sz="1000" dirty="0" smtClean="0"/>
              <a:t>	To some extent changes in both labor force participation and occupational segregation over time are easily observable.  We quite literally see more women working today, and working in a wider variety of occupations than in the past.  In fact the sight of women in large numbers in previously “male” occupations like police officers and politicians can sometimes mask the persistence of inequality.  While perhaps the least directly visible of the three dimensions of work-related gender inequality, differences in men’s and women’s pay may have garnered the most public attention.  Each year when the Bureau of Labor Statistics releases results from the March Current Population Survey, a spate of newspaper stories appear on the current state of the “gender gap” in earnings.  Sometimes these tell of good news (a narrowing gap) sometimes bad (a widening gap).  Cumulatively, as we will see, the last half of a century is good news – but the differences remain and remain large, and the narrowing of the gap between men’s and women’s earnings slowed after the mid 1990s.</a:t>
            </a:r>
          </a:p>
          <a:p>
            <a:endParaRPr lang="en-US" sz="1000" i="1" dirty="0" smtClean="0"/>
          </a:p>
          <a:p>
            <a:r>
              <a:rPr lang="en-US" sz="1000" i="1" dirty="0" smtClean="0"/>
              <a:t>	</a:t>
            </a:r>
            <a:r>
              <a:rPr lang="en-US" sz="1000" i="0" dirty="0" smtClean="0"/>
              <a:t>Some recent analyses looking at cohort differences (Campbell</a:t>
            </a:r>
            <a:r>
              <a:rPr lang="en-US" sz="1000" i="0" baseline="0" dirty="0" smtClean="0"/>
              <a:t> and Pearlman, 2013) suggest further slowing of the narrowing once accounting for cohorts.  That is, most of the change in years after the mid-1990s are because of cohort replacement rather than period effects.</a:t>
            </a:r>
            <a:endParaRPr lang="en-US" sz="1000" i="0" dirty="0" smtClean="0"/>
          </a:p>
        </p:txBody>
      </p:sp>
    </p:spTree>
    <p:extLst>
      <p:ext uri="{BB962C8B-B14F-4D97-AF65-F5344CB8AC3E}">
        <p14:creationId xmlns:p14="http://schemas.microsoft.com/office/powerpoint/2010/main" val="2831793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85875" y="674688"/>
            <a:ext cx="4506913" cy="3379787"/>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706438" y="4277727"/>
            <a:ext cx="5664200" cy="4051783"/>
          </a:xfrm>
          <a:prstGeom prst="rect">
            <a:avLst/>
          </a:prstGeom>
          <a:solidFill>
            <a:srgbClr val="FFFFFF"/>
          </a:solidFill>
          <a:ln>
            <a:solidFill>
              <a:srgbClr val="000000"/>
            </a:solidFill>
            <a:miter lim="800000"/>
            <a:headEnd/>
            <a:tailEnd/>
          </a:ln>
        </p:spPr>
        <p:txBody>
          <a:bodyPr lIns="94287" tIns="47145" rIns="94287" bIns="47145"/>
          <a:lstStyle/>
          <a:p>
            <a:r>
              <a:rPr lang="en-US" sz="1000" b="1" u="sng" dirty="0" smtClean="0"/>
              <a:t>Earnings</a:t>
            </a:r>
            <a:r>
              <a:rPr lang="en-US" sz="1000" dirty="0" smtClean="0"/>
              <a:t>	</a:t>
            </a:r>
          </a:p>
          <a:p>
            <a:r>
              <a:rPr lang="en-US" sz="1000" dirty="0" smtClean="0"/>
              <a:t>	To some extent changes in both labor force participation and occupational segregation over time are easily observable.  We quite literally see more women working today, and working in a wider variety of occupations than in the past.  In fact the sight of women in large numbers in previously “male” occupations like police officers and politicians can sometimes mask the persistence of inequality.  While perhaps the least directly visible of the three dimensions of work-related gender inequality, differences in men’s and women’s pay may have garnered the most public attention.  Each year when the Bureau of Labor Statistics releases results from the March Current Population Survey, a spate of newspaper stories appear on the current state of the “gender gap” in earnings.  Sometimes these tell of good news (a narrowing gap) sometimes bad (a widening gap).  Cumulatively, as we will see, the last half of a century is good news – but the differences remain and remain large, and the gap between men’s and women’s earnings widened again in the last half of the 1990s.</a:t>
            </a:r>
            <a:endParaRPr lang="en-US" sz="1000" i="1" dirty="0" smtClean="0"/>
          </a:p>
          <a:p>
            <a:r>
              <a:rPr lang="en-US" sz="1000" i="1" dirty="0" smtClean="0"/>
              <a:t>Census 2000 Findings</a:t>
            </a:r>
            <a:endParaRPr lang="en-US" sz="1000" dirty="0" smtClean="0"/>
          </a:p>
          <a:p>
            <a:r>
              <a:rPr lang="en-US" sz="1000" dirty="0" smtClean="0"/>
              <a:t>	Women still earn less than men.  The average woman, age 25-54, who worked full-time year-round in 1999 reported earnings of $28,100.  That is only 73% of the $38,700 reported by the average man, age 25-54 (Table 8).   The ratio is somewhat better if we estimate hourly wages for all workers by adjusting annual earnings for the reported usual hours worked and the number of weeks worked last year.  Women’s average hourly wage, $12.44, is 79% of men’s, $15.72.</a:t>
            </a:r>
          </a:p>
        </p:txBody>
      </p:sp>
    </p:spTree>
    <p:extLst>
      <p:ext uri="{BB962C8B-B14F-4D97-AF65-F5344CB8AC3E}">
        <p14:creationId xmlns:p14="http://schemas.microsoft.com/office/powerpoint/2010/main" val="38171102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bwMode="auto">
          <a:xfrm>
            <a:off x="1285875" y="674688"/>
            <a:ext cx="4506913" cy="3379787"/>
          </a:xfrm>
          <a:prstGeom prst="rect">
            <a:avLst/>
          </a:prstGeom>
          <a:noFill/>
          <a:ln>
            <a:solidFill>
              <a:srgbClr val="000000"/>
            </a:solidFill>
            <a:miter lim="800000"/>
            <a:headEnd/>
            <a:tailEnd/>
          </a:ln>
        </p:spPr>
      </p:sp>
      <p:sp>
        <p:nvSpPr>
          <p:cNvPr id="71683" name="Rectangle 3"/>
          <p:cNvSpPr>
            <a:spLocks noGrp="1" noChangeArrowheads="1"/>
          </p:cNvSpPr>
          <p:nvPr>
            <p:ph type="body" idx="1"/>
          </p:nvPr>
        </p:nvSpPr>
        <p:spPr bwMode="auto">
          <a:xfrm>
            <a:off x="706438" y="4277727"/>
            <a:ext cx="5664200" cy="4051783"/>
          </a:xfrm>
          <a:prstGeom prst="rect">
            <a:avLst/>
          </a:prstGeom>
          <a:solidFill>
            <a:srgbClr val="FFFFFF"/>
          </a:solidFill>
          <a:ln>
            <a:solidFill>
              <a:srgbClr val="000000"/>
            </a:solidFill>
            <a:miter lim="800000"/>
            <a:headEnd/>
            <a:tailEnd/>
          </a:ln>
        </p:spPr>
        <p:txBody>
          <a:bodyPr lIns="94287" tIns="47145" rIns="94287" bIns="47145"/>
          <a:lstStyle/>
          <a:p>
            <a:r>
              <a:rPr lang="en-US" sz="1000" b="1" u="sng" dirty="0" smtClean="0"/>
              <a:t>Earnings</a:t>
            </a:r>
            <a:r>
              <a:rPr lang="en-US" sz="1000" dirty="0" smtClean="0"/>
              <a:t>	</a:t>
            </a:r>
          </a:p>
          <a:p>
            <a:r>
              <a:rPr lang="en-US" sz="1000" dirty="0" smtClean="0"/>
              <a:t>	To some extent changes in both labor force participation and occupational segregation over time are easily observable.  We quite literally see more women working today, and working in a wider variety of occupations than in the past.  In fact the sight of women in large numbers in previously “male” occupations like police officers and politicians can sometimes mask the persistence of inequality.  While perhaps the least directly visible of the three dimensions of work-related gender inequality, differences in men’s and women’s pay may have garnered the most public attention.  Each year when the Bureau of Labor Statistics releases results from the March Current Population Survey, a spate of newspaper stories appear on the current state of the “gender gap” in earnings.  Sometimes these tell of good news (a narrowing gap) sometimes bad (a widening gap).  Cumulatively, as we will see, the last half of a century is good news – but the differences remain and remain large, and the gap between men’s and women’s earnings widened again in the last half of the 1990s.</a:t>
            </a:r>
            <a:endParaRPr lang="en-US" sz="1000" i="1" dirty="0" smtClean="0"/>
          </a:p>
          <a:p>
            <a:r>
              <a:rPr lang="en-US" sz="1000" i="1" dirty="0" smtClean="0"/>
              <a:t>Census 2000 Findings</a:t>
            </a:r>
            <a:endParaRPr lang="en-US" sz="1000" dirty="0" smtClean="0"/>
          </a:p>
          <a:p>
            <a:r>
              <a:rPr lang="en-US" sz="1000" dirty="0" smtClean="0"/>
              <a:t>	Women still earn less than men.  The average woman, age 25-54, who worked full-time year-round in 1999 reported earnings of $28,100.  That is only 73% of the $38,700 reported by the average man, age 25-54 (Table 8).   The ratio is somewhat better if we estimate hourly wages for all workers by adjusting annual earnings for the reported usual hours worked and the number of weeks worked last year.  Women’s average hourly wage, $12.44, is 79% of men’s, $15.72.</a:t>
            </a:r>
          </a:p>
        </p:txBody>
      </p:sp>
    </p:spTree>
    <p:extLst>
      <p:ext uri="{BB962C8B-B14F-4D97-AF65-F5344CB8AC3E}">
        <p14:creationId xmlns:p14="http://schemas.microsoft.com/office/powerpoint/2010/main" val="3048414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79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721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0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E6133-28B9-42E5-9208-DE7A876177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6526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6ABE-D391-4EA7-8927-2CE7760E9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2511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837CF-6FC2-4101-A3F7-A0FE7C3A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58373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43E4-D525-4B72-AD18-4977BDF62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88435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BBA035-554A-44CC-AA8F-0184A23DA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8150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8CC07-75A2-450E-B23B-FECA04A9C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9253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D4815F-3BE4-4598-8FEE-0DFFD3665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418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10830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C8858-204D-4FB4-8BBB-2AADEA475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17622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4D656-F971-43DE-AD09-AE5A139C60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8901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698134-EDFE-477F-9D3C-1E09D71E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3812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E61B7-EA5C-4783-B3AF-3B64E150B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5583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83033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6782E-95B9-4C2F-826A-D88B4763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5438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0B3D1-2E00-466B-A4B8-3EECAFF1D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59835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E6133-28B9-42E5-9208-DE7A876177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8914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6ABE-D391-4EA7-8927-2CE7760E9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037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837CF-6FC2-4101-A3F7-A0FE7C3A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3566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4995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43E4-D525-4B72-AD18-4977BDF62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3690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BBA035-554A-44CC-AA8F-0184A23DA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62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8CC07-75A2-450E-B23B-FECA04A9C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79679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D4815F-3BE4-4598-8FEE-0DFFD3665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525623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C8858-204D-4FB4-8BBB-2AADEA475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9783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4D656-F971-43DE-AD09-AE5A139C60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64994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698134-EDFE-477F-9D3C-1E09D71E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10030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E61B7-EA5C-4783-B3AF-3B64E150B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259263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2511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6782E-95B9-4C2F-826A-D88B4763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548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4982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0B3D1-2E00-466B-A4B8-3EECAFF1D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2150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E6133-28B9-42E5-9208-DE7A876177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49616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6ABE-D391-4EA7-8927-2CE7760E9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219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837CF-6FC2-4101-A3F7-A0FE7C3A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9752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43E4-D525-4B72-AD18-4977BDF62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09589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BBA035-554A-44CC-AA8F-0184A23DA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2293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8CC07-75A2-450E-B23B-FECA04A9C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39091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D4815F-3BE4-4598-8FEE-0DFFD3665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9493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C8858-204D-4FB4-8BBB-2AADEA475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3759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4D656-F971-43DE-AD09-AE5A139C60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12273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986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698134-EDFE-477F-9D3C-1E09D71E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24746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E61B7-EA5C-4783-B3AF-3B64E150B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80939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0061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6782E-95B9-4C2F-826A-D88B4763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20428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0B3D1-2E00-466B-A4B8-3EECAFF1D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025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E6133-28B9-42E5-9208-DE7A876177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339876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6ABE-D391-4EA7-8927-2CE7760E9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69903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837CF-6FC2-4101-A3F7-A0FE7C3A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14227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43E4-D525-4B72-AD18-4977BDF62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5737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BBA035-554A-44CC-AA8F-0184A23DA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8477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0036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8CC07-75A2-450E-B23B-FECA04A9C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789980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D4815F-3BE4-4598-8FEE-0DFFD3665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872219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C8858-204D-4FB4-8BBB-2AADEA475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0573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4D656-F971-43DE-AD09-AE5A139C60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2224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698134-EDFE-477F-9D3C-1E09D71E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49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E61B7-EA5C-4783-B3AF-3B64E150B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353186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8581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6782E-95B9-4C2F-826A-D88B4763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474649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0B3D1-2E00-466B-A4B8-3EECAFF1D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5960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32E6133-28B9-42E5-9208-DE7A876177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076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53878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5C96ABE-D391-4EA7-8927-2CE7760E92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68617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D837CF-6FC2-4101-A3F7-A0FE7C3AEB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73154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6F843E4-D525-4B72-AD18-4977BDF628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73090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0BBA035-554A-44CC-AA8F-0184A23DA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51612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B48CC07-75A2-450E-B23B-FECA04A9C4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01964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6D4815F-3BE4-4598-8FEE-0DFFD36655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56071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C8858-204D-4FB4-8BBB-2AADEA4753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04758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C44D656-F971-43DE-AD09-AE5A139C60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42312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B698134-EDFE-477F-9D3C-1E09D71E45D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76204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6E61B7-EA5C-4783-B3AF-3B64E150B0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341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91726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8AB49F1-30BF-4A9A-9BF2-F8C923774D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395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556782E-95B9-4C2F-826A-D88B4763C75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72695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C0B3D1-2E00-466B-A4B8-3EECAFF1D9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84862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768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44294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98939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2065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62844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46196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91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83750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97439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96804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5370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F59627-C261-42E9-AFC2-2D5BD0E3E947}" type="datetimeFigureOut">
              <a:rPr lang="en-US" smtClean="0">
                <a:solidFill>
                  <a:prstClr val="black">
                    <a:tint val="75000"/>
                  </a:prstClr>
                </a:solidFill>
              </a:rPr>
              <a:pPr/>
              <a:t>9/30/2015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2421D10-8212-4234-BED3-6DC70E082D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4957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6" Type="http://schemas.openxmlformats.org/officeDocument/2006/relationships/image" Target="../media/image1.png"/><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theme" Target="../theme/theme6.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7.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AF59627-C261-42E9-AFC2-2D5BD0E3E947}" type="datetimeFigureOut">
              <a:rPr lang="en-US" smtClean="0">
                <a:solidFill>
                  <a:prstClr val="black">
                    <a:tint val="75000"/>
                  </a:prstClr>
                </a:solidFill>
                <a:latin typeface="Calibri"/>
              </a:rPr>
              <a:pPr eaLnBrk="1" fontAlgn="auto" hangingPunct="1">
                <a:spcBef>
                  <a:spcPts val="0"/>
                </a:spcBef>
                <a:spcAft>
                  <a:spcPts val="0"/>
                </a:spcAft>
              </a:pPr>
              <a:t>9/30/2015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2421D10-8212-4234-BED3-6DC70E082D1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967746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71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096C2167-7529-4362-9707-289F7F8C7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8856146"/>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096C2167-7529-4362-9707-289F7F8C7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82631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096C2167-7529-4362-9707-289F7F8C7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6154311"/>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096C2167-7529-4362-9707-289F7F8C7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903573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a:defRPr/>
            </a:pPr>
            <a:fld id="{096C2167-7529-4362-9707-289F7F8C79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3828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stCondLst>
                                            <p:cond delay="0"/>
                                          </p:stCondLst>
                                        </p:cTn>
                                        <p:tgtEl>
                                          <p:spTgt spid="10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027">
                                            <p:txEl>
                                              <p:pRg st="1" end="1"/>
                                            </p:txEl>
                                          </p:spTgt>
                                        </p:tgtEl>
                                        <p:attrNameLst>
                                          <p:attrName>style.visibility</p:attrName>
                                        </p:attrNameLst>
                                      </p:cBhvr>
                                      <p:to>
                                        <p:strVal val="visible"/>
                                      </p:to>
                                    </p:set>
                                    <p:animEffect transition="in" filter="fade">
                                      <p:cBhvr>
                                        <p:cTn id="17" dur="1000">
                                          <p:stCondLst>
                                            <p:cond delay="0"/>
                                          </p:stCondLst>
                                        </p:cTn>
                                        <p:tgtEl>
                                          <p:spTgt spid="10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27">
                                            <p:txEl>
                                              <p:pRg st="2" end="2"/>
                                            </p:txEl>
                                          </p:spTgt>
                                        </p:tgtEl>
                                        <p:attrNameLst>
                                          <p:attrName>style.visibility</p:attrName>
                                        </p:attrNameLst>
                                      </p:cBhvr>
                                      <p:to>
                                        <p:strVal val="visible"/>
                                      </p:to>
                                    </p:set>
                                    <p:animEffect transition="in" filter="fade">
                                      <p:cBhvr>
                                        <p:cTn id="20" dur="1000">
                                          <p:stCondLst>
                                            <p:cond delay="0"/>
                                          </p:stCondLst>
                                        </p:cTn>
                                        <p:tgtEl>
                                          <p:spTgt spid="10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27">
                                            <p:txEl>
                                              <p:pRg st="3" end="3"/>
                                            </p:txEl>
                                          </p:spTgt>
                                        </p:tgtEl>
                                        <p:attrNameLst>
                                          <p:attrName>style.visibility</p:attrName>
                                        </p:attrNameLst>
                                      </p:cBhvr>
                                      <p:to>
                                        <p:strVal val="visible"/>
                                      </p:to>
                                    </p:set>
                                    <p:animEffect transition="in" filter="fade">
                                      <p:cBhvr>
                                        <p:cTn id="23" dur="1000">
                                          <p:stCondLst>
                                            <p:cond delay="0"/>
                                          </p:stCondLst>
                                        </p:cTn>
                                        <p:tgtEl>
                                          <p:spTgt spid="10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7">
                                            <p:txEl>
                                              <p:pRg st="4" end="4"/>
                                            </p:txEl>
                                          </p:spTgt>
                                        </p:tgtEl>
                                        <p:attrNameLst>
                                          <p:attrName>style.visibility</p:attrName>
                                        </p:attrNameLst>
                                      </p:cBhvr>
                                      <p:to>
                                        <p:strVal val="visible"/>
                                      </p:to>
                                    </p:set>
                                    <p:animEffect transition="in" filter="fade">
                                      <p:cBhvr>
                                        <p:cTn id="26" dur="1000">
                                          <p:stCondLst>
                                            <p:cond delay="0"/>
                                          </p:stCondLst>
                                        </p:cTn>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10"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stCondLst>
                            <p:cond delay="0"/>
                          </p:stCondLst>
                        </p:cTn>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eaLnBrk="0" fontAlgn="base" hangingPunct="0">
        <a:spcBef>
          <a:spcPct val="0"/>
        </a:spcBef>
        <a:spcAft>
          <a:spcPct val="0"/>
        </a:spcAft>
        <a:defRPr sz="4400">
          <a:solidFill>
            <a:schemeClr val="tx2"/>
          </a:solidFill>
          <a:latin typeface="Comic Sans MS" pitchFamily="66" charset="0"/>
        </a:defRPr>
      </a:lvl6pPr>
      <a:lvl7pPr marL="914400" algn="ctr" rtl="0" eaLnBrk="0" fontAlgn="base" hangingPunct="0">
        <a:spcBef>
          <a:spcPct val="0"/>
        </a:spcBef>
        <a:spcAft>
          <a:spcPct val="0"/>
        </a:spcAft>
        <a:defRPr sz="4400">
          <a:solidFill>
            <a:schemeClr val="tx2"/>
          </a:solidFill>
          <a:latin typeface="Comic Sans MS" pitchFamily="66" charset="0"/>
        </a:defRPr>
      </a:lvl7pPr>
      <a:lvl8pPr marL="1371600" algn="ctr" rtl="0" eaLnBrk="0" fontAlgn="base" hangingPunct="0">
        <a:spcBef>
          <a:spcPct val="0"/>
        </a:spcBef>
        <a:spcAft>
          <a:spcPct val="0"/>
        </a:spcAft>
        <a:defRPr sz="4400">
          <a:solidFill>
            <a:schemeClr val="tx2"/>
          </a:solidFill>
          <a:latin typeface="Comic Sans MS" pitchFamily="66" charset="0"/>
        </a:defRPr>
      </a:lvl8pPr>
      <a:lvl9pPr marL="1828800" algn="ctr" rtl="0" eaLnBrk="0" fontAlgn="base" hangingPunct="0">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AF59627-C261-42E9-AFC2-2D5BD0E3E947}" type="datetimeFigureOut">
              <a:rPr lang="en-US" smtClean="0">
                <a:solidFill>
                  <a:prstClr val="black">
                    <a:tint val="75000"/>
                  </a:prstClr>
                </a:solidFill>
                <a:latin typeface="Calibri"/>
              </a:rPr>
              <a:pPr eaLnBrk="1" fontAlgn="auto" hangingPunct="1">
                <a:spcBef>
                  <a:spcPts val="0"/>
                </a:spcBef>
                <a:spcAft>
                  <a:spcPts val="0"/>
                </a:spcAft>
              </a:pPr>
              <a:t>9/30/2015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12421D10-8212-4234-BED3-6DC70E082D19}"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62889062"/>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89.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8.png"/><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3" Type="http://schemas.openxmlformats.org/officeDocument/2006/relationships/hyperlink" Target="http://scholars.unh.edu/cgi/viewcontent.cgi?article=1180&amp;context=carsey" TargetMode="External"/><Relationship Id="rId2" Type="http://schemas.openxmlformats.org/officeDocument/2006/relationships/image" Target="../media/image9.png"/><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hyperlink" Target="http://scholars.unh.edu/cgi/viewcontent.cgi?article=1180&amp;context=carsey" TargetMode="External"/><Relationship Id="rId2" Type="http://schemas.openxmlformats.org/officeDocument/2006/relationships/image" Target="../media/image11.png"/><Relationship Id="rId1" Type="http://schemas.openxmlformats.org/officeDocument/2006/relationships/slideLayout" Target="../slideLayouts/slideLayout33.xml"/><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hyperlink" Target="http://www.prb.org/publications/datasheets/2012/world-population-data-sheet/fact-sheet-us-population.aspx" TargetMode="External"/><Relationship Id="rId2" Type="http://schemas.openxmlformats.org/officeDocument/2006/relationships/image" Target="../media/image17.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google.com/url?sa=i&amp;rct=j&amp;q=&amp;esrc=s&amp;source=images&amp;cd=&amp;cad=rja&amp;docid=kOErbn0VSzqMoM&amp;tbnid=HxQ2yCUjWNtVJM:&amp;ved=0CAUQjRw&amp;url=http://www.pewsocialtrends.org/2013/12/11/on-pay-gap-millennial-women-near-parity-for-now/sdt-gender-and-work-12-2013-4-03/&amp;ei=BvAQU_asF8Pt0wGj8oDoAg&amp;bvm=bv.62286460,d.dmQ&amp;psig=AFQjCNHtsahq1uqJP-vclhhpNNRoKqs4PA&amp;ust=1393703735779915"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80.xml"/><Relationship Id="rId1" Type="http://schemas.openxmlformats.org/officeDocument/2006/relationships/vmlDrawing" Target="../drawings/vmlDrawing2.vml"/><Relationship Id="rId5" Type="http://schemas.openxmlformats.org/officeDocument/2006/relationships/image" Target="../media/image20.emf"/><Relationship Id="rId4" Type="http://schemas.openxmlformats.org/officeDocument/2006/relationships/oleObject" Target="../embeddings/Microsoft_Excel_97-2003_Worksheet2.xls"/></Relationships>
</file>

<file path=ppt/slides/_rels/slide6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0.xml"/></Relationships>
</file>

<file path=ppt/slides/_rels/slide6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3600" dirty="0" smtClean="0">
                <a:latin typeface="Comic Sans MS" panose="030F0702030302020204" pitchFamily="66" charset="0"/>
              </a:rPr>
              <a:t>The Gender Revolution: </a:t>
            </a:r>
            <a:br>
              <a:rPr lang="en-US" sz="3600" dirty="0" smtClean="0">
                <a:latin typeface="Comic Sans MS" panose="030F0702030302020204" pitchFamily="66" charset="0"/>
              </a:rPr>
            </a:br>
            <a:r>
              <a:rPr lang="en-US" sz="3600" dirty="0" smtClean="0">
                <a:latin typeface="Comic Sans MS" panose="030F0702030302020204" pitchFamily="66" charset="0"/>
              </a:rPr>
              <a:t>Stopped, Stalled or in Reverse?</a:t>
            </a:r>
            <a:endParaRPr lang="en-US" sz="3600" dirty="0">
              <a:latin typeface="Comic Sans MS" panose="030F0702030302020204" pitchFamily="66" charset="0"/>
            </a:endParaRPr>
          </a:p>
        </p:txBody>
      </p:sp>
      <p:sp>
        <p:nvSpPr>
          <p:cNvPr id="5" name="Subtitle 4"/>
          <p:cNvSpPr>
            <a:spLocks noGrp="1"/>
          </p:cNvSpPr>
          <p:nvPr>
            <p:ph type="subTitle" idx="1"/>
          </p:nvPr>
        </p:nvSpPr>
        <p:spPr>
          <a:xfrm>
            <a:off x="1371600" y="4800600"/>
            <a:ext cx="6400800" cy="914400"/>
          </a:xfrm>
        </p:spPr>
        <p:txBody>
          <a:bodyPr>
            <a:normAutofit fontScale="77500" lnSpcReduction="20000"/>
          </a:bodyPr>
          <a:lstStyle/>
          <a:p>
            <a:r>
              <a:rPr lang="en-US" sz="2400" dirty="0" smtClean="0">
                <a:latin typeface="Comic Sans MS" panose="030F0702030302020204" pitchFamily="66" charset="0"/>
              </a:rPr>
              <a:t>David A. Cotter</a:t>
            </a:r>
          </a:p>
          <a:p>
            <a:r>
              <a:rPr lang="en-US" sz="2400" dirty="0" smtClean="0">
                <a:latin typeface="Comic Sans MS" panose="030F0702030302020204" pitchFamily="66" charset="0"/>
              </a:rPr>
              <a:t>Department of Sociology</a:t>
            </a:r>
          </a:p>
          <a:p>
            <a:r>
              <a:rPr lang="en-US" sz="2400" dirty="0" smtClean="0">
                <a:latin typeface="Comic Sans MS" panose="030F0702030302020204" pitchFamily="66" charset="0"/>
              </a:rPr>
              <a:t>Union College</a:t>
            </a:r>
            <a:endParaRPr lang="en-US" sz="2400" dirty="0">
              <a:latin typeface="Comic Sans MS" panose="030F0702030302020204" pitchFamily="66" charset="0"/>
            </a:endParaRPr>
          </a:p>
        </p:txBody>
      </p:sp>
    </p:spTree>
    <p:extLst>
      <p:ext uri="{BB962C8B-B14F-4D97-AF65-F5344CB8AC3E}">
        <p14:creationId xmlns:p14="http://schemas.microsoft.com/office/powerpoint/2010/main" val="192752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3683364"/>
              </p:ext>
            </p:extLst>
          </p:nvPr>
        </p:nvGraphicFramePr>
        <p:xfrm>
          <a:off x="381000" y="228600"/>
          <a:ext cx="8458199" cy="6477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06847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panose="030F0702030302020204" pitchFamily="66" charset="0"/>
              </a:rPr>
              <a:t>Falling then Stalling</a:t>
            </a:r>
            <a:endParaRPr lang="en-US"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a:latin typeface="Comic Sans MS" panose="030F0702030302020204" pitchFamily="66" charset="0"/>
              </a:rPr>
              <a:t>Documenting </a:t>
            </a:r>
            <a:r>
              <a:rPr lang="en-US" dirty="0" smtClean="0">
                <a:latin typeface="Comic Sans MS" panose="030F0702030302020204" pitchFamily="66" charset="0"/>
              </a:rPr>
              <a:t>Desegregation of Men’s and Women’s Jobs</a:t>
            </a:r>
            <a:endParaRPr lang="en-US" dirty="0">
              <a:latin typeface="Comic Sans MS" panose="030F0702030302020204" pitchFamily="66" charset="0"/>
            </a:endParaRPr>
          </a:p>
        </p:txBody>
      </p:sp>
    </p:spTree>
    <p:extLst>
      <p:ext uri="{BB962C8B-B14F-4D97-AF65-F5344CB8AC3E}">
        <p14:creationId xmlns:p14="http://schemas.microsoft.com/office/powerpoint/2010/main" val="2864004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844329376"/>
              </p:ext>
            </p:extLst>
          </p:nvPr>
        </p:nvGraphicFramePr>
        <p:xfrm>
          <a:off x="0" y="914400"/>
          <a:ext cx="9144000" cy="5943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685800" y="76200"/>
            <a:ext cx="7772400" cy="1143000"/>
          </a:xfrm>
        </p:spPr>
        <p:txBody>
          <a:bodyPr/>
          <a:lstStyle/>
          <a:p>
            <a:pPr eaLnBrk="1" fontAlgn="auto" hangingPunct="1">
              <a:spcBef>
                <a:spcPts val="0"/>
              </a:spcBef>
              <a:spcAft>
                <a:spcPts val="0"/>
              </a:spcAft>
              <a:defRPr sz="1440" b="1" i="0" u="none" strike="noStrike" kern="1200" baseline="0">
                <a:solidFill>
                  <a:prstClr val="black"/>
                </a:solidFill>
                <a:latin typeface="+mn-lt"/>
                <a:ea typeface="+mn-ea"/>
                <a:cs typeface="+mn-cs"/>
              </a:defRPr>
            </a:pPr>
            <a:r>
              <a:rPr lang="en-US" sz="2400" b="1" kern="1200" dirty="0">
                <a:solidFill>
                  <a:prstClr val="black"/>
                </a:solidFill>
                <a:latin typeface="Comic Sans MS" panose="030F0702030302020204" pitchFamily="66" charset="0"/>
              </a:rPr>
              <a:t>Occupational Gender Segregation (Blues in </a:t>
            </a:r>
            <a:r>
              <a:rPr lang="en-US" sz="2400" b="1" kern="1200" dirty="0" smtClean="0">
                <a:solidFill>
                  <a:prstClr val="black"/>
                </a:solidFill>
                <a:latin typeface="Comic Sans MS" panose="030F0702030302020204" pitchFamily="66" charset="0"/>
              </a:rPr>
              <a:t>B♭)</a:t>
            </a:r>
            <a:endParaRPr lang="en-US" sz="2400" b="1" kern="12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val="367569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chart seriesIdx="5"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659120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06245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43963446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11851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104665072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983615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325134976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468195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3239998438"/>
              </p:ext>
            </p:extLst>
          </p:nvPr>
        </p:nvGraphicFramePr>
        <p:xfrm>
          <a:off x="838200" y="0"/>
          <a:ext cx="7239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133600" y="3200400"/>
            <a:ext cx="593432" cy="30777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prstClr val="black"/>
                </a:solidFill>
                <a:latin typeface="Calibri"/>
              </a:rPr>
              <a:t>+.008</a:t>
            </a:r>
            <a:endParaRPr lang="en-US" sz="1400" dirty="0">
              <a:solidFill>
                <a:prstClr val="black"/>
              </a:solidFill>
              <a:latin typeface="Calibri"/>
            </a:endParaRPr>
          </a:p>
        </p:txBody>
      </p:sp>
      <p:sp>
        <p:nvSpPr>
          <p:cNvPr id="4" name="TextBox 3"/>
          <p:cNvSpPr txBox="1"/>
          <p:nvPr/>
        </p:nvSpPr>
        <p:spPr>
          <a:xfrm>
            <a:off x="660065" y="5662136"/>
            <a:ext cx="7874335" cy="95410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prstClr val="black"/>
                </a:solidFill>
                <a:latin typeface="Calibri"/>
              </a:rPr>
              <a:t>Source: “Still Stalled? Diminishing Declines in Desegregation” </a:t>
            </a:r>
          </a:p>
          <a:p>
            <a:pPr eaLnBrk="1" fontAlgn="auto" hangingPunct="1">
              <a:spcBef>
                <a:spcPts val="0"/>
              </a:spcBef>
              <a:spcAft>
                <a:spcPts val="0"/>
              </a:spcAft>
            </a:pPr>
            <a:r>
              <a:rPr lang="en-US" sz="1400" dirty="0" smtClean="0">
                <a:solidFill>
                  <a:prstClr val="black"/>
                </a:solidFill>
                <a:latin typeface="Calibri"/>
              </a:rPr>
              <a:t>David A. Cotter, Joan </a:t>
            </a:r>
            <a:r>
              <a:rPr lang="en-US" sz="1400" dirty="0" err="1" smtClean="0">
                <a:solidFill>
                  <a:prstClr val="black"/>
                </a:solidFill>
                <a:latin typeface="Calibri"/>
              </a:rPr>
              <a:t>Hermsen</a:t>
            </a:r>
            <a:r>
              <a:rPr lang="en-US" sz="1400" dirty="0" smtClean="0">
                <a:solidFill>
                  <a:prstClr val="black"/>
                </a:solidFill>
                <a:latin typeface="Calibri"/>
              </a:rPr>
              <a:t> &amp; Reeve Vanneman 2012.</a:t>
            </a:r>
          </a:p>
          <a:p>
            <a:pPr eaLnBrk="1" fontAlgn="auto" hangingPunct="1">
              <a:spcBef>
                <a:spcPts val="0"/>
              </a:spcBef>
              <a:spcAft>
                <a:spcPts val="0"/>
              </a:spcAft>
            </a:pPr>
            <a:r>
              <a:rPr lang="en-US" sz="1400" dirty="0" smtClean="0">
                <a:solidFill>
                  <a:prstClr val="black"/>
                </a:solidFill>
                <a:latin typeface="Calibri"/>
              </a:rPr>
              <a:t>The index of dissimilarity shows the proportion of women or men who would have to change occupations</a:t>
            </a:r>
            <a:br>
              <a:rPr lang="en-US" sz="1400" dirty="0" smtClean="0">
                <a:solidFill>
                  <a:prstClr val="black"/>
                </a:solidFill>
                <a:latin typeface="Calibri"/>
              </a:rPr>
            </a:br>
            <a:r>
              <a:rPr lang="en-US" sz="1400" dirty="0" smtClean="0">
                <a:solidFill>
                  <a:prstClr val="black"/>
                </a:solidFill>
                <a:latin typeface="Calibri"/>
              </a:rPr>
              <a:t>for women/men to be evenly distributed across occupations.  1950 Occupation Codes, n= 179, CLF 25-64 </a:t>
            </a:r>
            <a:endParaRPr lang="en-US" sz="1400" dirty="0">
              <a:solidFill>
                <a:prstClr val="black"/>
              </a:solidFill>
              <a:latin typeface="Calibri"/>
            </a:endParaRPr>
          </a:p>
        </p:txBody>
      </p:sp>
      <p:sp>
        <p:nvSpPr>
          <p:cNvPr id="6" name="Left Brace 5"/>
          <p:cNvSpPr/>
          <p:nvPr/>
        </p:nvSpPr>
        <p:spPr>
          <a:xfrm rot="16200000">
            <a:off x="3657601" y="3352799"/>
            <a:ext cx="304800" cy="365760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sz="1800">
              <a:solidFill>
                <a:prstClr val="black"/>
              </a:solidFill>
            </a:endParaRPr>
          </a:p>
        </p:txBody>
      </p:sp>
      <p:sp>
        <p:nvSpPr>
          <p:cNvPr id="7" name="Left Brace 6"/>
          <p:cNvSpPr/>
          <p:nvPr/>
        </p:nvSpPr>
        <p:spPr>
          <a:xfrm rot="16200000">
            <a:off x="6819900" y="4152900"/>
            <a:ext cx="304800" cy="19050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eaLnBrk="1" fontAlgn="auto" hangingPunct="1">
              <a:spcBef>
                <a:spcPts val="0"/>
              </a:spcBef>
              <a:spcAft>
                <a:spcPts val="0"/>
              </a:spcAft>
            </a:pPr>
            <a:endParaRPr lang="en-US" sz="1800">
              <a:solidFill>
                <a:prstClr val="black"/>
              </a:solidFill>
            </a:endParaRPr>
          </a:p>
        </p:txBody>
      </p:sp>
      <p:sp>
        <p:nvSpPr>
          <p:cNvPr id="8" name="TextBox 7"/>
          <p:cNvSpPr txBox="1"/>
          <p:nvPr/>
        </p:nvSpPr>
        <p:spPr>
          <a:xfrm>
            <a:off x="3429000" y="5334000"/>
            <a:ext cx="691215" cy="338554"/>
          </a:xfrm>
          <a:prstGeom prst="rect">
            <a:avLst/>
          </a:prstGeom>
          <a:noFill/>
        </p:spPr>
        <p:txBody>
          <a:bodyPr wrap="none" rtlCol="0">
            <a:spAutoFit/>
          </a:bodyPr>
          <a:lstStyle/>
          <a:p>
            <a:pPr eaLnBrk="1" fontAlgn="auto" hangingPunct="1">
              <a:spcBef>
                <a:spcPts val="0"/>
              </a:spcBef>
              <a:spcAft>
                <a:spcPts val="0"/>
              </a:spcAft>
            </a:pPr>
            <a:r>
              <a:rPr lang="en-US" sz="1600" dirty="0" smtClean="0">
                <a:solidFill>
                  <a:prstClr val="black"/>
                </a:solidFill>
                <a:latin typeface="Calibri"/>
              </a:rPr>
              <a:t>PUMS</a:t>
            </a:r>
            <a:endParaRPr lang="en-US" sz="1600" dirty="0">
              <a:solidFill>
                <a:prstClr val="black"/>
              </a:solidFill>
              <a:latin typeface="Calibri"/>
            </a:endParaRPr>
          </a:p>
        </p:txBody>
      </p:sp>
      <p:sp>
        <p:nvSpPr>
          <p:cNvPr id="9" name="TextBox 8"/>
          <p:cNvSpPr txBox="1"/>
          <p:nvPr/>
        </p:nvSpPr>
        <p:spPr>
          <a:xfrm>
            <a:off x="6781800" y="5257800"/>
            <a:ext cx="505395" cy="338554"/>
          </a:xfrm>
          <a:prstGeom prst="rect">
            <a:avLst/>
          </a:prstGeom>
          <a:noFill/>
        </p:spPr>
        <p:txBody>
          <a:bodyPr wrap="none" rtlCol="0">
            <a:spAutoFit/>
          </a:bodyPr>
          <a:lstStyle/>
          <a:p>
            <a:pPr eaLnBrk="1" fontAlgn="auto" hangingPunct="1">
              <a:spcBef>
                <a:spcPts val="0"/>
              </a:spcBef>
              <a:spcAft>
                <a:spcPts val="0"/>
              </a:spcAft>
            </a:pPr>
            <a:r>
              <a:rPr lang="en-US" sz="1600" dirty="0" smtClean="0">
                <a:solidFill>
                  <a:prstClr val="black"/>
                </a:solidFill>
                <a:latin typeface="Calibri"/>
              </a:rPr>
              <a:t>ACS</a:t>
            </a:r>
            <a:endParaRPr lang="en-US" sz="1600" dirty="0">
              <a:solidFill>
                <a:prstClr val="black"/>
              </a:solidFill>
              <a:latin typeface="Calibri"/>
            </a:endParaRPr>
          </a:p>
        </p:txBody>
      </p:sp>
    </p:spTree>
    <p:extLst>
      <p:ext uri="{BB962C8B-B14F-4D97-AF65-F5344CB8AC3E}">
        <p14:creationId xmlns:p14="http://schemas.microsoft.com/office/powerpoint/2010/main" val="3230211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902441655"/>
              </p:ext>
            </p:extLst>
          </p:nvPr>
        </p:nvGraphicFramePr>
        <p:xfrm>
          <a:off x="152400" y="152400"/>
          <a:ext cx="8991600" cy="6324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209800" y="6488668"/>
            <a:ext cx="4347665"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1950 Occupation Codes, n= 179, ECLF 25-64 </a:t>
            </a:r>
            <a:endParaRPr lang="en-US" sz="1800" dirty="0">
              <a:solidFill>
                <a:prstClr val="black"/>
              </a:solidFill>
              <a:latin typeface="Calibri"/>
            </a:endParaRPr>
          </a:p>
        </p:txBody>
      </p:sp>
      <p:cxnSp>
        <p:nvCxnSpPr>
          <p:cNvPr id="8" name="Straight Connector 7"/>
          <p:cNvCxnSpPr/>
          <p:nvPr/>
        </p:nvCxnSpPr>
        <p:spPr>
          <a:xfrm flipH="1">
            <a:off x="2057400" y="609600"/>
            <a:ext cx="7620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429000" y="609600"/>
            <a:ext cx="7620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724400" y="609600"/>
            <a:ext cx="7620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6096000" y="685800"/>
            <a:ext cx="76200" cy="5715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467600" y="685800"/>
            <a:ext cx="76200" cy="5715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535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20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2000"/>
                                        <p:tgtEl>
                                          <p:spTgt spid="5">
                                            <p:graphicEl>
                                              <a:chart seriesIdx="0"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7" dur="2000"/>
                                        <p:tgtEl>
                                          <p:spTgt spid="5">
                                            <p:graphicEl>
                                              <a:chart seriesIdx="1"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2" dur="20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72252" y="6488668"/>
            <a:ext cx="4238148" cy="369332"/>
          </a:xfrm>
          <a:prstGeom prst="rect">
            <a:avLst/>
          </a:prstGeom>
          <a:noFill/>
        </p:spPr>
        <p:txBody>
          <a:bodyPr wrap="none" rtlCol="0">
            <a:spAutoFit/>
          </a:bodyPr>
          <a:lstStyle/>
          <a:p>
            <a:pPr eaLnBrk="1" fontAlgn="auto" hangingPunct="1">
              <a:spcBef>
                <a:spcPts val="0"/>
              </a:spcBef>
              <a:spcAft>
                <a:spcPts val="0"/>
              </a:spcAft>
            </a:pPr>
            <a:r>
              <a:rPr lang="en-US" sz="1800" dirty="0" smtClean="0">
                <a:solidFill>
                  <a:prstClr val="black"/>
                </a:solidFill>
                <a:latin typeface="Calibri"/>
              </a:rPr>
              <a:t>1950 Occupation Codes, n= 179, CLF 25-64 </a:t>
            </a:r>
            <a:endParaRPr lang="en-US" sz="1800" dirty="0">
              <a:solidFill>
                <a:prstClr val="black"/>
              </a:solidFill>
              <a:latin typeface="Calibri"/>
            </a:endParaRPr>
          </a:p>
        </p:txBody>
      </p:sp>
      <p:graphicFrame>
        <p:nvGraphicFramePr>
          <p:cNvPr id="4" name="Chart 3"/>
          <p:cNvGraphicFramePr>
            <a:graphicFrameLocks/>
          </p:cNvGraphicFramePr>
          <p:nvPr>
            <p:extLst>
              <p:ext uri="{D42A27DB-BD31-4B8C-83A1-F6EECF244321}">
                <p14:modId xmlns:p14="http://schemas.microsoft.com/office/powerpoint/2010/main" val="238548746"/>
              </p:ext>
            </p:extLst>
          </p:nvPr>
        </p:nvGraphicFramePr>
        <p:xfrm>
          <a:off x="362262" y="337066"/>
          <a:ext cx="8686800" cy="63362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79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1879468883"/>
              </p:ext>
            </p:extLst>
          </p:nvPr>
        </p:nvGraphicFramePr>
        <p:xfrm>
          <a:off x="242887" y="290512"/>
          <a:ext cx="8658225" cy="62769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75683" y="6400800"/>
            <a:ext cx="4482317" cy="276999"/>
          </a:xfrm>
          <a:prstGeom prst="rect">
            <a:avLst/>
          </a:prstGeom>
          <a:noFill/>
        </p:spPr>
        <p:txBody>
          <a:bodyPr wrap="none" rtlCol="0">
            <a:spAutoFit/>
          </a:bodyPr>
          <a:lstStyle/>
          <a:p>
            <a:r>
              <a:rPr lang="en-US" sz="1200" dirty="0" smtClean="0">
                <a:latin typeface="Comic Sans MS" panose="030F0702030302020204" pitchFamily="66" charset="0"/>
              </a:rPr>
              <a:t>analysis of </a:t>
            </a:r>
            <a:r>
              <a:rPr lang="en-US" sz="1200" dirty="0" err="1" smtClean="0">
                <a:latin typeface="Comic Sans MS" panose="030F0702030302020204" pitchFamily="66" charset="0"/>
              </a:rPr>
              <a:t>iPUMS</a:t>
            </a:r>
            <a:r>
              <a:rPr lang="en-US" sz="1200" dirty="0" smtClean="0">
                <a:latin typeface="Comic Sans MS" panose="030F0702030302020204" pitchFamily="66" charset="0"/>
              </a:rPr>
              <a:t> Census </a:t>
            </a:r>
            <a:r>
              <a:rPr lang="en-US" sz="1200" dirty="0">
                <a:latin typeface="Comic Sans MS" panose="030F0702030302020204" pitchFamily="66" charset="0"/>
              </a:rPr>
              <a:t>Data (https://usa.ipums.org/usa</a:t>
            </a:r>
            <a:r>
              <a:rPr lang="en-US" sz="1200" dirty="0" smtClean="0">
                <a:latin typeface="Comic Sans MS" panose="030F0702030302020204" pitchFamily="66" charset="0"/>
              </a:rPr>
              <a:t>/)</a:t>
            </a:r>
            <a:endParaRPr lang="en-US" sz="1200" dirty="0">
              <a:latin typeface="Comic Sans MS" panose="030F0702030302020204" pitchFamily="66" charset="0"/>
            </a:endParaRPr>
          </a:p>
        </p:txBody>
      </p:sp>
    </p:spTree>
    <p:extLst>
      <p:ext uri="{BB962C8B-B14F-4D97-AF65-F5344CB8AC3E}">
        <p14:creationId xmlns:p14="http://schemas.microsoft.com/office/powerpoint/2010/main" val="1142389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38250494"/>
              </p:ext>
            </p:extLst>
          </p:nvPr>
        </p:nvGraphicFramePr>
        <p:xfrm>
          <a:off x="228600" y="2286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60065" y="5662136"/>
            <a:ext cx="7874335" cy="954107"/>
          </a:xfrm>
          <a:prstGeom prst="rect">
            <a:avLst/>
          </a:prstGeom>
          <a:noFill/>
        </p:spPr>
        <p:txBody>
          <a:bodyPr wrap="none" rtlCol="0">
            <a:spAutoFit/>
          </a:bodyPr>
          <a:lstStyle/>
          <a:p>
            <a:pPr eaLnBrk="1" fontAlgn="auto" hangingPunct="1">
              <a:spcBef>
                <a:spcPts val="0"/>
              </a:spcBef>
              <a:spcAft>
                <a:spcPts val="0"/>
              </a:spcAft>
            </a:pPr>
            <a:r>
              <a:rPr lang="en-US" sz="1400" dirty="0" smtClean="0">
                <a:solidFill>
                  <a:prstClr val="black"/>
                </a:solidFill>
                <a:latin typeface="Calibri"/>
              </a:rPr>
              <a:t>Source: “Still Stalled? Diminishing Declines in Desegregation” </a:t>
            </a:r>
          </a:p>
          <a:p>
            <a:pPr eaLnBrk="1" fontAlgn="auto" hangingPunct="1">
              <a:spcBef>
                <a:spcPts val="0"/>
              </a:spcBef>
              <a:spcAft>
                <a:spcPts val="0"/>
              </a:spcAft>
            </a:pPr>
            <a:r>
              <a:rPr lang="en-US" sz="1400" dirty="0" smtClean="0">
                <a:solidFill>
                  <a:prstClr val="black"/>
                </a:solidFill>
                <a:latin typeface="Calibri"/>
              </a:rPr>
              <a:t>David A. Cotter, Joan M. </a:t>
            </a:r>
            <a:r>
              <a:rPr lang="en-US" sz="1400" dirty="0" err="1" smtClean="0">
                <a:solidFill>
                  <a:prstClr val="black"/>
                </a:solidFill>
                <a:latin typeface="Calibri"/>
              </a:rPr>
              <a:t>Hermsen</a:t>
            </a:r>
            <a:r>
              <a:rPr lang="en-US" sz="1400" dirty="0" smtClean="0">
                <a:solidFill>
                  <a:prstClr val="black"/>
                </a:solidFill>
                <a:latin typeface="Calibri"/>
              </a:rPr>
              <a:t> &amp; Reeve Vanneman 2012.</a:t>
            </a:r>
          </a:p>
          <a:p>
            <a:pPr eaLnBrk="1" fontAlgn="auto" hangingPunct="1">
              <a:spcBef>
                <a:spcPts val="0"/>
              </a:spcBef>
              <a:spcAft>
                <a:spcPts val="0"/>
              </a:spcAft>
            </a:pPr>
            <a:r>
              <a:rPr lang="en-US" sz="1400" dirty="0" smtClean="0">
                <a:solidFill>
                  <a:prstClr val="black"/>
                </a:solidFill>
                <a:latin typeface="Calibri"/>
              </a:rPr>
              <a:t>The index of dissimilarity shows the proportion of women or men who would have to change occupations</a:t>
            </a:r>
            <a:br>
              <a:rPr lang="en-US" sz="1400" dirty="0" smtClean="0">
                <a:solidFill>
                  <a:prstClr val="black"/>
                </a:solidFill>
                <a:latin typeface="Calibri"/>
              </a:rPr>
            </a:br>
            <a:r>
              <a:rPr lang="en-US" sz="1400" dirty="0" smtClean="0">
                <a:solidFill>
                  <a:prstClr val="black"/>
                </a:solidFill>
                <a:latin typeface="Calibri"/>
              </a:rPr>
              <a:t>for women/men to be evenly distributed across occupations.  1950 Occupation Codes, n= 179, CLF 25-64 </a:t>
            </a:r>
            <a:endParaRPr lang="en-US" sz="1400" dirty="0">
              <a:solidFill>
                <a:prstClr val="black"/>
              </a:solidFill>
              <a:latin typeface="Calibri"/>
            </a:endParaRPr>
          </a:p>
        </p:txBody>
      </p:sp>
    </p:spTree>
    <p:extLst>
      <p:ext uri="{BB962C8B-B14F-4D97-AF65-F5344CB8AC3E}">
        <p14:creationId xmlns:p14="http://schemas.microsoft.com/office/powerpoint/2010/main" val="1358225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ortune 500 Female CEOs, 1995-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76200"/>
            <a:ext cx="5498209" cy="6745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63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33655"/>
            <a:ext cx="4800600" cy="648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5968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50216"/>
            <a:ext cx="7772399" cy="635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10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Comic Sans MS" panose="030F0702030302020204" pitchFamily="66" charset="0"/>
              </a:rPr>
              <a:t>Money Matters</a:t>
            </a:r>
            <a:endParaRPr lang="en-US" dirty="0">
              <a:latin typeface="Comic Sans MS" panose="030F0702030302020204" pitchFamily="66" charset="0"/>
            </a:endParaRPr>
          </a:p>
        </p:txBody>
      </p:sp>
      <p:sp>
        <p:nvSpPr>
          <p:cNvPr id="3" name="Subtitle 2"/>
          <p:cNvSpPr>
            <a:spLocks noGrp="1"/>
          </p:cNvSpPr>
          <p:nvPr>
            <p:ph type="subTitle" idx="1"/>
          </p:nvPr>
        </p:nvSpPr>
        <p:spPr/>
        <p:txBody>
          <a:bodyPr/>
          <a:lstStyle/>
          <a:p>
            <a:r>
              <a:rPr lang="en-US" dirty="0" smtClean="0">
                <a:latin typeface="Comic Sans MS" panose="030F0702030302020204" pitchFamily="66" charset="0"/>
              </a:rPr>
              <a:t>Gender Gap in Earnings</a:t>
            </a:r>
            <a:endParaRPr lang="en-US" dirty="0">
              <a:latin typeface="Comic Sans MS" panose="030F0702030302020204" pitchFamily="66" charset="0"/>
            </a:endParaRPr>
          </a:p>
        </p:txBody>
      </p:sp>
    </p:spTree>
    <p:extLst>
      <p:ext uri="{BB962C8B-B14F-4D97-AF65-F5344CB8AC3E}">
        <p14:creationId xmlns:p14="http://schemas.microsoft.com/office/powerpoint/2010/main" val="36236806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50938983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50873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6866" name="Picture 2" descr="http://www.shriverreport.com/awn/images/ecoFig6.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155"/>
          <a:stretch/>
        </p:blipFill>
        <p:spPr bwMode="auto">
          <a:xfrm>
            <a:off x="2209800" y="-26999"/>
            <a:ext cx="4343400" cy="6774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5851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0"/>
            <a:ext cx="7086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6200000">
            <a:off x="5614660" y="3180228"/>
            <a:ext cx="5385257" cy="307777"/>
          </a:xfrm>
          <a:prstGeom prst="rect">
            <a:avLst/>
          </a:prstGeom>
        </p:spPr>
        <p:txBody>
          <a:bodyPr wrap="square">
            <a:spAutoFit/>
          </a:bodyPr>
          <a:lstStyle/>
          <a:p>
            <a:r>
              <a:rPr lang="en-US" sz="1400" dirty="0">
                <a:latin typeface="+mn-lt"/>
              </a:rPr>
              <a:t>http://www.aauw.org/resource/graduating-to-a-pay-gap/</a:t>
            </a:r>
          </a:p>
        </p:txBody>
      </p:sp>
    </p:spTree>
    <p:extLst>
      <p:ext uri="{BB962C8B-B14F-4D97-AF65-F5344CB8AC3E}">
        <p14:creationId xmlns:p14="http://schemas.microsoft.com/office/powerpoint/2010/main" val="3637748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1710"/>
            <a:ext cx="6629400" cy="676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rot="16200000">
            <a:off x="5614660" y="3180228"/>
            <a:ext cx="5385257" cy="307777"/>
          </a:xfrm>
          <a:prstGeom prst="rect">
            <a:avLst/>
          </a:prstGeom>
        </p:spPr>
        <p:txBody>
          <a:bodyPr wrap="square">
            <a:spAutoFit/>
          </a:bodyPr>
          <a:lstStyle/>
          <a:p>
            <a:r>
              <a:rPr lang="en-US" sz="1400" dirty="0">
                <a:latin typeface="+mn-lt"/>
              </a:rPr>
              <a:t>http://www.aauw.org/resource/graduating-to-a-pay-gap/</a:t>
            </a:r>
          </a:p>
        </p:txBody>
      </p:sp>
    </p:spTree>
    <p:extLst>
      <p:ext uri="{BB962C8B-B14F-4D97-AF65-F5344CB8AC3E}">
        <p14:creationId xmlns:p14="http://schemas.microsoft.com/office/powerpoint/2010/main" val="32994941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2"/>
          <p:cNvSpPr>
            <a:spLocks noGrp="1"/>
          </p:cNvSpPr>
          <p:nvPr>
            <p:ph type="title"/>
          </p:nvPr>
        </p:nvSpPr>
        <p:spPr>
          <a:xfrm>
            <a:off x="685800" y="-76200"/>
            <a:ext cx="7772400" cy="1143000"/>
          </a:xfrm>
        </p:spPr>
        <p:txBody>
          <a:bodyPr/>
          <a:lstStyle/>
          <a:p>
            <a:r>
              <a:rPr lang="en-US" sz="2400" smtClean="0">
                <a:latin typeface="Comic Sans MS" pitchFamily="66" charset="0"/>
              </a:rPr>
              <a:t>College Wage Premium Over the </a:t>
            </a:r>
            <a:br>
              <a:rPr lang="en-US" sz="2400" smtClean="0">
                <a:latin typeface="Comic Sans MS" pitchFamily="66" charset="0"/>
              </a:rPr>
            </a:br>
            <a:r>
              <a:rPr lang="en-US" sz="2400" smtClean="0">
                <a:latin typeface="Comic Sans MS" pitchFamily="66" charset="0"/>
              </a:rPr>
              <a:t>Lifecourse by Gender</a:t>
            </a:r>
          </a:p>
        </p:txBody>
      </p:sp>
      <p:graphicFrame>
        <p:nvGraphicFramePr>
          <p:cNvPr id="12290" name="Content Placeholder 4"/>
          <p:cNvGraphicFramePr>
            <a:graphicFrameLocks noGrp="1"/>
          </p:cNvGraphicFramePr>
          <p:nvPr>
            <p:ph idx="1"/>
          </p:nvPr>
        </p:nvGraphicFramePr>
        <p:xfrm>
          <a:off x="0" y="762000"/>
          <a:ext cx="9144000" cy="5334000"/>
        </p:xfrm>
        <a:graphic>
          <a:graphicData uri="http://schemas.openxmlformats.org/presentationml/2006/ole">
            <mc:AlternateContent xmlns:mc="http://schemas.openxmlformats.org/markup-compatibility/2006">
              <mc:Choice xmlns:v="urn:schemas-microsoft-com:vml" Requires="v">
                <p:oleObj spid="_x0000_s14368" r:id="rId4" imgW="9144793" imgH="5334462" progId="Excel.Chart.8">
                  <p:embed/>
                </p:oleObj>
              </mc:Choice>
              <mc:Fallback>
                <p:oleObj r:id="rId4" imgW="9144793" imgH="5334462"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762000"/>
                        <a:ext cx="9144000" cy="533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 name="Rectangle 3"/>
          <p:cNvSpPr>
            <a:spLocks noChangeArrowheads="1"/>
          </p:cNvSpPr>
          <p:nvPr/>
        </p:nvSpPr>
        <p:spPr bwMode="auto">
          <a:xfrm>
            <a:off x="228600" y="6381750"/>
            <a:ext cx="868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dirty="0" smtClean="0">
                <a:latin typeface="Comic Sans MS" pitchFamily="66" charset="0"/>
              </a:rPr>
              <a:t>Source: Brand </a:t>
            </a:r>
            <a:r>
              <a:rPr lang="en-US" sz="2000" dirty="0">
                <a:latin typeface="Comic Sans MS" pitchFamily="66" charset="0"/>
              </a:rPr>
              <a:t>and </a:t>
            </a:r>
            <a:r>
              <a:rPr lang="en-US" sz="2000" dirty="0" err="1">
                <a:latin typeface="Comic Sans MS" pitchFamily="66" charset="0"/>
              </a:rPr>
              <a:t>Xie</a:t>
            </a:r>
            <a:r>
              <a:rPr lang="en-US" sz="2000" dirty="0">
                <a:latin typeface="Comic Sans MS" pitchFamily="66" charset="0"/>
              </a:rPr>
              <a:t>. 2010.  “Who Benefits Most from College” </a:t>
            </a:r>
          </a:p>
        </p:txBody>
      </p:sp>
    </p:spTree>
    <p:extLst>
      <p:ext uri="{BB962C8B-B14F-4D97-AF65-F5344CB8AC3E}">
        <p14:creationId xmlns:p14="http://schemas.microsoft.com/office/powerpoint/2010/main" val="192556787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4208913867"/>
              </p:ext>
            </p:extLst>
          </p:nvPr>
        </p:nvGraphicFramePr>
        <p:xfrm>
          <a:off x="242887" y="290512"/>
          <a:ext cx="8658225" cy="62769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75683" y="6400800"/>
            <a:ext cx="4482317" cy="276999"/>
          </a:xfrm>
          <a:prstGeom prst="rect">
            <a:avLst/>
          </a:prstGeom>
          <a:noFill/>
        </p:spPr>
        <p:txBody>
          <a:bodyPr wrap="none" rtlCol="0">
            <a:spAutoFit/>
          </a:bodyPr>
          <a:lstStyle/>
          <a:p>
            <a:r>
              <a:rPr lang="en-US" sz="1200" dirty="0" smtClean="0">
                <a:latin typeface="Comic Sans MS" panose="030F0702030302020204" pitchFamily="66" charset="0"/>
              </a:rPr>
              <a:t>analysis of </a:t>
            </a:r>
            <a:r>
              <a:rPr lang="en-US" sz="1200" dirty="0" err="1" smtClean="0">
                <a:latin typeface="Comic Sans MS" panose="030F0702030302020204" pitchFamily="66" charset="0"/>
              </a:rPr>
              <a:t>iPUMS</a:t>
            </a:r>
            <a:r>
              <a:rPr lang="en-US" sz="1200" dirty="0" smtClean="0">
                <a:latin typeface="Comic Sans MS" panose="030F0702030302020204" pitchFamily="66" charset="0"/>
              </a:rPr>
              <a:t> Census </a:t>
            </a:r>
            <a:r>
              <a:rPr lang="en-US" sz="1200" dirty="0">
                <a:latin typeface="Comic Sans MS" panose="030F0702030302020204" pitchFamily="66" charset="0"/>
              </a:rPr>
              <a:t>Data (https://usa.ipums.org/usa</a:t>
            </a:r>
            <a:r>
              <a:rPr lang="en-US" sz="1200" dirty="0" smtClean="0">
                <a:latin typeface="Comic Sans MS" panose="030F0702030302020204" pitchFamily="66" charset="0"/>
              </a:rPr>
              <a:t>/)</a:t>
            </a:r>
            <a:endParaRPr lang="en-US" sz="1200" dirty="0">
              <a:latin typeface="Comic Sans MS" panose="030F0702030302020204" pitchFamily="66" charset="0"/>
            </a:endParaRPr>
          </a:p>
        </p:txBody>
      </p:sp>
    </p:spTree>
    <p:extLst>
      <p:ext uri="{BB962C8B-B14F-4D97-AF65-F5344CB8AC3E}">
        <p14:creationId xmlns:p14="http://schemas.microsoft.com/office/powerpoint/2010/main" val="36528578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552358123"/>
              </p:ext>
            </p:extLst>
          </p:nvPr>
        </p:nvGraphicFramePr>
        <p:xfrm>
          <a:off x="76200" y="152400"/>
          <a:ext cx="89916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513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Revolution at Home</a:t>
            </a:r>
            <a:endParaRPr lang="en-US" dirty="0"/>
          </a:p>
        </p:txBody>
      </p:sp>
      <p:sp>
        <p:nvSpPr>
          <p:cNvPr id="3" name="Content Placeholder 2"/>
          <p:cNvSpPr>
            <a:spLocks noGrp="1"/>
          </p:cNvSpPr>
          <p:nvPr>
            <p:ph idx="1"/>
          </p:nvPr>
        </p:nvSpPr>
        <p:spPr/>
        <p:txBody>
          <a:bodyPr/>
          <a:lstStyle/>
          <a:p>
            <a:r>
              <a:rPr lang="en-US" dirty="0" smtClean="0"/>
              <a:t>Uneven</a:t>
            </a:r>
          </a:p>
          <a:p>
            <a:r>
              <a:rPr lang="en-US" dirty="0" smtClean="0"/>
              <a:t>Asymmetric </a:t>
            </a:r>
          </a:p>
          <a:p>
            <a:r>
              <a:rPr lang="en-US" dirty="0" smtClean="0"/>
              <a:t>Stalled</a:t>
            </a:r>
            <a:endParaRPr lang="en-US" dirty="0"/>
          </a:p>
        </p:txBody>
      </p:sp>
    </p:spTree>
    <p:extLst>
      <p:ext uri="{BB962C8B-B14F-4D97-AF65-F5344CB8AC3E}">
        <p14:creationId xmlns:p14="http://schemas.microsoft.com/office/powerpoint/2010/main" val="30226142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5" name="Chart 4"/>
          <p:cNvGraphicFramePr/>
          <p:nvPr/>
        </p:nvGraphicFramePr>
        <p:xfrm>
          <a:off x="304800" y="304800"/>
          <a:ext cx="86106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6" name="Chart 5"/>
          <p:cNvGraphicFramePr/>
          <p:nvPr/>
        </p:nvGraphicFramePr>
        <p:xfrm>
          <a:off x="304800" y="381000"/>
          <a:ext cx="8458200" cy="5715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6" name="Chart 5"/>
          <p:cNvGraphicFramePr/>
          <p:nvPr/>
        </p:nvGraphicFramePr>
        <p:xfrm>
          <a:off x="228600" y="228600"/>
          <a:ext cx="86868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6" name="Chart 5"/>
          <p:cNvGraphicFramePr/>
          <p:nvPr/>
        </p:nvGraphicFramePr>
        <p:xfrm>
          <a:off x="228600" y="304800"/>
          <a:ext cx="8763000" cy="5867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6" name="Chart 5"/>
          <p:cNvGraphicFramePr/>
          <p:nvPr/>
        </p:nvGraphicFramePr>
        <p:xfrm>
          <a:off x="1" y="152400"/>
          <a:ext cx="91440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6324600"/>
            <a:ext cx="5931688" cy="461665"/>
          </a:xfrm>
          <a:prstGeom prst="rect">
            <a:avLst/>
          </a:prstGeom>
          <a:noFill/>
        </p:spPr>
        <p:txBody>
          <a:bodyPr wrap="none" rtlCol="0">
            <a:spAutoFit/>
          </a:bodyPr>
          <a:lstStyle/>
          <a:p>
            <a:r>
              <a:rPr lang="en-US" dirty="0" smtClean="0"/>
              <a:t>Source: American Historical Time Use Studies</a:t>
            </a:r>
            <a:endParaRPr lang="en-US" dirty="0"/>
          </a:p>
        </p:txBody>
      </p:sp>
      <p:graphicFrame>
        <p:nvGraphicFramePr>
          <p:cNvPr id="6" name="Chart 5"/>
          <p:cNvGraphicFramePr/>
          <p:nvPr>
            <p:extLst>
              <p:ext uri="{D42A27DB-BD31-4B8C-83A1-F6EECF244321}">
                <p14:modId xmlns:p14="http://schemas.microsoft.com/office/powerpoint/2010/main" val="3853248572"/>
              </p:ext>
            </p:extLst>
          </p:nvPr>
        </p:nvGraphicFramePr>
        <p:xfrm>
          <a:off x="228600" y="152400"/>
          <a:ext cx="8686800" cy="609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1" y="0"/>
          <a:ext cx="9143999" cy="624839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324600"/>
            <a:ext cx="6848350" cy="461665"/>
          </a:xfrm>
          <a:prstGeom prst="rect">
            <a:avLst/>
          </a:prstGeom>
          <a:noFill/>
        </p:spPr>
        <p:txBody>
          <a:bodyPr wrap="none" rtlCol="0">
            <a:spAutoFit/>
          </a:bodyPr>
          <a:lstStyle/>
          <a:p>
            <a:r>
              <a:rPr lang="en-US" dirty="0" smtClean="0">
                <a:latin typeface="Comic Sans MS" pitchFamily="66" charset="0"/>
              </a:rPr>
              <a:t>Source: American Historical Time Use Studies</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23"/>
          <p:cNvSpPr>
            <a:spLocks noChangeShapeType="1"/>
          </p:cNvSpPr>
          <p:nvPr/>
        </p:nvSpPr>
        <p:spPr bwMode="auto">
          <a:xfrm>
            <a:off x="4572000" y="1232971"/>
            <a:ext cx="0" cy="5181600"/>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5" name="Line 24"/>
          <p:cNvSpPr>
            <a:spLocks noChangeShapeType="1"/>
          </p:cNvSpPr>
          <p:nvPr/>
        </p:nvSpPr>
        <p:spPr bwMode="auto">
          <a:xfrm flipH="1">
            <a:off x="1600200" y="3747571"/>
            <a:ext cx="5943600" cy="0"/>
          </a:xfrm>
          <a:prstGeom prst="line">
            <a:avLst/>
          </a:prstGeom>
          <a:noFill/>
          <a:ln w="38100">
            <a:solidFill>
              <a:schemeClr val="tx1"/>
            </a:solidFill>
            <a:round/>
            <a:headEnd type="stealth" w="lg" len="lg"/>
            <a:tailEnd type="stealth" w="lg" len="lg"/>
          </a:ln>
          <a:extLst>
            <a:ext uri="{909E8E84-426E-40DD-AFC4-6F175D3DCCD1}">
              <a14:hiddenFill xmlns:a14="http://schemas.microsoft.com/office/drawing/2010/main">
                <a:noFill/>
              </a14:hiddenFill>
            </a:ext>
          </a:extLst>
        </p:spPr>
        <p:txBody>
          <a:bodyPr/>
          <a:lstStyle/>
          <a:p>
            <a:endParaRPr lang="en-US">
              <a:solidFill>
                <a:prstClr val="black"/>
              </a:solidFill>
            </a:endParaRPr>
          </a:p>
        </p:txBody>
      </p:sp>
      <p:sp>
        <p:nvSpPr>
          <p:cNvPr id="6" name="Rectangle 25"/>
          <p:cNvSpPr>
            <a:spLocks noChangeArrowheads="1"/>
          </p:cNvSpPr>
          <p:nvPr/>
        </p:nvSpPr>
        <p:spPr bwMode="auto">
          <a:xfrm>
            <a:off x="7543800" y="3518972"/>
            <a:ext cx="16526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rgbClr val="9BBB59">
                    <a:lumMod val="75000"/>
                  </a:srgbClr>
                </a:solidFill>
                <a:latin typeface="Comic Sans MS" pitchFamily="66" charset="0"/>
              </a:rPr>
              <a:t>Subjective</a:t>
            </a:r>
            <a:r>
              <a:rPr lang="en-US" altLang="en-US" sz="2400" dirty="0">
                <a:solidFill>
                  <a:srgbClr val="9BBB59">
                    <a:lumMod val="75000"/>
                  </a:srgbClr>
                </a:solidFill>
                <a:latin typeface="Comic Sans MS" pitchFamily="66" charset="0"/>
              </a:rPr>
              <a:t> </a:t>
            </a:r>
          </a:p>
        </p:txBody>
      </p:sp>
      <p:sp>
        <p:nvSpPr>
          <p:cNvPr id="7" name="Rectangle 26"/>
          <p:cNvSpPr>
            <a:spLocks noChangeArrowheads="1"/>
          </p:cNvSpPr>
          <p:nvPr/>
        </p:nvSpPr>
        <p:spPr bwMode="auto">
          <a:xfrm>
            <a:off x="152400" y="3593068"/>
            <a:ext cx="15244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rgbClr val="FFC000"/>
                </a:solidFill>
                <a:latin typeface="Comic Sans MS" pitchFamily="66" charset="0"/>
              </a:rPr>
              <a:t>Objective</a:t>
            </a:r>
            <a:r>
              <a:rPr lang="en-US" altLang="en-US" sz="2400" dirty="0">
                <a:solidFill>
                  <a:srgbClr val="FFC000"/>
                </a:solidFill>
                <a:latin typeface="Comic Sans MS" pitchFamily="66" charset="0"/>
              </a:rPr>
              <a:t> </a:t>
            </a:r>
          </a:p>
        </p:txBody>
      </p:sp>
      <p:sp>
        <p:nvSpPr>
          <p:cNvPr id="8" name="Rectangle 27"/>
          <p:cNvSpPr>
            <a:spLocks noChangeArrowheads="1"/>
          </p:cNvSpPr>
          <p:nvPr/>
        </p:nvSpPr>
        <p:spPr bwMode="auto">
          <a:xfrm>
            <a:off x="4159250" y="6412468"/>
            <a:ext cx="9185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rgbClr val="0070C0"/>
                </a:solidFill>
                <a:latin typeface="Comic Sans MS" pitchFamily="66" charset="0"/>
              </a:rPr>
              <a:t>Micro</a:t>
            </a:r>
            <a:r>
              <a:rPr lang="en-US" altLang="en-US" sz="2400" dirty="0">
                <a:solidFill>
                  <a:srgbClr val="0070C0"/>
                </a:solidFill>
                <a:latin typeface="Comic Sans MS" pitchFamily="66" charset="0"/>
              </a:rPr>
              <a:t> </a:t>
            </a:r>
          </a:p>
        </p:txBody>
      </p:sp>
      <p:sp>
        <p:nvSpPr>
          <p:cNvPr id="9" name="Text Box 29"/>
          <p:cNvSpPr txBox="1">
            <a:spLocks noChangeArrowheads="1"/>
          </p:cNvSpPr>
          <p:nvPr/>
        </p:nvSpPr>
        <p:spPr bwMode="auto">
          <a:xfrm>
            <a:off x="1524000" y="2117209"/>
            <a:ext cx="2731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dirty="0">
                <a:solidFill>
                  <a:prstClr val="black"/>
                </a:solidFill>
                <a:latin typeface="Comic Sans MS" pitchFamily="66" charset="0"/>
              </a:rPr>
              <a:t>Social Structures</a:t>
            </a:r>
          </a:p>
          <a:p>
            <a:pPr>
              <a:spcBef>
                <a:spcPct val="0"/>
              </a:spcBef>
              <a:buFontTx/>
              <a:buNone/>
            </a:pPr>
            <a:r>
              <a:rPr lang="en-US" altLang="en-US" sz="2400" dirty="0" smtClean="0">
                <a:solidFill>
                  <a:prstClr val="black"/>
                </a:solidFill>
                <a:latin typeface="Comic Sans MS" pitchFamily="66" charset="0"/>
              </a:rPr>
              <a:t> &amp; Institutions </a:t>
            </a:r>
            <a:endParaRPr lang="en-US" altLang="en-US" sz="2400" dirty="0">
              <a:solidFill>
                <a:prstClr val="black"/>
              </a:solidFill>
              <a:latin typeface="Comic Sans MS" pitchFamily="66" charset="0"/>
            </a:endParaRPr>
          </a:p>
        </p:txBody>
      </p:sp>
      <p:sp>
        <p:nvSpPr>
          <p:cNvPr id="10" name="Text Box 30"/>
          <p:cNvSpPr txBox="1">
            <a:spLocks noChangeArrowheads="1"/>
          </p:cNvSpPr>
          <p:nvPr/>
        </p:nvSpPr>
        <p:spPr bwMode="auto">
          <a:xfrm>
            <a:off x="1447800" y="4742934"/>
            <a:ext cx="30448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prstClr val="black"/>
                </a:solidFill>
                <a:latin typeface="Comic Sans MS" pitchFamily="66" charset="0"/>
              </a:rPr>
              <a:t>Individual behaviors</a:t>
            </a:r>
          </a:p>
          <a:p>
            <a:pPr>
              <a:spcBef>
                <a:spcPct val="0"/>
              </a:spcBef>
              <a:buFontTx/>
              <a:buNone/>
            </a:pPr>
            <a:r>
              <a:rPr lang="en-US" altLang="en-US" sz="2400">
                <a:solidFill>
                  <a:prstClr val="black"/>
                </a:solidFill>
                <a:latin typeface="Comic Sans MS" pitchFamily="66" charset="0"/>
              </a:rPr>
              <a:t>&amp; characteristics</a:t>
            </a:r>
          </a:p>
        </p:txBody>
      </p:sp>
      <p:sp>
        <p:nvSpPr>
          <p:cNvPr id="11" name="Text Box 31"/>
          <p:cNvSpPr txBox="1">
            <a:spLocks noChangeArrowheads="1"/>
          </p:cNvSpPr>
          <p:nvPr/>
        </p:nvSpPr>
        <p:spPr bwMode="auto">
          <a:xfrm>
            <a:off x="5305425" y="2152134"/>
            <a:ext cx="28352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prstClr val="black"/>
                </a:solidFill>
                <a:latin typeface="Comic Sans MS" pitchFamily="66" charset="0"/>
              </a:rPr>
              <a:t>Cultural values and</a:t>
            </a:r>
            <a:br>
              <a:rPr lang="en-US" altLang="en-US" sz="2400">
                <a:solidFill>
                  <a:prstClr val="black"/>
                </a:solidFill>
                <a:latin typeface="Comic Sans MS" pitchFamily="66" charset="0"/>
              </a:rPr>
            </a:br>
            <a:r>
              <a:rPr lang="en-US" altLang="en-US" sz="2400">
                <a:solidFill>
                  <a:prstClr val="black"/>
                </a:solidFill>
                <a:latin typeface="Comic Sans MS" pitchFamily="66" charset="0"/>
              </a:rPr>
              <a:t>beliefs, ideologies</a:t>
            </a:r>
          </a:p>
        </p:txBody>
      </p:sp>
      <p:sp>
        <p:nvSpPr>
          <p:cNvPr id="12" name="Text Box 32"/>
          <p:cNvSpPr txBox="1">
            <a:spLocks noChangeArrowheads="1"/>
          </p:cNvSpPr>
          <p:nvPr/>
        </p:nvSpPr>
        <p:spPr bwMode="auto">
          <a:xfrm>
            <a:off x="5381625" y="4666734"/>
            <a:ext cx="304323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a:solidFill>
                  <a:prstClr val="black"/>
                </a:solidFill>
                <a:latin typeface="Comic Sans MS" pitchFamily="66" charset="0"/>
              </a:rPr>
              <a:t>Individual thought,</a:t>
            </a:r>
            <a:br>
              <a:rPr lang="en-US" altLang="en-US" sz="2400">
                <a:solidFill>
                  <a:prstClr val="black"/>
                </a:solidFill>
                <a:latin typeface="Comic Sans MS" pitchFamily="66" charset="0"/>
              </a:rPr>
            </a:br>
            <a:r>
              <a:rPr lang="en-US" altLang="en-US" sz="2400">
                <a:solidFill>
                  <a:prstClr val="black"/>
                </a:solidFill>
                <a:latin typeface="Comic Sans MS" pitchFamily="66" charset="0"/>
              </a:rPr>
              <a:t>feeling, attitudes &amp; </a:t>
            </a:r>
          </a:p>
          <a:p>
            <a:pPr>
              <a:spcBef>
                <a:spcPct val="0"/>
              </a:spcBef>
              <a:buFontTx/>
              <a:buNone/>
            </a:pPr>
            <a:r>
              <a:rPr lang="en-US" altLang="en-US" sz="2400">
                <a:solidFill>
                  <a:prstClr val="black"/>
                </a:solidFill>
                <a:latin typeface="Comic Sans MS" pitchFamily="66" charset="0"/>
              </a:rPr>
              <a:t>emotions</a:t>
            </a:r>
          </a:p>
        </p:txBody>
      </p:sp>
      <p:sp>
        <p:nvSpPr>
          <p:cNvPr id="13" name="Rectangle 28"/>
          <p:cNvSpPr>
            <a:spLocks noChangeArrowheads="1"/>
          </p:cNvSpPr>
          <p:nvPr/>
        </p:nvSpPr>
        <p:spPr bwMode="auto">
          <a:xfrm>
            <a:off x="4090988" y="926068"/>
            <a:ext cx="10034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0" tIns="0" rIns="0" bIns="0" anchor="ct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2400" b="1" dirty="0">
                <a:solidFill>
                  <a:srgbClr val="C0504D">
                    <a:lumMod val="75000"/>
                  </a:srgbClr>
                </a:solidFill>
                <a:latin typeface="Comic Sans MS" pitchFamily="66" charset="0"/>
              </a:rPr>
              <a:t>Macro</a:t>
            </a:r>
            <a:r>
              <a:rPr lang="en-US" altLang="en-US" sz="2400" dirty="0">
                <a:solidFill>
                  <a:srgbClr val="C0504D">
                    <a:lumMod val="75000"/>
                  </a:srgbClr>
                </a:solidFill>
                <a:latin typeface="Comic Sans MS" pitchFamily="66" charset="0"/>
              </a:rPr>
              <a:t> </a:t>
            </a:r>
          </a:p>
        </p:txBody>
      </p:sp>
      <p:sp>
        <p:nvSpPr>
          <p:cNvPr id="2" name="Title 1"/>
          <p:cNvSpPr>
            <a:spLocks noGrp="1"/>
          </p:cNvSpPr>
          <p:nvPr>
            <p:ph type="title"/>
          </p:nvPr>
        </p:nvSpPr>
        <p:spPr>
          <a:xfrm>
            <a:off x="457200" y="-76200"/>
            <a:ext cx="8229600" cy="1143000"/>
          </a:xfrm>
        </p:spPr>
        <p:txBody>
          <a:bodyPr>
            <a:normAutofit/>
          </a:bodyPr>
          <a:lstStyle/>
          <a:p>
            <a:r>
              <a:rPr lang="en-US" sz="3100" dirty="0" smtClean="0">
                <a:latin typeface="Comic Sans MS" panose="030F0702030302020204" pitchFamily="66" charset="0"/>
              </a:rPr>
              <a:t>Comprehending Change I: Levels of Change</a:t>
            </a:r>
            <a:endParaRPr lang="en-US" dirty="0">
              <a:latin typeface="Comic Sans MS" panose="030F0702030302020204" pitchFamily="66" charset="0"/>
            </a:endParaRPr>
          </a:p>
        </p:txBody>
      </p:sp>
    </p:spTree>
    <p:extLst>
      <p:ext uri="{BB962C8B-B14F-4D97-AF65-F5344CB8AC3E}">
        <p14:creationId xmlns:p14="http://schemas.microsoft.com/office/powerpoint/2010/main" val="2273970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strVal val="#ppt_w*0.70"/>
                                          </p:val>
                                        </p:tav>
                                        <p:tav tm="100000">
                                          <p:val>
                                            <p:strVal val="#ppt_w"/>
                                          </p:val>
                                        </p:tav>
                                      </p:tavLst>
                                    </p:anim>
                                    <p:anim calcmode="lin" valueType="num">
                                      <p:cBhvr>
                                        <p:cTn id="36" dur="1000" fill="hold"/>
                                        <p:tgtEl>
                                          <p:spTgt spid="6"/>
                                        </p:tgtEl>
                                        <p:attrNameLst>
                                          <p:attrName>ppt_h</p:attrName>
                                        </p:attrNameLst>
                                      </p:cBhvr>
                                      <p:tavLst>
                                        <p:tav tm="0">
                                          <p:val>
                                            <p:strVal val="#ppt_h"/>
                                          </p:val>
                                        </p:tav>
                                        <p:tav tm="100000">
                                          <p:val>
                                            <p:strVal val="#ppt_h"/>
                                          </p:val>
                                        </p:tav>
                                      </p:tavLst>
                                    </p:anim>
                                    <p:animEffect transition="in" filter="fade">
                                      <p:cBhvr>
                                        <p:cTn id="37" dur="1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1000" fill="hold"/>
                                        <p:tgtEl>
                                          <p:spTgt spid="9"/>
                                        </p:tgtEl>
                                        <p:attrNameLst>
                                          <p:attrName>ppt_w</p:attrName>
                                        </p:attrNameLst>
                                      </p:cBhvr>
                                      <p:tavLst>
                                        <p:tav tm="0">
                                          <p:val>
                                            <p:strVal val="#ppt_w*0.70"/>
                                          </p:val>
                                        </p:tav>
                                        <p:tav tm="100000">
                                          <p:val>
                                            <p:strVal val="#ppt_w"/>
                                          </p:val>
                                        </p:tav>
                                      </p:tavLst>
                                    </p:anim>
                                    <p:anim calcmode="lin" valueType="num">
                                      <p:cBhvr>
                                        <p:cTn id="43" dur="1000" fill="hold"/>
                                        <p:tgtEl>
                                          <p:spTgt spid="9"/>
                                        </p:tgtEl>
                                        <p:attrNameLst>
                                          <p:attrName>ppt_h</p:attrName>
                                        </p:attrNameLst>
                                      </p:cBhvr>
                                      <p:tavLst>
                                        <p:tav tm="0">
                                          <p:val>
                                            <p:strVal val="#ppt_h"/>
                                          </p:val>
                                        </p:tav>
                                        <p:tav tm="100000">
                                          <p:val>
                                            <p:strVal val="#ppt_h"/>
                                          </p:val>
                                        </p:tav>
                                      </p:tavLst>
                                    </p:anim>
                                    <p:animEffect transition="in" filter="fade">
                                      <p:cBhvr>
                                        <p:cTn id="44" dur="10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strVal val="#ppt_w*0.70"/>
                                          </p:val>
                                        </p:tav>
                                        <p:tav tm="100000">
                                          <p:val>
                                            <p:strVal val="#ppt_w"/>
                                          </p:val>
                                        </p:tav>
                                      </p:tavLst>
                                    </p:anim>
                                    <p:anim calcmode="lin" valueType="num">
                                      <p:cBhvr>
                                        <p:cTn id="50" dur="1000" fill="hold"/>
                                        <p:tgtEl>
                                          <p:spTgt spid="10"/>
                                        </p:tgtEl>
                                        <p:attrNameLst>
                                          <p:attrName>ppt_h</p:attrName>
                                        </p:attrNameLst>
                                      </p:cBhvr>
                                      <p:tavLst>
                                        <p:tav tm="0">
                                          <p:val>
                                            <p:strVal val="#ppt_h"/>
                                          </p:val>
                                        </p:tav>
                                        <p:tav tm="100000">
                                          <p:val>
                                            <p:strVal val="#ppt_h"/>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0.70"/>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1000" fill="hold"/>
                                        <p:tgtEl>
                                          <p:spTgt spid="12"/>
                                        </p:tgtEl>
                                        <p:attrNameLst>
                                          <p:attrName>ppt_w</p:attrName>
                                        </p:attrNameLst>
                                      </p:cBhvr>
                                      <p:tavLst>
                                        <p:tav tm="0">
                                          <p:val>
                                            <p:strVal val="#ppt_w*0.70"/>
                                          </p:val>
                                        </p:tav>
                                        <p:tav tm="100000">
                                          <p:val>
                                            <p:strVal val="#ppt_w"/>
                                          </p:val>
                                        </p:tav>
                                      </p:tavLst>
                                    </p:anim>
                                    <p:anim calcmode="lin" valueType="num">
                                      <p:cBhvr>
                                        <p:cTn id="64" dur="1000" fill="hold"/>
                                        <p:tgtEl>
                                          <p:spTgt spid="12"/>
                                        </p:tgtEl>
                                        <p:attrNameLst>
                                          <p:attrName>ppt_h</p:attrName>
                                        </p:attrNameLst>
                                      </p:cBhvr>
                                      <p:tavLst>
                                        <p:tav tm="0">
                                          <p:val>
                                            <p:strVal val="#ppt_h"/>
                                          </p:val>
                                        </p:tav>
                                        <p:tav tm="100000">
                                          <p:val>
                                            <p:strVal val="#ppt_h"/>
                                          </p:val>
                                        </p:tav>
                                      </p:tavLst>
                                    </p:anim>
                                    <p:animEffect transition="in" filter="fad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ppt_w</p:attrName>
                                        </p:attrNameLst>
                                      </p:cBhvr>
                                      <p:tavLst>
                                        <p:tav tm="0">
                                          <p:val>
                                            <p:strVal val="#ppt_w*0.70"/>
                                          </p:val>
                                        </p:tav>
                                        <p:tav tm="100000">
                                          <p:val>
                                            <p:strVal val="#ppt_w"/>
                                          </p:val>
                                        </p:tav>
                                      </p:tavLst>
                                    </p:anim>
                                    <p:anim calcmode="lin" valueType="num">
                                      <p:cBhvr>
                                        <p:cTn id="71" dur="1000" fill="hold"/>
                                        <p:tgtEl>
                                          <p:spTgt spid="13"/>
                                        </p:tgtEl>
                                        <p:attrNameLst>
                                          <p:attrName>ppt_h</p:attrName>
                                        </p:attrNameLst>
                                      </p:cBhvr>
                                      <p:tavLst>
                                        <p:tav tm="0">
                                          <p:val>
                                            <p:strVal val="#ppt_h"/>
                                          </p:val>
                                        </p:tav>
                                        <p:tav tm="100000">
                                          <p:val>
                                            <p:strVal val="#ppt_h"/>
                                          </p:val>
                                        </p:tav>
                                      </p:tavLst>
                                    </p:anim>
                                    <p:animEffect transition="in" filter="fade">
                                      <p:cBhvr>
                                        <p:cTn id="7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P spid="8" grpId="0"/>
      <p:bldP spid="9" grpId="0"/>
      <p:bldP spid="10" grpId="0"/>
      <p:bldP spid="11" grpId="0"/>
      <p:bldP spid="12"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039254096"/>
              </p:ext>
            </p:extLst>
          </p:nvPr>
        </p:nvGraphicFramePr>
        <p:xfrm>
          <a:off x="242887" y="290512"/>
          <a:ext cx="8658225" cy="62769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75683" y="6400800"/>
            <a:ext cx="4482317" cy="276999"/>
          </a:xfrm>
          <a:prstGeom prst="rect">
            <a:avLst/>
          </a:prstGeom>
          <a:noFill/>
        </p:spPr>
        <p:txBody>
          <a:bodyPr wrap="none" rtlCol="0">
            <a:spAutoFit/>
          </a:bodyPr>
          <a:lstStyle/>
          <a:p>
            <a:r>
              <a:rPr lang="en-US" sz="1200" dirty="0" smtClean="0">
                <a:latin typeface="Comic Sans MS" panose="030F0702030302020204" pitchFamily="66" charset="0"/>
              </a:rPr>
              <a:t>analysis of </a:t>
            </a:r>
            <a:r>
              <a:rPr lang="en-US" sz="1200" dirty="0" err="1" smtClean="0">
                <a:latin typeface="Comic Sans MS" panose="030F0702030302020204" pitchFamily="66" charset="0"/>
              </a:rPr>
              <a:t>iPUMS</a:t>
            </a:r>
            <a:r>
              <a:rPr lang="en-US" sz="1200" dirty="0" smtClean="0">
                <a:latin typeface="Comic Sans MS" panose="030F0702030302020204" pitchFamily="66" charset="0"/>
              </a:rPr>
              <a:t> Census </a:t>
            </a:r>
            <a:r>
              <a:rPr lang="en-US" sz="1200" dirty="0">
                <a:latin typeface="Comic Sans MS" panose="030F0702030302020204" pitchFamily="66" charset="0"/>
              </a:rPr>
              <a:t>Data (https://usa.ipums.org/usa</a:t>
            </a:r>
            <a:r>
              <a:rPr lang="en-US" sz="1200" dirty="0" smtClean="0">
                <a:latin typeface="Comic Sans MS" panose="030F0702030302020204" pitchFamily="66" charset="0"/>
              </a:rPr>
              <a:t>/)</a:t>
            </a:r>
            <a:endParaRPr lang="en-US" sz="1200" dirty="0">
              <a:latin typeface="Comic Sans MS" panose="030F0702030302020204" pitchFamily="66" charset="0"/>
            </a:endParaRPr>
          </a:p>
        </p:txBody>
      </p:sp>
    </p:spTree>
    <p:extLst>
      <p:ext uri="{BB962C8B-B14F-4D97-AF65-F5344CB8AC3E}">
        <p14:creationId xmlns:p14="http://schemas.microsoft.com/office/powerpoint/2010/main" val="33328419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1143000"/>
          </a:xfrm>
        </p:spPr>
        <p:txBody>
          <a:bodyPr>
            <a:normAutofit/>
          </a:bodyPr>
          <a:lstStyle/>
          <a:p>
            <a:r>
              <a:rPr lang="en-US" sz="2800" dirty="0" smtClean="0">
                <a:latin typeface="Comic Sans MS" panose="030F0702030302020204" pitchFamily="66" charset="0"/>
              </a:rPr>
              <a:t>Comprehending Change II: Types of Change</a:t>
            </a:r>
            <a:endParaRPr lang="en-US" sz="4000" dirty="0">
              <a:latin typeface="Comic Sans MS" panose="030F0702030302020204" pitchFamily="66" charset="0"/>
            </a:endParaRPr>
          </a:p>
        </p:txBody>
      </p:sp>
      <p:sp>
        <p:nvSpPr>
          <p:cNvPr id="3" name="Content Placeholder 2"/>
          <p:cNvSpPr>
            <a:spLocks noGrp="1"/>
          </p:cNvSpPr>
          <p:nvPr>
            <p:ph idx="1"/>
          </p:nvPr>
        </p:nvSpPr>
        <p:spPr>
          <a:xfrm>
            <a:off x="685800" y="1066800"/>
            <a:ext cx="7772400" cy="4114800"/>
          </a:xfrm>
        </p:spPr>
        <p:txBody>
          <a:bodyPr/>
          <a:lstStyle/>
          <a:p>
            <a:pPr>
              <a:lnSpc>
                <a:spcPct val="90000"/>
              </a:lnSpc>
            </a:pPr>
            <a:r>
              <a:rPr lang="en-US" sz="2400" b="1" i="1" dirty="0">
                <a:solidFill>
                  <a:srgbClr val="0070C0"/>
                </a:solidFill>
                <a:latin typeface="Comic Sans MS" pitchFamily="66" charset="0"/>
              </a:rPr>
              <a:t>Age</a:t>
            </a:r>
            <a:r>
              <a:rPr lang="en-US" sz="2400" dirty="0">
                <a:solidFill>
                  <a:srgbClr val="0070C0"/>
                </a:solidFill>
                <a:latin typeface="Comic Sans MS" pitchFamily="66" charset="0"/>
              </a:rPr>
              <a:t> effects point to the way that individuals change over the </a:t>
            </a:r>
            <a:r>
              <a:rPr lang="en-US" sz="2400" dirty="0" err="1">
                <a:solidFill>
                  <a:srgbClr val="0070C0"/>
                </a:solidFill>
                <a:latin typeface="Comic Sans MS" pitchFamily="66" charset="0"/>
              </a:rPr>
              <a:t>lifecourse</a:t>
            </a:r>
            <a:r>
              <a:rPr lang="en-US" sz="2400" dirty="0">
                <a:solidFill>
                  <a:srgbClr val="0070C0"/>
                </a:solidFill>
                <a:latin typeface="Comic Sans MS" pitchFamily="66" charset="0"/>
              </a:rPr>
              <a:t>: </a:t>
            </a:r>
          </a:p>
          <a:p>
            <a:pPr lvl="1">
              <a:lnSpc>
                <a:spcPct val="90000"/>
              </a:lnSpc>
            </a:pPr>
            <a:r>
              <a:rPr lang="en-US" sz="1800" dirty="0">
                <a:solidFill>
                  <a:srgbClr val="0070C0"/>
                </a:solidFill>
                <a:latin typeface="Comic Sans MS" pitchFamily="66" charset="0"/>
              </a:rPr>
              <a:t>Changes in response to life events (marriage, kids, </a:t>
            </a:r>
            <a:r>
              <a:rPr lang="en-US" sz="1800" dirty="0" err="1">
                <a:solidFill>
                  <a:srgbClr val="0070C0"/>
                </a:solidFill>
                <a:latin typeface="Comic Sans MS" pitchFamily="66" charset="0"/>
              </a:rPr>
              <a:t>etc</a:t>
            </a:r>
            <a:r>
              <a:rPr lang="en-US" sz="1800" dirty="0">
                <a:solidFill>
                  <a:srgbClr val="0070C0"/>
                </a:solidFill>
                <a:latin typeface="Comic Sans MS" pitchFamily="66" charset="0"/>
              </a:rPr>
              <a:t>)</a:t>
            </a:r>
            <a:r>
              <a:rPr lang="en-US" sz="2000" dirty="0">
                <a:solidFill>
                  <a:srgbClr val="0070C0"/>
                </a:solidFill>
                <a:latin typeface="Comic Sans MS" pitchFamily="66" charset="0"/>
              </a:rPr>
              <a:t> </a:t>
            </a:r>
          </a:p>
          <a:p>
            <a:pPr>
              <a:lnSpc>
                <a:spcPct val="90000"/>
              </a:lnSpc>
            </a:pPr>
            <a:endParaRPr lang="en-US" sz="2400" b="1" i="1" dirty="0">
              <a:latin typeface="Comic Sans MS" pitchFamily="66" charset="0"/>
            </a:endParaRPr>
          </a:p>
          <a:p>
            <a:pPr>
              <a:lnSpc>
                <a:spcPct val="90000"/>
              </a:lnSpc>
            </a:pPr>
            <a:r>
              <a:rPr lang="en-US" sz="2400" b="1" i="1" dirty="0">
                <a:solidFill>
                  <a:srgbClr val="C00000"/>
                </a:solidFill>
                <a:latin typeface="Comic Sans MS" pitchFamily="66" charset="0"/>
              </a:rPr>
              <a:t>Period</a:t>
            </a:r>
            <a:r>
              <a:rPr lang="en-US" sz="2400" b="1" dirty="0">
                <a:solidFill>
                  <a:srgbClr val="C00000"/>
                </a:solidFill>
                <a:latin typeface="Comic Sans MS" pitchFamily="66" charset="0"/>
              </a:rPr>
              <a:t> </a:t>
            </a:r>
            <a:r>
              <a:rPr lang="en-US" sz="2400" dirty="0">
                <a:solidFill>
                  <a:srgbClr val="C00000"/>
                </a:solidFill>
                <a:latin typeface="Comic Sans MS" pitchFamily="66" charset="0"/>
              </a:rPr>
              <a:t>effects tell us about historical changes in societies.  These can be used to track change over </a:t>
            </a:r>
            <a:r>
              <a:rPr lang="en-US" sz="2400" dirty="0" smtClean="0">
                <a:solidFill>
                  <a:srgbClr val="C00000"/>
                </a:solidFill>
                <a:latin typeface="Comic Sans MS" pitchFamily="66" charset="0"/>
              </a:rPr>
              <a:t>time</a:t>
            </a:r>
          </a:p>
          <a:p>
            <a:pPr lvl="1">
              <a:lnSpc>
                <a:spcPct val="90000"/>
              </a:lnSpc>
            </a:pPr>
            <a:r>
              <a:rPr lang="en-US" sz="2000" dirty="0" smtClean="0">
                <a:solidFill>
                  <a:srgbClr val="C00000"/>
                </a:solidFill>
                <a:latin typeface="Comic Sans MS" pitchFamily="66" charset="0"/>
              </a:rPr>
              <a:t>Secular vs. Cyclical</a:t>
            </a:r>
          </a:p>
          <a:p>
            <a:pPr lvl="1">
              <a:lnSpc>
                <a:spcPct val="90000"/>
              </a:lnSpc>
            </a:pPr>
            <a:r>
              <a:rPr lang="en-US" sz="2000" dirty="0" smtClean="0">
                <a:solidFill>
                  <a:srgbClr val="C00000"/>
                </a:solidFill>
                <a:latin typeface="Comic Sans MS" pitchFamily="66" charset="0"/>
              </a:rPr>
              <a:t>Permanent vs. </a:t>
            </a:r>
            <a:r>
              <a:rPr lang="en-US" sz="2000" dirty="0" err="1" smtClean="0">
                <a:solidFill>
                  <a:srgbClr val="C00000"/>
                </a:solidFill>
                <a:latin typeface="Comic Sans MS" pitchFamily="66" charset="0"/>
              </a:rPr>
              <a:t>Temorary</a:t>
            </a:r>
            <a:r>
              <a:rPr lang="en-US" sz="2000" dirty="0" smtClean="0">
                <a:solidFill>
                  <a:srgbClr val="C00000"/>
                </a:solidFill>
                <a:latin typeface="Comic Sans MS" pitchFamily="66" charset="0"/>
              </a:rPr>
              <a:t> </a:t>
            </a:r>
            <a:endParaRPr lang="en-US" sz="2000" dirty="0">
              <a:solidFill>
                <a:srgbClr val="C00000"/>
              </a:solidFill>
              <a:latin typeface="Comic Sans MS" pitchFamily="66" charset="0"/>
            </a:endParaRPr>
          </a:p>
          <a:p>
            <a:pPr>
              <a:lnSpc>
                <a:spcPct val="90000"/>
              </a:lnSpc>
            </a:pPr>
            <a:endParaRPr lang="en-US" sz="2400" b="1" i="1" dirty="0">
              <a:latin typeface="Comic Sans MS" pitchFamily="66" charset="0"/>
            </a:endParaRPr>
          </a:p>
          <a:p>
            <a:pPr>
              <a:lnSpc>
                <a:spcPct val="90000"/>
              </a:lnSpc>
            </a:pPr>
            <a:r>
              <a:rPr lang="en-US" sz="2400" b="1" i="1" dirty="0">
                <a:solidFill>
                  <a:srgbClr val="7030A0"/>
                </a:solidFill>
                <a:latin typeface="Comic Sans MS" pitchFamily="66" charset="0"/>
              </a:rPr>
              <a:t>Cohort</a:t>
            </a:r>
            <a:r>
              <a:rPr lang="en-US" sz="2400" b="1" dirty="0">
                <a:solidFill>
                  <a:srgbClr val="7030A0"/>
                </a:solidFill>
                <a:latin typeface="Comic Sans MS" pitchFamily="66" charset="0"/>
              </a:rPr>
              <a:t> </a:t>
            </a:r>
            <a:r>
              <a:rPr lang="en-US" sz="2400" dirty="0">
                <a:solidFill>
                  <a:srgbClr val="7030A0"/>
                </a:solidFill>
                <a:latin typeface="Comic Sans MS" pitchFamily="66" charset="0"/>
              </a:rPr>
              <a:t>effects attempt to look at the formation of “generations” – groups of people moving through history together and sharing the same formative years, major historical events, etc</a:t>
            </a:r>
            <a:r>
              <a:rPr lang="en-US" sz="2400" dirty="0" smtClean="0">
                <a:solidFill>
                  <a:srgbClr val="7030A0"/>
                </a:solidFill>
                <a:latin typeface="Comic Sans MS" pitchFamily="66" charset="0"/>
              </a:rPr>
              <a:t>.</a:t>
            </a:r>
          </a:p>
          <a:p>
            <a:pPr lvl="1">
              <a:lnSpc>
                <a:spcPct val="90000"/>
              </a:lnSpc>
            </a:pPr>
            <a:r>
              <a:rPr lang="en-US" sz="2000" dirty="0" smtClean="0">
                <a:solidFill>
                  <a:srgbClr val="7030A0"/>
                </a:solidFill>
                <a:latin typeface="Comic Sans MS" pitchFamily="66" charset="0"/>
              </a:rPr>
              <a:t>Cohort replacement</a:t>
            </a:r>
            <a:endParaRPr lang="en-US" sz="2000" dirty="0">
              <a:solidFill>
                <a:srgbClr val="7030A0"/>
              </a:solidFill>
              <a:latin typeface="Comic Sans MS" pitchFamily="66" charset="0"/>
            </a:endParaRPr>
          </a:p>
        </p:txBody>
      </p:sp>
    </p:spTree>
    <p:extLst>
      <p:ext uri="{BB962C8B-B14F-4D97-AF65-F5344CB8AC3E}">
        <p14:creationId xmlns:p14="http://schemas.microsoft.com/office/powerpoint/2010/main" val="13617117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5"/>
          <p:cNvSpPr>
            <a:spLocks noGrp="1" noChangeArrowheads="1"/>
          </p:cNvSpPr>
          <p:nvPr>
            <p:ph type="title"/>
          </p:nvPr>
        </p:nvSpPr>
        <p:spPr>
          <a:xfrm>
            <a:off x="533400" y="609600"/>
            <a:ext cx="8382000" cy="1143000"/>
          </a:xfrm>
        </p:spPr>
        <p:txBody>
          <a:bodyPr/>
          <a:lstStyle/>
          <a:p>
            <a:r>
              <a:rPr lang="en-US" sz="4000" smtClean="0"/>
              <a:t>Causes of “Mother Goes to Work” </a:t>
            </a:r>
          </a:p>
        </p:txBody>
      </p:sp>
      <p:sp>
        <p:nvSpPr>
          <p:cNvPr id="33795" name="Rectangle 96"/>
          <p:cNvSpPr>
            <a:spLocks noGrp="1" noChangeArrowheads="1"/>
          </p:cNvSpPr>
          <p:nvPr>
            <p:ph type="body" idx="1"/>
          </p:nvPr>
        </p:nvSpPr>
        <p:spPr>
          <a:noFill/>
        </p:spPr>
        <p:txBody>
          <a:bodyPr/>
          <a:lstStyle/>
          <a:p>
            <a:r>
              <a:rPr lang="en-US" smtClean="0">
                <a:solidFill>
                  <a:schemeClr val="accent2"/>
                </a:solidFill>
              </a:rPr>
              <a:t>Supply Factors</a:t>
            </a:r>
            <a:r>
              <a:rPr lang="en-US" smtClean="0"/>
              <a:t>:</a:t>
            </a:r>
          </a:p>
          <a:p>
            <a:pPr lvl="1"/>
            <a:r>
              <a:rPr lang="en-US" smtClean="0"/>
              <a:t>What “pushes” women into the labor force?</a:t>
            </a:r>
          </a:p>
          <a:p>
            <a:r>
              <a:rPr lang="en-US" smtClean="0">
                <a:solidFill>
                  <a:srgbClr val="CC0000"/>
                </a:solidFill>
              </a:rPr>
              <a:t>Demand Factors</a:t>
            </a:r>
            <a:r>
              <a:rPr lang="en-US" smtClean="0"/>
              <a:t>:</a:t>
            </a:r>
          </a:p>
          <a:p>
            <a:pPr lvl="1"/>
            <a:r>
              <a:rPr lang="en-US" smtClean="0"/>
              <a:t>What “pulls” women in to the labor force?</a:t>
            </a:r>
          </a:p>
        </p:txBody>
      </p:sp>
    </p:spTree>
    <p:extLst>
      <p:ext uri="{BB962C8B-B14F-4D97-AF65-F5344CB8AC3E}">
        <p14:creationId xmlns:p14="http://schemas.microsoft.com/office/powerpoint/2010/main" val="13231114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smtClean="0">
                <a:solidFill>
                  <a:srgbClr val="CC0000"/>
                </a:solidFill>
              </a:rPr>
              <a:t>Supply Factors (continued)</a:t>
            </a:r>
          </a:p>
        </p:txBody>
      </p:sp>
      <p:sp>
        <p:nvSpPr>
          <p:cNvPr id="41987" name="Rectangle 3"/>
          <p:cNvSpPr>
            <a:spLocks noGrp="1" noChangeArrowheads="1"/>
          </p:cNvSpPr>
          <p:nvPr>
            <p:ph idx="1"/>
          </p:nvPr>
        </p:nvSpPr>
        <p:spPr/>
        <p:txBody>
          <a:bodyPr/>
          <a:lstStyle/>
          <a:p>
            <a:r>
              <a:rPr lang="en-US" dirty="0" smtClean="0">
                <a:solidFill>
                  <a:schemeClr val="accent2"/>
                </a:solidFill>
              </a:rPr>
              <a:t>Home Economics</a:t>
            </a:r>
          </a:p>
          <a:p>
            <a:pPr lvl="1"/>
            <a:r>
              <a:rPr lang="en-US" dirty="0" smtClean="0"/>
              <a:t>Changes in women’s earnings</a:t>
            </a:r>
          </a:p>
          <a:p>
            <a:pPr lvl="1"/>
            <a:r>
              <a:rPr lang="en-US" dirty="0" smtClean="0"/>
              <a:t>Changes in men’s earnings</a:t>
            </a:r>
          </a:p>
          <a:p>
            <a:pPr lvl="1"/>
            <a:r>
              <a:rPr lang="en-US" dirty="0" smtClean="0"/>
              <a:t>Changes </a:t>
            </a:r>
            <a:r>
              <a:rPr lang="en-US" dirty="0"/>
              <a:t>in family income</a:t>
            </a:r>
            <a:endParaRPr lang="en-US" dirty="0" smtClean="0"/>
          </a:p>
        </p:txBody>
      </p:sp>
    </p:spTree>
    <p:extLst>
      <p:ext uri="{BB962C8B-B14F-4D97-AF65-F5344CB8AC3E}">
        <p14:creationId xmlns:p14="http://schemas.microsoft.com/office/powerpoint/2010/main" val="27842898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46780017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1447800" y="5867400"/>
            <a:ext cx="7053534" cy="246221"/>
          </a:xfrm>
          <a:prstGeom prst="rect">
            <a:avLst/>
          </a:prstGeom>
          <a:noFill/>
        </p:spPr>
        <p:txBody>
          <a:bodyPr wrap="none" rtlCol="0">
            <a:spAutoFit/>
          </a:bodyPr>
          <a:lstStyle/>
          <a:p>
            <a:r>
              <a:rPr lang="en-US" sz="1000" dirty="0" smtClean="0">
                <a:latin typeface="+mj-lt"/>
              </a:rPr>
              <a:t>Source: CPS </a:t>
            </a:r>
            <a:r>
              <a:rPr lang="en-US" sz="1000" dirty="0">
                <a:latin typeface="+mj-lt"/>
              </a:rPr>
              <a:t>Historical Tables, https://www.census.gov/hhes/www/income/data/historical/people/2014/p38AR.xls</a:t>
            </a:r>
          </a:p>
        </p:txBody>
      </p:sp>
    </p:spTree>
    <p:extLst>
      <p:ext uri="{BB962C8B-B14F-4D97-AF65-F5344CB8AC3E}">
        <p14:creationId xmlns:p14="http://schemas.microsoft.com/office/powerpoint/2010/main" val="36364339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6779307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295400" y="5334000"/>
            <a:ext cx="7053534" cy="246221"/>
          </a:xfrm>
          <a:prstGeom prst="rect">
            <a:avLst/>
          </a:prstGeom>
          <a:noFill/>
        </p:spPr>
        <p:txBody>
          <a:bodyPr wrap="none" rtlCol="0">
            <a:spAutoFit/>
          </a:bodyPr>
          <a:lstStyle/>
          <a:p>
            <a:r>
              <a:rPr lang="en-US" sz="1000" dirty="0" smtClean="0">
                <a:latin typeface="+mj-lt"/>
              </a:rPr>
              <a:t>Source: CPS </a:t>
            </a:r>
            <a:r>
              <a:rPr lang="en-US" sz="1000" dirty="0">
                <a:latin typeface="+mj-lt"/>
              </a:rPr>
              <a:t>Historical Tables, https://www.census.gov/hhes/www/income/data/historical/people/2014/p38AR.xls</a:t>
            </a:r>
          </a:p>
        </p:txBody>
      </p:sp>
    </p:spTree>
    <p:extLst>
      <p:ext uri="{BB962C8B-B14F-4D97-AF65-F5344CB8AC3E}">
        <p14:creationId xmlns:p14="http://schemas.microsoft.com/office/powerpoint/2010/main" val="14963205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169072766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64426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766376874"/>
              </p:ext>
            </p:extLst>
          </p:nvPr>
        </p:nvGraphicFramePr>
        <p:xfrm>
          <a:off x="76200" y="76200"/>
          <a:ext cx="8991600" cy="67056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524000" y="5410200"/>
            <a:ext cx="7269939" cy="246221"/>
          </a:xfrm>
          <a:prstGeom prst="rect">
            <a:avLst/>
          </a:prstGeom>
          <a:noFill/>
        </p:spPr>
        <p:txBody>
          <a:bodyPr wrap="none" rtlCol="0">
            <a:spAutoFit/>
          </a:bodyPr>
          <a:lstStyle/>
          <a:p>
            <a:r>
              <a:rPr lang="en-US" sz="1000" dirty="0" smtClean="0">
                <a:latin typeface="+mj-lt"/>
              </a:rPr>
              <a:t>Source: CPS </a:t>
            </a:r>
            <a:r>
              <a:rPr lang="en-US" sz="1000" dirty="0">
                <a:latin typeface="+mj-lt"/>
              </a:rPr>
              <a:t>Historical Tables, https://www.census.gov/hhes/www/income/data/historical/household/2014/h06AR.xls</a:t>
            </a:r>
          </a:p>
        </p:txBody>
      </p:sp>
    </p:spTree>
    <p:extLst>
      <p:ext uri="{BB962C8B-B14F-4D97-AF65-F5344CB8AC3E}">
        <p14:creationId xmlns:p14="http://schemas.microsoft.com/office/powerpoint/2010/main" val="1936662848"/>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76200"/>
            <a:ext cx="7391400" cy="600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243" y="6205849"/>
            <a:ext cx="3490912" cy="4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0602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 y="447675"/>
            <a:ext cx="7391400"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5" name="Picture 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3243" y="6205849"/>
            <a:ext cx="3490912" cy="408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780155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mtClean="0"/>
              <a:t>Supply Factors</a:t>
            </a:r>
          </a:p>
        </p:txBody>
      </p:sp>
      <p:sp>
        <p:nvSpPr>
          <p:cNvPr id="34819" name="Rectangle 3"/>
          <p:cNvSpPr>
            <a:spLocks noGrp="1" noChangeArrowheads="1"/>
          </p:cNvSpPr>
          <p:nvPr>
            <p:ph type="body" idx="1"/>
          </p:nvPr>
        </p:nvSpPr>
        <p:spPr/>
        <p:txBody>
          <a:bodyPr/>
          <a:lstStyle/>
          <a:p>
            <a:r>
              <a:rPr lang="en-US" smtClean="0"/>
              <a:t>Normative Shifts</a:t>
            </a:r>
          </a:p>
          <a:p>
            <a:pPr lvl="1"/>
            <a:r>
              <a:rPr lang="en-US" smtClean="0"/>
              <a:t>Changes in Women’s Attitudes about Work</a:t>
            </a:r>
          </a:p>
          <a:p>
            <a:pPr lvl="1"/>
            <a:r>
              <a:rPr lang="en-US" smtClean="0"/>
              <a:t>Changes in Men’s Attitudes about Women’s Work</a:t>
            </a:r>
          </a:p>
          <a:p>
            <a:r>
              <a:rPr lang="en-US" smtClean="0"/>
              <a:t>Women’s Movement</a:t>
            </a:r>
          </a:p>
        </p:txBody>
      </p:sp>
    </p:spTree>
    <p:extLst>
      <p:ext uri="{BB962C8B-B14F-4D97-AF65-F5344CB8AC3E}">
        <p14:creationId xmlns:p14="http://schemas.microsoft.com/office/powerpoint/2010/main" val="19835194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729784864"/>
              </p:ext>
            </p:extLst>
          </p:nvPr>
        </p:nvGraphicFramePr>
        <p:xfrm>
          <a:off x="242887" y="290512"/>
          <a:ext cx="8658225" cy="62769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2375683" y="6400800"/>
            <a:ext cx="4482317" cy="276999"/>
          </a:xfrm>
          <a:prstGeom prst="rect">
            <a:avLst/>
          </a:prstGeom>
          <a:noFill/>
        </p:spPr>
        <p:txBody>
          <a:bodyPr wrap="none" rtlCol="0">
            <a:spAutoFit/>
          </a:bodyPr>
          <a:lstStyle/>
          <a:p>
            <a:r>
              <a:rPr lang="en-US" sz="1200" dirty="0" smtClean="0">
                <a:latin typeface="Comic Sans MS" panose="030F0702030302020204" pitchFamily="66" charset="0"/>
              </a:rPr>
              <a:t>analysis of </a:t>
            </a:r>
            <a:r>
              <a:rPr lang="en-US" sz="1200" dirty="0" err="1" smtClean="0">
                <a:latin typeface="Comic Sans MS" panose="030F0702030302020204" pitchFamily="66" charset="0"/>
              </a:rPr>
              <a:t>iPUMS</a:t>
            </a:r>
            <a:r>
              <a:rPr lang="en-US" sz="1200" dirty="0" smtClean="0">
                <a:latin typeface="Comic Sans MS" panose="030F0702030302020204" pitchFamily="66" charset="0"/>
              </a:rPr>
              <a:t> Census </a:t>
            </a:r>
            <a:r>
              <a:rPr lang="en-US" sz="1200" dirty="0">
                <a:latin typeface="Comic Sans MS" panose="030F0702030302020204" pitchFamily="66" charset="0"/>
              </a:rPr>
              <a:t>Data (https://usa.ipums.org/usa</a:t>
            </a:r>
            <a:r>
              <a:rPr lang="en-US" sz="1200" dirty="0" smtClean="0">
                <a:latin typeface="Comic Sans MS" panose="030F0702030302020204" pitchFamily="66" charset="0"/>
              </a:rPr>
              <a:t>/)</a:t>
            </a:r>
            <a:endParaRPr lang="en-US" sz="1200" dirty="0">
              <a:latin typeface="Comic Sans MS" panose="030F0702030302020204" pitchFamily="66" charset="0"/>
            </a:endParaRPr>
          </a:p>
        </p:txBody>
      </p:sp>
    </p:spTree>
    <p:extLst>
      <p:ext uri="{BB962C8B-B14F-4D97-AF65-F5344CB8AC3E}">
        <p14:creationId xmlns:p14="http://schemas.microsoft.com/office/powerpoint/2010/main" val="256274543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152400"/>
            <a:ext cx="8458200" cy="1143000"/>
          </a:xfrm>
        </p:spPr>
        <p:txBody>
          <a:bodyPr>
            <a:normAutofit/>
          </a:bodyPr>
          <a:lstStyle/>
          <a:p>
            <a:r>
              <a:rPr lang="en-US" sz="4000" dirty="0" smtClean="0"/>
              <a:t>Shifting Models of Work &amp; Family</a:t>
            </a:r>
          </a:p>
        </p:txBody>
      </p:sp>
      <p:pic>
        <p:nvPicPr>
          <p:cNvPr id="46083" name="Picture 3"/>
          <p:cNvPicPr>
            <a:picLocks noGrp="1" noChangeAspect="1" noChangeArrowheads="1"/>
          </p:cNvPicPr>
          <p:nvPr>
            <p:ph idx="1"/>
          </p:nvPr>
        </p:nvPicPr>
        <p:blipFill>
          <a:blip r:embed="rId2" cstate="print"/>
          <a:srcRect/>
          <a:stretch>
            <a:fillRect/>
          </a:stretch>
        </p:blipFill>
        <p:spPr>
          <a:xfrm>
            <a:off x="38100" y="762000"/>
            <a:ext cx="9144000" cy="5029200"/>
          </a:xfrm>
        </p:spPr>
      </p:pic>
      <p:sp>
        <p:nvSpPr>
          <p:cNvPr id="2" name="Rectangle 1"/>
          <p:cNvSpPr/>
          <p:nvPr/>
        </p:nvSpPr>
        <p:spPr>
          <a:xfrm>
            <a:off x="77972" y="5715000"/>
            <a:ext cx="9067800" cy="584775"/>
          </a:xfrm>
          <a:prstGeom prst="rect">
            <a:avLst/>
          </a:prstGeom>
        </p:spPr>
        <p:txBody>
          <a:bodyPr wrap="square">
            <a:spAutoFit/>
          </a:bodyPr>
          <a:lstStyle/>
          <a:p>
            <a:r>
              <a:rPr lang="en-US" sz="1600" dirty="0"/>
              <a:t>Phyllis Moen and Yan </a:t>
            </a:r>
            <a:r>
              <a:rPr lang="en-US" sz="1600" dirty="0" smtClean="0"/>
              <a:t>Yu. 2000. Effective </a:t>
            </a:r>
            <a:r>
              <a:rPr lang="en-US" sz="1600" dirty="0"/>
              <a:t>Work/Life Strategies: Working Couples, Work Conditions, Gender, and </a:t>
            </a:r>
            <a:r>
              <a:rPr lang="en-US" sz="1600" dirty="0" smtClean="0"/>
              <a:t>Life Quality. </a:t>
            </a:r>
            <a:r>
              <a:rPr lang="en-US" sz="1600" i="1" dirty="0" smtClean="0"/>
              <a:t>Social Problems.</a:t>
            </a:r>
            <a:r>
              <a:rPr lang="en-US" sz="1600" dirty="0" smtClean="0"/>
              <a:t> 47:291-326. </a:t>
            </a:r>
            <a:endParaRPr lang="en-US" sz="1600" dirty="0">
              <a:effectLst/>
            </a:endParaRPr>
          </a:p>
        </p:txBody>
      </p:sp>
    </p:spTree>
    <p:extLst>
      <p:ext uri="{BB962C8B-B14F-4D97-AF65-F5344CB8AC3E}">
        <p14:creationId xmlns:p14="http://schemas.microsoft.com/office/powerpoint/2010/main" val="459611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Autofit/>
          </a:bodyPr>
          <a:lstStyle/>
          <a:p>
            <a:r>
              <a:rPr lang="en-US" sz="3200" dirty="0" smtClean="0">
                <a:latin typeface="Comic Sans MS" pitchFamily="66" charset="0"/>
              </a:rPr>
              <a:t>Changing &amp; Challenging Cultural Conceptions</a:t>
            </a:r>
            <a:endParaRPr lang="en-US" sz="3200" dirty="0">
              <a:latin typeface="Comic Sans MS" pitchFamily="66" charset="0"/>
            </a:endParaRPr>
          </a:p>
        </p:txBody>
      </p:sp>
      <p:sp>
        <p:nvSpPr>
          <p:cNvPr id="4" name="TextBox 3"/>
          <p:cNvSpPr txBox="1"/>
          <p:nvPr/>
        </p:nvSpPr>
        <p:spPr>
          <a:xfrm>
            <a:off x="758187" y="4648201"/>
            <a:ext cx="2669320" cy="1200329"/>
          </a:xfrm>
          <a:prstGeom prst="rect">
            <a:avLst/>
          </a:prstGeom>
          <a:noFill/>
        </p:spPr>
        <p:txBody>
          <a:bodyPr wrap="none" rtlCol="0">
            <a:spAutoFit/>
          </a:bodyPr>
          <a:lstStyle/>
          <a:p>
            <a:pPr algn="ctr"/>
            <a:r>
              <a:rPr lang="en-US" b="1" dirty="0" smtClean="0"/>
              <a:t>Traditionalist</a:t>
            </a:r>
          </a:p>
          <a:p>
            <a:pPr algn="ctr"/>
            <a:r>
              <a:rPr lang="en-US" dirty="0"/>
              <a:t>S</a:t>
            </a:r>
            <a:r>
              <a:rPr lang="en-US" dirty="0" smtClean="0"/>
              <a:t>eparate spheres</a:t>
            </a:r>
          </a:p>
          <a:p>
            <a:pPr algn="ctr"/>
            <a:r>
              <a:rPr lang="en-US" dirty="0" smtClean="0"/>
              <a:t>Gender essentialism</a:t>
            </a:r>
            <a:endParaRPr lang="en-US" dirty="0"/>
          </a:p>
        </p:txBody>
      </p:sp>
      <p:sp>
        <p:nvSpPr>
          <p:cNvPr id="5" name="TextBox 4"/>
          <p:cNvSpPr txBox="1"/>
          <p:nvPr/>
        </p:nvSpPr>
        <p:spPr>
          <a:xfrm>
            <a:off x="5481103" y="4648200"/>
            <a:ext cx="2977097" cy="1200329"/>
          </a:xfrm>
          <a:prstGeom prst="rect">
            <a:avLst/>
          </a:prstGeom>
          <a:noFill/>
        </p:spPr>
        <p:txBody>
          <a:bodyPr wrap="none" rtlCol="0">
            <a:spAutoFit/>
          </a:bodyPr>
          <a:lstStyle/>
          <a:p>
            <a:pPr algn="ctr"/>
            <a:r>
              <a:rPr lang="en-US" b="1" dirty="0" smtClean="0"/>
              <a:t>Feminist</a:t>
            </a:r>
          </a:p>
          <a:p>
            <a:pPr algn="ctr"/>
            <a:r>
              <a:rPr lang="en-US" dirty="0" smtClean="0"/>
              <a:t>Egalitarianism</a:t>
            </a:r>
          </a:p>
          <a:p>
            <a:pPr algn="ctr"/>
            <a:r>
              <a:rPr lang="en-US" dirty="0" smtClean="0"/>
              <a:t>Gender constructivism</a:t>
            </a:r>
            <a:endParaRPr lang="en-US" dirty="0"/>
          </a:p>
        </p:txBody>
      </p:sp>
      <p:cxnSp>
        <p:nvCxnSpPr>
          <p:cNvPr id="7" name="Straight Arrow Connector 6"/>
          <p:cNvCxnSpPr>
            <a:stCxn id="4" idx="3"/>
          </p:cNvCxnSpPr>
          <p:nvPr/>
        </p:nvCxnSpPr>
        <p:spPr>
          <a:xfrm flipV="1">
            <a:off x="3427507" y="5248365"/>
            <a:ext cx="2436080" cy="1"/>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645547" y="3048000"/>
            <a:ext cx="0" cy="1981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770582" y="1676400"/>
            <a:ext cx="1826142" cy="830997"/>
          </a:xfrm>
          <a:prstGeom prst="rect">
            <a:avLst/>
          </a:prstGeom>
          <a:noFill/>
        </p:spPr>
        <p:txBody>
          <a:bodyPr wrap="none" rtlCol="0">
            <a:spAutoFit/>
          </a:bodyPr>
          <a:lstStyle/>
          <a:p>
            <a:pPr algn="ctr"/>
            <a:r>
              <a:rPr lang="en-US" b="1" dirty="0" smtClean="0"/>
              <a:t>Egalitarian</a:t>
            </a:r>
          </a:p>
          <a:p>
            <a:pPr algn="ctr"/>
            <a:r>
              <a:rPr lang="en-US" b="1" dirty="0" smtClean="0"/>
              <a:t>Essentialism</a:t>
            </a:r>
            <a:endParaRPr lang="en-US" dirty="0"/>
          </a:p>
        </p:txBody>
      </p:sp>
      <p:sp>
        <p:nvSpPr>
          <p:cNvPr id="11" name="Cloud 10"/>
          <p:cNvSpPr/>
          <p:nvPr/>
        </p:nvSpPr>
        <p:spPr>
          <a:xfrm>
            <a:off x="3505200" y="1447800"/>
            <a:ext cx="2282187" cy="1524000"/>
          </a:xfrm>
          <a:prstGeom prst="clou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031864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472535"/>
            <a:ext cx="7564891" cy="307777"/>
          </a:xfrm>
          <a:prstGeom prst="rect">
            <a:avLst/>
          </a:prstGeom>
          <a:noFill/>
        </p:spPr>
        <p:txBody>
          <a:bodyPr wrap="none" rtlCol="0">
            <a:spAutoFit/>
          </a:bodyPr>
          <a:lstStyle/>
          <a:p>
            <a:r>
              <a:rPr lang="en-US" sz="1400" dirty="0" smtClean="0">
                <a:latin typeface="+mj-lt"/>
              </a:rPr>
              <a:t>Cotter, Hermsen &amp; Vanneman (2014) “Back on Track?” </a:t>
            </a:r>
            <a:r>
              <a:rPr lang="en-US" sz="1400" i="1" dirty="0" smtClean="0">
                <a:latin typeface="+mj-lt"/>
              </a:rPr>
              <a:t> </a:t>
            </a:r>
            <a:r>
              <a:rPr lang="en-US" sz="1400" dirty="0" smtClean="0">
                <a:latin typeface="+mj-lt"/>
              </a:rPr>
              <a:t>Council on Contemporary Families</a:t>
            </a:r>
            <a:endParaRPr lang="en-US" sz="1600" dirty="0">
              <a:latin typeface="+mj-lt"/>
            </a:endParaRPr>
          </a:p>
        </p:txBody>
      </p:sp>
      <p:graphicFrame>
        <p:nvGraphicFramePr>
          <p:cNvPr id="11" name="Chart 10"/>
          <p:cNvGraphicFramePr/>
          <p:nvPr>
            <p:extLst>
              <p:ext uri="{D42A27DB-BD31-4B8C-83A1-F6EECF244321}">
                <p14:modId xmlns:p14="http://schemas.microsoft.com/office/powerpoint/2010/main" val="3848703105"/>
              </p:ext>
            </p:extLst>
          </p:nvPr>
        </p:nvGraphicFramePr>
        <p:xfrm>
          <a:off x="0" y="0"/>
          <a:ext cx="9143999" cy="6324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666897654"/>
              </p:ext>
            </p:extLst>
          </p:nvPr>
        </p:nvGraphicFramePr>
        <p:xfrm>
          <a:off x="152400" y="228600"/>
          <a:ext cx="8839200" cy="6248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35846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58133617"/>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6806140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37890" name="Picture 2" descr="http://thesocietypages.org/girlwpen/files/2014/08/Youth-Gender-Attitudes_Figure-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724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6443990"/>
            <a:ext cx="7907934" cy="261610"/>
          </a:xfrm>
          <a:prstGeom prst="rect">
            <a:avLst/>
          </a:prstGeom>
          <a:noFill/>
        </p:spPr>
        <p:txBody>
          <a:bodyPr wrap="none" rtlCol="0">
            <a:spAutoFit/>
          </a:bodyPr>
          <a:lstStyle/>
          <a:p>
            <a:r>
              <a:rPr lang="en-US" sz="1100" dirty="0" smtClean="0">
                <a:latin typeface="Comic Sans MS" panose="030F0702030302020204" pitchFamily="66" charset="0"/>
              </a:rPr>
              <a:t>Analysis by </a:t>
            </a:r>
            <a:r>
              <a:rPr lang="en-US" sz="1100" dirty="0">
                <a:latin typeface="Comic Sans MS" panose="030F0702030302020204" pitchFamily="66" charset="0"/>
              </a:rPr>
              <a:t>Joana Pepin http://thesocietypages.org/girlwpen/2014/08/05/gender-revolution-rebound-youth-edition/</a:t>
            </a:r>
          </a:p>
        </p:txBody>
      </p:sp>
    </p:spTree>
    <p:extLst>
      <p:ext uri="{BB962C8B-B14F-4D97-AF65-F5344CB8AC3E}">
        <p14:creationId xmlns:p14="http://schemas.microsoft.com/office/powerpoint/2010/main" val="32302941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p:nvPr>
        </p:nvSpPr>
        <p:spPr/>
        <p:txBody>
          <a:bodyPr/>
          <a:lstStyle/>
          <a:p>
            <a:endParaRPr lang="en-US" smtClean="0"/>
          </a:p>
        </p:txBody>
      </p:sp>
      <p:pic>
        <p:nvPicPr>
          <p:cNvPr id="35843" name="Picture 3"/>
          <p:cNvPicPr>
            <a:picLocks noChangeAspect="1" noChangeArrowheads="1"/>
          </p:cNvPicPr>
          <p:nvPr/>
        </p:nvPicPr>
        <p:blipFill>
          <a:blip r:embed="rId2" cstate="print"/>
          <a:srcRect/>
          <a:stretch>
            <a:fillRect/>
          </a:stretch>
        </p:blipFill>
        <p:spPr bwMode="auto">
          <a:xfrm>
            <a:off x="533400" y="590550"/>
            <a:ext cx="8305800" cy="6249988"/>
          </a:xfrm>
          <a:prstGeom prst="rect">
            <a:avLst/>
          </a:prstGeom>
          <a:noFill/>
          <a:ln w="12700">
            <a:noFill/>
            <a:miter lim="800000"/>
            <a:headEnd type="none" w="sm" len="sm"/>
            <a:tailEnd type="none" w="sm" len="sm"/>
          </a:ln>
        </p:spPr>
      </p:pic>
      <p:pic>
        <p:nvPicPr>
          <p:cNvPr id="35844" name="Picture 5"/>
          <p:cNvPicPr>
            <a:picLocks noChangeAspect="1" noChangeArrowheads="1"/>
          </p:cNvPicPr>
          <p:nvPr/>
        </p:nvPicPr>
        <p:blipFill>
          <a:blip r:embed="rId3" cstate="print"/>
          <a:srcRect/>
          <a:stretch>
            <a:fillRect/>
          </a:stretch>
        </p:blipFill>
        <p:spPr bwMode="auto">
          <a:xfrm>
            <a:off x="1895475" y="73025"/>
            <a:ext cx="5724525" cy="727075"/>
          </a:xfrm>
          <a:prstGeom prst="rect">
            <a:avLst/>
          </a:prstGeom>
          <a:noFill/>
          <a:ln w="12700">
            <a:noFill/>
            <a:miter lim="800000"/>
            <a:headEnd type="none" w="sm" len="sm"/>
            <a:tailEnd type="none" w="sm" len="sm"/>
          </a:ln>
        </p:spPr>
      </p:pic>
      <p:pic>
        <p:nvPicPr>
          <p:cNvPr id="35845" name="Picture 6"/>
          <p:cNvPicPr>
            <a:picLocks noChangeAspect="1" noChangeArrowheads="1"/>
          </p:cNvPicPr>
          <p:nvPr/>
        </p:nvPicPr>
        <p:blipFill>
          <a:blip r:embed="rId4" cstate="print"/>
          <a:srcRect/>
          <a:stretch>
            <a:fillRect/>
          </a:stretch>
        </p:blipFill>
        <p:spPr bwMode="auto">
          <a:xfrm>
            <a:off x="762000" y="5791200"/>
            <a:ext cx="3200400" cy="1017588"/>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0114782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title"/>
          </p:nvPr>
        </p:nvSpPr>
        <p:spPr>
          <a:xfrm>
            <a:off x="685800" y="-152400"/>
            <a:ext cx="7772400" cy="1143000"/>
          </a:xfrm>
        </p:spPr>
        <p:txBody>
          <a:bodyPr/>
          <a:lstStyle/>
          <a:p>
            <a:r>
              <a:rPr lang="en-US" smtClean="0">
                <a:solidFill>
                  <a:srgbClr val="CC0000"/>
                </a:solidFill>
                <a:latin typeface="Comic Sans MS" panose="030F0702030302020204" pitchFamily="66" charset="0"/>
              </a:rPr>
              <a:t>Supply Factors (continued)</a:t>
            </a:r>
          </a:p>
        </p:txBody>
      </p:sp>
      <p:sp>
        <p:nvSpPr>
          <p:cNvPr id="38915" name="Rectangle 7"/>
          <p:cNvSpPr>
            <a:spLocks noGrp="1" noChangeArrowheads="1"/>
          </p:cNvSpPr>
          <p:nvPr>
            <p:ph idx="1"/>
          </p:nvPr>
        </p:nvSpPr>
        <p:spPr>
          <a:xfrm>
            <a:off x="685800" y="1219200"/>
            <a:ext cx="7772400" cy="4114800"/>
          </a:xfrm>
        </p:spPr>
        <p:txBody>
          <a:bodyPr/>
          <a:lstStyle/>
          <a:p>
            <a:pPr>
              <a:lnSpc>
                <a:spcPct val="80000"/>
              </a:lnSpc>
            </a:pPr>
            <a:r>
              <a:rPr lang="en-US" sz="2800" smtClean="0">
                <a:solidFill>
                  <a:schemeClr val="accent2"/>
                </a:solidFill>
                <a:latin typeface="Comic Sans MS" panose="030F0702030302020204" pitchFamily="66" charset="0"/>
              </a:rPr>
              <a:t>Political &amp; Legal Changes</a:t>
            </a:r>
            <a:r>
              <a:rPr lang="en-US" sz="2800" smtClean="0">
                <a:latin typeface="Comic Sans MS" panose="030F0702030302020204" pitchFamily="66" charset="0"/>
              </a:rPr>
              <a:t> </a:t>
            </a:r>
          </a:p>
          <a:p>
            <a:pPr lvl="1">
              <a:lnSpc>
                <a:spcPct val="80000"/>
              </a:lnSpc>
            </a:pPr>
            <a:r>
              <a:rPr lang="en-US" sz="2400" smtClean="0">
                <a:latin typeface="Comic Sans MS" panose="030F0702030302020204" pitchFamily="66" charset="0"/>
              </a:rPr>
              <a:t>Equal Employment Opportunities Act (1972)</a:t>
            </a:r>
          </a:p>
          <a:p>
            <a:pPr lvl="2">
              <a:lnSpc>
                <a:spcPct val="80000"/>
              </a:lnSpc>
            </a:pPr>
            <a:r>
              <a:rPr lang="en-US" sz="2000" smtClean="0">
                <a:latin typeface="Comic Sans MS" panose="030F0702030302020204" pitchFamily="66" charset="0"/>
              </a:rPr>
              <a:t>Prohibits discrimination on the basis of race, color, national origin, religion, or sex</a:t>
            </a:r>
          </a:p>
          <a:p>
            <a:pPr lvl="1">
              <a:lnSpc>
                <a:spcPct val="80000"/>
              </a:lnSpc>
            </a:pPr>
            <a:r>
              <a:rPr lang="en-US" sz="2400" smtClean="0">
                <a:latin typeface="Comic Sans MS" panose="030F0702030302020204" pitchFamily="66" charset="0"/>
              </a:rPr>
              <a:t>Family and Medical Leave Act (1992)</a:t>
            </a:r>
          </a:p>
          <a:p>
            <a:pPr lvl="2">
              <a:lnSpc>
                <a:spcPct val="80000"/>
              </a:lnSpc>
            </a:pPr>
            <a:r>
              <a:rPr lang="en-US" sz="2000" smtClean="0">
                <a:latin typeface="Comic Sans MS" panose="030F0702030302020204" pitchFamily="66" charset="0"/>
              </a:rPr>
              <a:t>Provides 12 weeks of unpaid leave in a year to attend to new child, sick parent, spouse or child, or to recuperate from personal illness.</a:t>
            </a:r>
          </a:p>
          <a:p>
            <a:pPr>
              <a:lnSpc>
                <a:spcPct val="80000"/>
              </a:lnSpc>
            </a:pPr>
            <a:r>
              <a:rPr lang="en-US" sz="2800" smtClean="0">
                <a:solidFill>
                  <a:srgbClr val="008000"/>
                </a:solidFill>
                <a:latin typeface="Comic Sans MS" panose="030F0702030302020204" pitchFamily="66" charset="0"/>
              </a:rPr>
              <a:t>Changes in characteristics of women</a:t>
            </a:r>
          </a:p>
          <a:p>
            <a:pPr lvl="1">
              <a:lnSpc>
                <a:spcPct val="80000"/>
              </a:lnSpc>
            </a:pPr>
            <a:r>
              <a:rPr lang="en-US" sz="2400" smtClean="0">
                <a:latin typeface="Comic Sans MS" panose="030F0702030302020204" pitchFamily="66" charset="0"/>
              </a:rPr>
              <a:t>Increased Education</a:t>
            </a:r>
          </a:p>
          <a:p>
            <a:pPr lvl="1">
              <a:lnSpc>
                <a:spcPct val="80000"/>
              </a:lnSpc>
            </a:pPr>
            <a:r>
              <a:rPr lang="en-US" sz="2400" smtClean="0">
                <a:latin typeface="Comic Sans MS" panose="030F0702030302020204" pitchFamily="66" charset="0"/>
              </a:rPr>
              <a:t>Decreased Fertility</a:t>
            </a:r>
          </a:p>
          <a:p>
            <a:pPr lvl="1">
              <a:lnSpc>
                <a:spcPct val="80000"/>
              </a:lnSpc>
            </a:pPr>
            <a:r>
              <a:rPr lang="en-US" sz="2400" smtClean="0">
                <a:latin typeface="Comic Sans MS" panose="030F0702030302020204" pitchFamily="66" charset="0"/>
              </a:rPr>
              <a:t>Increased Experience/Tenure/Attachment</a:t>
            </a:r>
          </a:p>
        </p:txBody>
      </p:sp>
    </p:spTree>
    <p:extLst>
      <p:ext uri="{BB962C8B-B14F-4D97-AF65-F5344CB8AC3E}">
        <p14:creationId xmlns:p14="http://schemas.microsoft.com/office/powerpoint/2010/main" val="192178016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nvPr>
        </p:nvGraphicFramePr>
        <p:xfrm>
          <a:off x="76200" y="152400"/>
          <a:ext cx="8991600" cy="655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51951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latin typeface="Comic Sans MS" panose="030F0702030302020204" pitchFamily="66" charset="0"/>
              </a:rPr>
              <a:t>Total Fertility Rate, United States 1911-2011</a:t>
            </a:r>
            <a:endParaRPr lang="en-US" sz="2800" dirty="0">
              <a:latin typeface="Comic Sans MS" panose="030F0702030302020204" pitchFamily="66" charset="0"/>
            </a:endParaRPr>
          </a:p>
        </p:txBody>
      </p:sp>
      <p:pic>
        <p:nvPicPr>
          <p:cNvPr id="15362" name="Picture 2" descr="http://www.prb.org/images12/us-fertility-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9121140" cy="4800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133600" y="3733800"/>
            <a:ext cx="4572000" cy="461665"/>
          </a:xfrm>
          <a:prstGeom prst="rect">
            <a:avLst/>
          </a:prstGeom>
        </p:spPr>
        <p:txBody>
          <a:bodyPr>
            <a:spAutoFit/>
          </a:bodyPr>
          <a:lstStyle/>
          <a:p>
            <a:endParaRPr lang="en-US" dirty="0"/>
          </a:p>
        </p:txBody>
      </p:sp>
      <p:sp>
        <p:nvSpPr>
          <p:cNvPr id="4" name="TextBox 3"/>
          <p:cNvSpPr txBox="1"/>
          <p:nvPr/>
        </p:nvSpPr>
        <p:spPr>
          <a:xfrm>
            <a:off x="457200" y="6400800"/>
            <a:ext cx="4897495" cy="461665"/>
          </a:xfrm>
          <a:prstGeom prst="rect">
            <a:avLst/>
          </a:prstGeom>
          <a:noFill/>
        </p:spPr>
        <p:txBody>
          <a:bodyPr wrap="none" rtlCol="0">
            <a:spAutoFit/>
          </a:bodyPr>
          <a:lstStyle/>
          <a:p>
            <a:r>
              <a:rPr lang="en-US" dirty="0" smtClean="0"/>
              <a:t>Source: </a:t>
            </a:r>
            <a:r>
              <a:rPr lang="en-US" dirty="0" smtClean="0">
                <a:hlinkClick r:id="rId3"/>
              </a:rPr>
              <a:t>Population Reference Bureau </a:t>
            </a:r>
            <a:endParaRPr lang="en-US" dirty="0"/>
          </a:p>
        </p:txBody>
      </p:sp>
    </p:spTree>
    <p:extLst>
      <p:ext uri="{BB962C8B-B14F-4D97-AF65-F5344CB8AC3E}">
        <p14:creationId xmlns:p14="http://schemas.microsoft.com/office/powerpoint/2010/main" val="3172240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latin typeface="Comic Sans MS" panose="030F0702030302020204" pitchFamily="66" charset="0"/>
              </a:rPr>
              <a:t>The Gender Revolution</a:t>
            </a:r>
            <a:endParaRPr lang="en-US" sz="5400"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r>
              <a:rPr lang="en-US" sz="4800" dirty="0" smtClean="0">
                <a:solidFill>
                  <a:srgbClr val="008000"/>
                </a:solidFill>
                <a:latin typeface="Comic Sans MS" panose="030F0702030302020204" pitchFamily="66" charset="0"/>
              </a:rPr>
              <a:t>Uneven</a:t>
            </a:r>
          </a:p>
          <a:p>
            <a:r>
              <a:rPr lang="en-US" sz="4800" dirty="0" smtClean="0">
                <a:solidFill>
                  <a:srgbClr val="0070C0"/>
                </a:solidFill>
                <a:latin typeface="Comic Sans MS" panose="030F0702030302020204" pitchFamily="66" charset="0"/>
              </a:rPr>
              <a:t>Asymmetric</a:t>
            </a:r>
          </a:p>
          <a:p>
            <a:r>
              <a:rPr lang="en-US" sz="4800" dirty="0" smtClean="0">
                <a:solidFill>
                  <a:srgbClr val="C00000"/>
                </a:solidFill>
                <a:latin typeface="Comic Sans MS" panose="030F0702030302020204" pitchFamily="66" charset="0"/>
              </a:rPr>
              <a:t>Stalled</a:t>
            </a:r>
          </a:p>
          <a:p>
            <a:endParaRPr lang="en-US" sz="4800" dirty="0" smtClean="0">
              <a:solidFill>
                <a:srgbClr val="C00000"/>
              </a:solidFill>
              <a:latin typeface="Comic Sans MS" panose="030F0702030302020204" pitchFamily="66" charset="0"/>
            </a:endParaRPr>
          </a:p>
          <a:p>
            <a:r>
              <a:rPr lang="en-US" sz="4300" dirty="0" smtClean="0">
                <a:solidFill>
                  <a:srgbClr val="9900CC"/>
                </a:solidFill>
                <a:latin typeface="Comic Sans MS" panose="030F0702030302020204" pitchFamily="66" charset="0"/>
              </a:rPr>
              <a:t>Motivating Questions: </a:t>
            </a:r>
          </a:p>
          <a:p>
            <a:pPr lvl="1"/>
            <a:r>
              <a:rPr lang="en-US" sz="3500" dirty="0" smtClean="0">
                <a:solidFill>
                  <a:srgbClr val="9900CC"/>
                </a:solidFill>
                <a:latin typeface="Comic Sans MS" panose="030F0702030302020204" pitchFamily="66" charset="0"/>
              </a:rPr>
              <a:t>What caused the “rise of women/gender revolution/grand gender convergence”?</a:t>
            </a:r>
          </a:p>
          <a:p>
            <a:pPr lvl="1"/>
            <a:r>
              <a:rPr lang="en-US" sz="3500" dirty="0" smtClean="0">
                <a:solidFill>
                  <a:srgbClr val="9900CC"/>
                </a:solidFill>
                <a:latin typeface="Comic Sans MS" panose="030F0702030302020204" pitchFamily="66" charset="0"/>
              </a:rPr>
              <a:t>What caused the “stall”?</a:t>
            </a:r>
            <a:endParaRPr lang="en-US" sz="3500" dirty="0">
              <a:solidFill>
                <a:srgbClr val="9900CC"/>
              </a:solidFill>
              <a:latin typeface="Comic Sans MS" panose="030F0702030302020204" pitchFamily="66" charset="0"/>
            </a:endParaRPr>
          </a:p>
        </p:txBody>
      </p:sp>
    </p:spTree>
    <p:extLst>
      <p:ext uri="{BB962C8B-B14F-4D97-AF65-F5344CB8AC3E}">
        <p14:creationId xmlns:p14="http://schemas.microsoft.com/office/powerpoint/2010/main" val="4040861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9458" name="Picture 2" descr="https://www.mcgill.ca/newsroom/files/newsroom/channels/image/graph-job-ten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839200" cy="65852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1219200"/>
            <a:ext cx="7088800" cy="261610"/>
          </a:xfrm>
          <a:prstGeom prst="rect">
            <a:avLst/>
          </a:prstGeom>
          <a:noFill/>
        </p:spPr>
        <p:txBody>
          <a:bodyPr wrap="none" rtlCol="0">
            <a:spAutoFit/>
          </a:bodyPr>
          <a:lstStyle/>
          <a:p>
            <a:r>
              <a:rPr lang="en-US" sz="1100" dirty="0" smtClean="0">
                <a:latin typeface="Comic Sans MS" panose="030F0702030302020204" pitchFamily="66" charset="0"/>
              </a:rPr>
              <a:t>Hollister </a:t>
            </a:r>
            <a:r>
              <a:rPr lang="en-US" sz="1100" dirty="0">
                <a:latin typeface="Comic Sans MS" panose="030F0702030302020204" pitchFamily="66" charset="0"/>
              </a:rPr>
              <a:t>&amp; Smith (2014) http://www.asanet.org/press/study_untangles_divergent_us_job_patterns.cfm</a:t>
            </a:r>
          </a:p>
        </p:txBody>
      </p:sp>
    </p:spTree>
    <p:extLst>
      <p:ext uri="{BB962C8B-B14F-4D97-AF65-F5344CB8AC3E}">
        <p14:creationId xmlns:p14="http://schemas.microsoft.com/office/powerpoint/2010/main" val="21040889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sz="4000" dirty="0" smtClean="0">
                <a:solidFill>
                  <a:srgbClr val="CC0000"/>
                </a:solidFill>
                <a:latin typeface="Comic Sans MS" panose="030F0702030302020204" pitchFamily="66" charset="0"/>
              </a:rPr>
              <a:t>Demand Factors </a:t>
            </a:r>
            <a:br>
              <a:rPr lang="en-US" sz="4000" dirty="0" smtClean="0">
                <a:solidFill>
                  <a:srgbClr val="CC0000"/>
                </a:solidFill>
                <a:latin typeface="Comic Sans MS" panose="030F0702030302020204" pitchFamily="66" charset="0"/>
              </a:rPr>
            </a:br>
            <a:r>
              <a:rPr lang="en-US" sz="2800" dirty="0" smtClean="0">
                <a:solidFill>
                  <a:srgbClr val="CC0000"/>
                </a:solidFill>
                <a:latin typeface="Comic Sans MS" panose="030F0702030302020204" pitchFamily="66" charset="0"/>
              </a:rPr>
              <a:t>What “pulls” women into the labor force?</a:t>
            </a:r>
          </a:p>
        </p:txBody>
      </p:sp>
      <p:sp>
        <p:nvSpPr>
          <p:cNvPr id="43011" name="Rectangle 3"/>
          <p:cNvSpPr>
            <a:spLocks noGrp="1" noChangeArrowheads="1"/>
          </p:cNvSpPr>
          <p:nvPr>
            <p:ph idx="1"/>
          </p:nvPr>
        </p:nvSpPr>
        <p:spPr/>
        <p:txBody>
          <a:bodyPr/>
          <a:lstStyle/>
          <a:p>
            <a:r>
              <a:rPr lang="en-US" dirty="0" smtClean="0">
                <a:solidFill>
                  <a:schemeClr val="accent2"/>
                </a:solidFill>
                <a:latin typeface="Comic Sans MS" panose="030F0702030302020204" pitchFamily="66" charset="0"/>
              </a:rPr>
              <a:t>Reduced discrimination by employers</a:t>
            </a:r>
            <a:endParaRPr lang="en-US" dirty="0" smtClean="0">
              <a:latin typeface="Comic Sans MS" panose="030F0702030302020204" pitchFamily="66" charset="0"/>
            </a:endParaRPr>
          </a:p>
          <a:p>
            <a:r>
              <a:rPr lang="en-US" dirty="0" smtClean="0">
                <a:solidFill>
                  <a:srgbClr val="008000"/>
                </a:solidFill>
                <a:latin typeface="Comic Sans MS" panose="030F0702030302020204" pitchFamily="66" charset="0"/>
              </a:rPr>
              <a:t>Occupational shifts</a:t>
            </a:r>
          </a:p>
          <a:p>
            <a:pPr lvl="1"/>
            <a:r>
              <a:rPr lang="en-US" dirty="0" smtClean="0">
                <a:latin typeface="Comic Sans MS" panose="030F0702030302020204" pitchFamily="66" charset="0"/>
              </a:rPr>
              <a:t>Growth of traditionally female occupations</a:t>
            </a:r>
          </a:p>
          <a:p>
            <a:pPr lvl="1"/>
            <a:r>
              <a:rPr lang="en-US" dirty="0" smtClean="0">
                <a:latin typeface="Comic Sans MS" panose="030F0702030302020204" pitchFamily="66" charset="0"/>
              </a:rPr>
              <a:t>Decline in traditionally male occupations</a:t>
            </a:r>
          </a:p>
        </p:txBody>
      </p:sp>
    </p:spTree>
    <p:extLst>
      <p:ext uri="{BB962C8B-B14F-4D97-AF65-F5344CB8AC3E}">
        <p14:creationId xmlns:p14="http://schemas.microsoft.com/office/powerpoint/2010/main" val="37458264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latin typeface="Comic Sans MS" panose="030F0702030302020204" pitchFamily="66" charset="0"/>
              </a:rPr>
              <a:t>Forms of Discrimination</a:t>
            </a:r>
            <a:endParaRPr lang="en-US" dirty="0">
              <a:latin typeface="Comic Sans MS" panose="030F0702030302020204" pitchFamily="66" charset="0"/>
            </a:endParaRPr>
          </a:p>
        </p:txBody>
      </p:sp>
      <p:sp>
        <p:nvSpPr>
          <p:cNvPr id="3" name="Content Placeholder 2"/>
          <p:cNvSpPr>
            <a:spLocks noGrp="1"/>
          </p:cNvSpPr>
          <p:nvPr>
            <p:ph idx="1"/>
          </p:nvPr>
        </p:nvSpPr>
        <p:spPr>
          <a:xfrm>
            <a:off x="685800" y="1295400"/>
            <a:ext cx="7772400" cy="4114800"/>
          </a:xfrm>
        </p:spPr>
        <p:txBody>
          <a:bodyPr>
            <a:normAutofit lnSpcReduction="10000"/>
          </a:bodyPr>
          <a:lstStyle/>
          <a:p>
            <a:r>
              <a:rPr lang="en-US" dirty="0" smtClean="0">
                <a:solidFill>
                  <a:srgbClr val="FF0000"/>
                </a:solidFill>
                <a:latin typeface="Comic Sans MS" panose="030F0702030302020204" pitchFamily="66" charset="0"/>
              </a:rPr>
              <a:t>Economically Irrational</a:t>
            </a:r>
          </a:p>
          <a:p>
            <a:pPr lvl="1"/>
            <a:r>
              <a:rPr lang="en-US" dirty="0" smtClean="0">
                <a:solidFill>
                  <a:srgbClr val="FF0000"/>
                </a:solidFill>
                <a:latin typeface="Comic Sans MS" panose="030F0702030302020204" pitchFamily="66" charset="0"/>
              </a:rPr>
              <a:t>Myopic</a:t>
            </a:r>
          </a:p>
          <a:p>
            <a:pPr lvl="1"/>
            <a:r>
              <a:rPr lang="en-US" dirty="0" smtClean="0">
                <a:solidFill>
                  <a:srgbClr val="FF0000"/>
                </a:solidFill>
                <a:latin typeface="Comic Sans MS" panose="030F0702030302020204" pitchFamily="66" charset="0"/>
              </a:rPr>
              <a:t>Principled</a:t>
            </a:r>
          </a:p>
          <a:p>
            <a:r>
              <a:rPr lang="en-US" dirty="0" smtClean="0">
                <a:solidFill>
                  <a:srgbClr val="0070C0"/>
                </a:solidFill>
                <a:latin typeface="Comic Sans MS" panose="030F0702030302020204" pitchFamily="66" charset="0"/>
              </a:rPr>
              <a:t>Economically Rational</a:t>
            </a:r>
          </a:p>
          <a:p>
            <a:pPr lvl="1"/>
            <a:r>
              <a:rPr lang="en-US" dirty="0" smtClean="0">
                <a:solidFill>
                  <a:srgbClr val="0070C0"/>
                </a:solidFill>
                <a:latin typeface="Comic Sans MS" panose="030F0702030302020204" pitchFamily="66" charset="0"/>
              </a:rPr>
              <a:t>Worker-Driven</a:t>
            </a:r>
          </a:p>
          <a:p>
            <a:pPr lvl="1"/>
            <a:r>
              <a:rPr lang="en-US" dirty="0" smtClean="0">
                <a:solidFill>
                  <a:srgbClr val="0070C0"/>
                </a:solidFill>
                <a:latin typeface="Comic Sans MS" panose="030F0702030302020204" pitchFamily="66" charset="0"/>
              </a:rPr>
              <a:t>Consumer-Driven</a:t>
            </a:r>
          </a:p>
          <a:p>
            <a:pPr lvl="1"/>
            <a:r>
              <a:rPr lang="en-US" dirty="0" smtClean="0">
                <a:solidFill>
                  <a:srgbClr val="0070C0"/>
                </a:solidFill>
                <a:latin typeface="Comic Sans MS" panose="030F0702030302020204" pitchFamily="66" charset="0"/>
              </a:rPr>
              <a:t>Statistical</a:t>
            </a:r>
          </a:p>
          <a:p>
            <a:r>
              <a:rPr lang="en-US" dirty="0" smtClean="0">
                <a:solidFill>
                  <a:srgbClr val="008000"/>
                </a:solidFill>
                <a:latin typeface="Comic Sans MS" panose="030F0702030302020204" pitchFamily="66" charset="0"/>
              </a:rPr>
              <a:t>Institutional</a:t>
            </a:r>
          </a:p>
          <a:p>
            <a:endParaRPr lang="en-US" dirty="0">
              <a:latin typeface="Comic Sans MS" panose="030F0702030302020204" pitchFamily="66" charset="0"/>
            </a:endParaRPr>
          </a:p>
        </p:txBody>
      </p:sp>
    </p:spTree>
    <p:extLst>
      <p:ext uri="{BB962C8B-B14F-4D97-AF65-F5344CB8AC3E}">
        <p14:creationId xmlns:p14="http://schemas.microsoft.com/office/powerpoint/2010/main" val="39960205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6866" name="Picture 2" descr="http://www.pewsocialtrends.org/files/2013/12/SDT-gender-and-work-12-2013-4-03.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21193"/>
            <a:ext cx="5867399" cy="650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10218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8"/>
          <p:cNvGraphicFramePr>
            <a:graphicFrameLocks noGrp="1" noChangeAspect="1"/>
          </p:cNvGraphicFramePr>
          <p:nvPr>
            <p:ph/>
            <p:extLst/>
          </p:nvPr>
        </p:nvGraphicFramePr>
        <p:xfrm>
          <a:off x="377825" y="58738"/>
          <a:ext cx="8453438" cy="6507162"/>
        </p:xfrm>
        <a:graphic>
          <a:graphicData uri="http://schemas.openxmlformats.org/presentationml/2006/ole">
            <mc:AlternateContent xmlns:mc="http://schemas.openxmlformats.org/markup-compatibility/2006">
              <mc:Choice xmlns:v="urn:schemas-microsoft-com:vml" Requires="v">
                <p:oleObj spid="_x0000_s16403" name="Worksheet" r:id="rId4" imgW="9058224" imgH="6972338" progId="Excel.Sheet.8">
                  <p:embed/>
                </p:oleObj>
              </mc:Choice>
              <mc:Fallback>
                <p:oleObj name="Worksheet" r:id="rId4" imgW="9058224" imgH="6972338" progId="Excel.Sheet.8">
                  <p:embed/>
                  <p:pic>
                    <p:nvPicPr>
                      <p:cNvPr id="0" name=""/>
                      <p:cNvPicPr>
                        <a:picLocks noGrp="1" noChangeAspect="1" noChangeArrowheads="1"/>
                      </p:cNvPicPr>
                      <p:nvPr/>
                    </p:nvPicPr>
                    <p:blipFill>
                      <a:blip r:embed="rId5"/>
                      <a:srcRect/>
                      <a:stretch>
                        <a:fillRect/>
                      </a:stretch>
                    </p:blipFill>
                    <p:spPr bwMode="auto">
                      <a:xfrm>
                        <a:off x="377825" y="58738"/>
                        <a:ext cx="8453438" cy="650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726330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endParaRPr lang="en-US"/>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1" y="228600"/>
            <a:ext cx="8784771"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676400" y="2133600"/>
            <a:ext cx="2848857" cy="923330"/>
          </a:xfrm>
          <a:prstGeom prst="rect">
            <a:avLst/>
          </a:prstGeom>
          <a:noFill/>
        </p:spPr>
        <p:txBody>
          <a:bodyPr wrap="none" rtlCol="0">
            <a:spAutoFit/>
          </a:bodyPr>
          <a:lstStyle/>
          <a:p>
            <a:r>
              <a:rPr lang="en-US" sz="1800" dirty="0" smtClean="0">
                <a:solidFill>
                  <a:srgbClr val="FF0000"/>
                </a:solidFill>
                <a:latin typeface="Comic Sans MS"/>
              </a:rPr>
              <a:t>Expected % female</a:t>
            </a:r>
            <a:br>
              <a:rPr lang="en-US" sz="1800" dirty="0" smtClean="0">
                <a:solidFill>
                  <a:srgbClr val="FF0000"/>
                </a:solidFill>
                <a:latin typeface="Comic Sans MS"/>
              </a:rPr>
            </a:br>
            <a:r>
              <a:rPr lang="en-US" sz="1800" dirty="0" smtClean="0">
                <a:solidFill>
                  <a:srgbClr val="FF0000"/>
                </a:solidFill>
                <a:latin typeface="Comic Sans MS"/>
              </a:rPr>
              <a:t>based on occupations’</a:t>
            </a:r>
            <a:br>
              <a:rPr lang="en-US" sz="1800" dirty="0" smtClean="0">
                <a:solidFill>
                  <a:srgbClr val="FF0000"/>
                </a:solidFill>
                <a:latin typeface="Comic Sans MS"/>
              </a:rPr>
            </a:br>
            <a:r>
              <a:rPr lang="en-US" sz="1800" dirty="0" smtClean="0">
                <a:solidFill>
                  <a:srgbClr val="FF0000"/>
                </a:solidFill>
                <a:latin typeface="Comic Sans MS"/>
              </a:rPr>
              <a:t>1950 gender composition</a:t>
            </a:r>
            <a:endParaRPr lang="en-US" sz="1800" dirty="0">
              <a:solidFill>
                <a:srgbClr val="FF0000"/>
              </a:solidFill>
              <a:latin typeface="Comic Sans MS"/>
            </a:endParaRPr>
          </a:p>
        </p:txBody>
      </p:sp>
      <p:sp>
        <p:nvSpPr>
          <p:cNvPr id="5" name="TextBox 4"/>
          <p:cNvSpPr txBox="1"/>
          <p:nvPr/>
        </p:nvSpPr>
        <p:spPr>
          <a:xfrm>
            <a:off x="5715000" y="4306669"/>
            <a:ext cx="1838965" cy="646331"/>
          </a:xfrm>
          <a:prstGeom prst="rect">
            <a:avLst/>
          </a:prstGeom>
          <a:noFill/>
        </p:spPr>
        <p:txBody>
          <a:bodyPr wrap="none" rtlCol="0">
            <a:spAutoFit/>
          </a:bodyPr>
          <a:lstStyle/>
          <a:p>
            <a:r>
              <a:rPr lang="en-US" sz="1800" dirty="0" smtClean="0">
                <a:solidFill>
                  <a:srgbClr val="2D2DB9"/>
                </a:solidFill>
                <a:latin typeface="Comic Sans MS"/>
              </a:rPr>
              <a:t>Women as % of</a:t>
            </a:r>
            <a:br>
              <a:rPr lang="en-US" sz="1800" dirty="0" smtClean="0">
                <a:solidFill>
                  <a:srgbClr val="2D2DB9"/>
                </a:solidFill>
                <a:latin typeface="Comic Sans MS"/>
              </a:rPr>
            </a:br>
            <a:r>
              <a:rPr lang="en-US" sz="1800" dirty="0" smtClean="0">
                <a:solidFill>
                  <a:srgbClr val="2D2DB9"/>
                </a:solidFill>
                <a:latin typeface="Comic Sans MS"/>
              </a:rPr>
              <a:t>workers</a:t>
            </a:r>
            <a:endParaRPr lang="en-US" sz="1800" dirty="0">
              <a:solidFill>
                <a:srgbClr val="2D2DB9"/>
              </a:solidFill>
              <a:latin typeface="Comic Sans MS"/>
            </a:endParaRPr>
          </a:p>
        </p:txBody>
      </p:sp>
      <p:sp>
        <p:nvSpPr>
          <p:cNvPr id="6" name="TextBox 5"/>
          <p:cNvSpPr txBox="1"/>
          <p:nvPr/>
        </p:nvSpPr>
        <p:spPr>
          <a:xfrm>
            <a:off x="457200" y="6488668"/>
            <a:ext cx="8382000" cy="369332"/>
          </a:xfrm>
          <a:prstGeom prst="rect">
            <a:avLst/>
          </a:prstGeom>
          <a:noFill/>
        </p:spPr>
        <p:txBody>
          <a:bodyPr wrap="square" rtlCol="0">
            <a:spAutoFit/>
          </a:bodyPr>
          <a:lstStyle/>
          <a:p>
            <a:r>
              <a:rPr lang="en-US" sz="1800" dirty="0" smtClean="0">
                <a:solidFill>
                  <a:srgbClr val="000000"/>
                </a:solidFill>
                <a:latin typeface="Comic Sans MS"/>
              </a:rPr>
              <a:t>Cotter, </a:t>
            </a:r>
            <a:r>
              <a:rPr lang="en-US" sz="1800" dirty="0" err="1" smtClean="0">
                <a:solidFill>
                  <a:srgbClr val="000000"/>
                </a:solidFill>
                <a:latin typeface="Comic Sans MS"/>
              </a:rPr>
              <a:t>Hermsen</a:t>
            </a:r>
            <a:r>
              <a:rPr lang="en-US" sz="1800" dirty="0" smtClean="0">
                <a:solidFill>
                  <a:srgbClr val="000000"/>
                </a:solidFill>
                <a:latin typeface="Comic Sans MS"/>
              </a:rPr>
              <a:t> &amp; Vanneman (2001) “Women’s Work and Working Women</a:t>
            </a:r>
            <a:endParaRPr lang="en-US" sz="1800" dirty="0">
              <a:solidFill>
                <a:srgbClr val="000000"/>
              </a:solidFill>
              <a:latin typeface="Comic Sans MS"/>
            </a:endParaRPr>
          </a:p>
        </p:txBody>
      </p:sp>
    </p:spTree>
    <p:extLst>
      <p:ext uri="{BB962C8B-B14F-4D97-AF65-F5344CB8AC3E}">
        <p14:creationId xmlns:p14="http://schemas.microsoft.com/office/powerpoint/2010/main" val="39208773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Comic Sans MS" panose="030F0702030302020204" pitchFamily="66" charset="0"/>
              </a:rPr>
              <a:t>Movements, Moments &amp; Momentum</a:t>
            </a:r>
            <a:endParaRPr lang="en-US" sz="3600" dirty="0">
              <a:latin typeface="Comic Sans MS" panose="030F0702030302020204" pitchFamily="66" charset="0"/>
            </a:endParaRPr>
          </a:p>
        </p:txBody>
      </p:sp>
      <p:sp>
        <p:nvSpPr>
          <p:cNvPr id="3" name="Content Placeholder 2"/>
          <p:cNvSpPr>
            <a:spLocks noGrp="1"/>
          </p:cNvSpPr>
          <p:nvPr>
            <p:ph idx="1"/>
          </p:nvPr>
        </p:nvSpPr>
        <p:spPr/>
        <p:txBody>
          <a:bodyPr/>
          <a:lstStyle/>
          <a:p>
            <a:endParaRPr lang="en-US" dirty="0">
              <a:latin typeface="Comic Sans MS" panose="030F0702030302020204" pitchFamily="66" charset="0"/>
            </a:endParaRPr>
          </a:p>
        </p:txBody>
      </p:sp>
      <p:pic>
        <p:nvPicPr>
          <p:cNvPr id="4" name="Picture 4" descr="Women’s Rights Movement"/>
          <p:cNvPicPr>
            <a:picLocks noChangeAspect="1" noChangeArrowheads="1"/>
          </p:cNvPicPr>
          <p:nvPr/>
        </p:nvPicPr>
        <p:blipFill>
          <a:blip r:embed="rId2" cstate="print"/>
          <a:srcRect/>
          <a:stretch>
            <a:fillRect/>
          </a:stretch>
        </p:blipFill>
        <p:spPr bwMode="auto">
          <a:xfrm>
            <a:off x="838200" y="1209675"/>
            <a:ext cx="7505395" cy="4886325"/>
          </a:xfrm>
          <a:prstGeom prst="rect">
            <a:avLst/>
          </a:prstGeom>
          <a:noFill/>
          <a:ln w="9525">
            <a:noFill/>
            <a:miter lim="800000"/>
            <a:headEnd/>
            <a:tailEnd/>
          </a:ln>
        </p:spPr>
      </p:pic>
      <p:sp>
        <p:nvSpPr>
          <p:cNvPr id="5" name="TextBox 4"/>
          <p:cNvSpPr txBox="1"/>
          <p:nvPr/>
        </p:nvSpPr>
        <p:spPr>
          <a:xfrm>
            <a:off x="990600" y="6324600"/>
            <a:ext cx="6776214" cy="461665"/>
          </a:xfrm>
          <a:prstGeom prst="rect">
            <a:avLst/>
          </a:prstGeom>
          <a:noFill/>
        </p:spPr>
        <p:txBody>
          <a:bodyPr wrap="none" rtlCol="0">
            <a:spAutoFit/>
          </a:bodyPr>
          <a:lstStyle/>
          <a:p>
            <a:r>
              <a:rPr lang="en-US" dirty="0" smtClean="0">
                <a:latin typeface="Comic Sans MS" panose="030F0702030302020204" pitchFamily="66" charset="0"/>
              </a:rPr>
              <a:t>Women’s Strike for Equality, August 26, 1970</a:t>
            </a:r>
            <a:endParaRPr lang="en-US" dirty="0">
              <a:latin typeface="Comic Sans MS" panose="030F0702030302020204" pitchFamily="66" charset="0"/>
            </a:endParaRPr>
          </a:p>
        </p:txBody>
      </p:sp>
    </p:spTree>
    <p:extLst>
      <p:ext uri="{BB962C8B-B14F-4D97-AF65-F5344CB8AC3E}">
        <p14:creationId xmlns:p14="http://schemas.microsoft.com/office/powerpoint/2010/main" val="20156169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2929346307"/>
              </p:ext>
            </p:extLst>
          </p:nvPr>
        </p:nvGraphicFramePr>
        <p:xfrm>
          <a:off x="228600" y="152400"/>
          <a:ext cx="8686800" cy="5562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304800" y="6248400"/>
            <a:ext cx="7459093" cy="338554"/>
          </a:xfrm>
          <a:prstGeom prst="rect">
            <a:avLst/>
          </a:prstGeom>
          <a:noFill/>
        </p:spPr>
        <p:txBody>
          <a:bodyPr wrap="none" rtlCol="0">
            <a:spAutoFit/>
          </a:bodyPr>
          <a:lstStyle/>
          <a:p>
            <a:r>
              <a:rPr lang="en-US" sz="1600" dirty="0" smtClean="0">
                <a:latin typeface="Comic Sans MS" panose="030F0702030302020204" pitchFamily="66" charset="0"/>
              </a:rPr>
              <a:t>Source: Encyclopedia of Associations data coded by Maeve Williams (UC’16)</a:t>
            </a:r>
            <a:endParaRPr lang="en-US" sz="1600" dirty="0">
              <a:latin typeface="Comic Sans MS" panose="030F0702030302020204" pitchFamily="66" charset="0"/>
            </a:endParaRPr>
          </a:p>
        </p:txBody>
      </p:sp>
    </p:spTree>
    <p:extLst>
      <p:ext uri="{BB962C8B-B14F-4D97-AF65-F5344CB8AC3E}">
        <p14:creationId xmlns:p14="http://schemas.microsoft.com/office/powerpoint/2010/main" val="74827708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1754723329"/>
              </p:ext>
            </p:extLst>
          </p:nvPr>
        </p:nvGraphicFramePr>
        <p:xfrm>
          <a:off x="228600" y="0"/>
          <a:ext cx="8534400" cy="61722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0" y="6396335"/>
            <a:ext cx="8763000" cy="338554"/>
          </a:xfrm>
          <a:prstGeom prst="rect">
            <a:avLst/>
          </a:prstGeom>
        </p:spPr>
        <p:txBody>
          <a:bodyPr wrap="square">
            <a:spAutoFit/>
          </a:bodyPr>
          <a:lstStyle/>
          <a:p>
            <a:r>
              <a:rPr lang="en-US" sz="1600" dirty="0" smtClean="0">
                <a:latin typeface="Comic Sans MS" pitchFamily="66" charset="0"/>
              </a:rPr>
              <a:t>http://web.stanford.edu/group/collectiveaction/cgi-bin/drupal/</a:t>
            </a:r>
            <a:endParaRPr lang="en-US" sz="1600" dirty="0">
              <a:latin typeface="Comic Sans MS" pitchFamily="66" charset="0"/>
            </a:endParaRPr>
          </a:p>
        </p:txBody>
      </p:sp>
    </p:spTree>
    <p:extLst>
      <p:ext uri="{BB962C8B-B14F-4D97-AF65-F5344CB8AC3E}">
        <p14:creationId xmlns:p14="http://schemas.microsoft.com/office/powerpoint/2010/main" val="35742577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955" t="45238" r="7438" b="6009"/>
          <a:stretch/>
        </p:blipFill>
        <p:spPr bwMode="auto">
          <a:xfrm>
            <a:off x="228600" y="952500"/>
            <a:ext cx="8839200" cy="582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457200" y="152400"/>
            <a:ext cx="8229600" cy="1143000"/>
          </a:xfrm>
        </p:spPr>
        <p:txBody>
          <a:bodyPr>
            <a:noAutofit/>
          </a:bodyPr>
          <a:lstStyle/>
          <a:p>
            <a:r>
              <a:rPr lang="en-US" sz="2800" dirty="0">
                <a:latin typeface="Comic Sans MS" panose="030F0702030302020204" pitchFamily="66" charset="0"/>
              </a:rPr>
              <a:t>Use of </a:t>
            </a:r>
            <a:r>
              <a:rPr lang="en-US" sz="2800" dirty="0" smtClean="0">
                <a:latin typeface="Comic Sans MS" panose="030F0702030302020204" pitchFamily="66" charset="0"/>
              </a:rPr>
              <a:t>Women’s Movement Terms </a:t>
            </a:r>
            <a:r>
              <a:rPr lang="en-US" sz="2800" dirty="0">
                <a:latin typeface="Comic Sans MS" panose="030F0702030302020204" pitchFamily="66" charset="0"/>
              </a:rPr>
              <a:t>in </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English-Language </a:t>
            </a:r>
            <a:r>
              <a:rPr lang="en-US" sz="2800" dirty="0">
                <a:latin typeface="Comic Sans MS" panose="030F0702030302020204" pitchFamily="66" charset="0"/>
              </a:rPr>
              <a:t>books, </a:t>
            </a:r>
            <a:r>
              <a:rPr lang="en-US" sz="2800" dirty="0" smtClean="0">
                <a:latin typeface="Comic Sans MS" panose="030F0702030302020204" pitchFamily="66" charset="0"/>
              </a:rPr>
              <a:t/>
            </a:r>
            <a:br>
              <a:rPr lang="en-US" sz="2800" dirty="0" smtClean="0">
                <a:latin typeface="Comic Sans MS" panose="030F0702030302020204" pitchFamily="66" charset="0"/>
              </a:rPr>
            </a:br>
            <a:r>
              <a:rPr lang="en-US" sz="2800" dirty="0" smtClean="0">
                <a:latin typeface="Comic Sans MS" panose="030F0702030302020204" pitchFamily="66" charset="0"/>
              </a:rPr>
              <a:t>1900-2008</a:t>
            </a:r>
            <a:endParaRPr lang="en-US" sz="2800" dirty="0">
              <a:latin typeface="Comic Sans MS" panose="030F0702030302020204" pitchFamily="66" charset="0"/>
            </a:endParaRPr>
          </a:p>
        </p:txBody>
      </p:sp>
      <p:sp>
        <p:nvSpPr>
          <p:cNvPr id="8" name="Rectangle 7"/>
          <p:cNvSpPr/>
          <p:nvPr/>
        </p:nvSpPr>
        <p:spPr>
          <a:xfrm>
            <a:off x="152400" y="6324600"/>
            <a:ext cx="2986715" cy="307777"/>
          </a:xfrm>
          <a:prstGeom prst="rect">
            <a:avLst/>
          </a:prstGeom>
        </p:spPr>
        <p:txBody>
          <a:bodyPr wrap="none">
            <a:spAutoFit/>
          </a:bodyPr>
          <a:lstStyle/>
          <a:p>
            <a:r>
              <a:rPr lang="en-US" sz="1400" dirty="0">
                <a:latin typeface="Comic Sans MS" panose="030F0702030302020204" pitchFamily="66" charset="0"/>
              </a:rPr>
              <a:t>https://books.google.com/ngrams</a:t>
            </a:r>
          </a:p>
        </p:txBody>
      </p:sp>
    </p:spTree>
    <p:extLst>
      <p:ext uri="{BB962C8B-B14F-4D97-AF65-F5344CB8AC3E}">
        <p14:creationId xmlns:p14="http://schemas.microsoft.com/office/powerpoint/2010/main" val="2480436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z="3600" dirty="0" smtClean="0"/>
              <a:t>Women’s Work &amp; Working Women</a:t>
            </a:r>
            <a:endParaRPr lang="en-US" sz="3600" dirty="0"/>
          </a:p>
        </p:txBody>
      </p:sp>
      <p:sp>
        <p:nvSpPr>
          <p:cNvPr id="3" name="Content Placeholder 2"/>
          <p:cNvSpPr>
            <a:spLocks noGrp="1"/>
          </p:cNvSpPr>
          <p:nvPr>
            <p:ph idx="1"/>
          </p:nvPr>
        </p:nvSpPr>
        <p:spPr>
          <a:xfrm>
            <a:off x="685800" y="914400"/>
            <a:ext cx="7772400" cy="4114800"/>
          </a:xfrm>
        </p:spPr>
        <p:txBody>
          <a:bodyPr/>
          <a:lstStyle/>
          <a:p>
            <a:r>
              <a:rPr lang="en-US" sz="2000" dirty="0"/>
              <a:t>The first condition for the liberation of the wife is to bring the whole female sex back into public industry. </a:t>
            </a:r>
            <a:endParaRPr lang="en-US" sz="2000" dirty="0" smtClean="0"/>
          </a:p>
          <a:p>
            <a:pPr marL="0" indent="0">
              <a:buNone/>
            </a:pPr>
            <a:r>
              <a:rPr lang="en-US" sz="2000" dirty="0"/>
              <a:t>	</a:t>
            </a:r>
            <a:r>
              <a:rPr lang="en-US" sz="2000" dirty="0" smtClean="0"/>
              <a:t>	-</a:t>
            </a:r>
            <a:r>
              <a:rPr lang="en-US" sz="2000" dirty="0"/>
              <a:t>Friedrich Engels ([1884] 1942, 66) </a:t>
            </a:r>
            <a:endParaRPr lang="en-US" sz="2000" dirty="0" smtClean="0"/>
          </a:p>
          <a:p>
            <a:pPr marL="0" indent="0">
              <a:buNone/>
            </a:pPr>
            <a:endParaRPr lang="en-US" sz="2000" dirty="0" smtClean="0"/>
          </a:p>
          <a:p>
            <a:r>
              <a:rPr lang="en-US" sz="2000" dirty="0" smtClean="0"/>
              <a:t>It </a:t>
            </a:r>
            <a:r>
              <a:rPr lang="en-US" sz="2000" dirty="0"/>
              <a:t>is through gainful employment that woman has traversed most of the distance that separated her from the male; and nothing else can guarantee her liberty in practice. Once she ceases to be a parasite the system based on her dependence crumbles; between her and the universe there is no longer any need for a masculine mediator. </a:t>
            </a:r>
            <a:r>
              <a:rPr lang="en-US" sz="2000" dirty="0" smtClean="0"/>
              <a:t/>
            </a:r>
            <a:br>
              <a:rPr lang="en-US" sz="2000" dirty="0" smtClean="0"/>
            </a:br>
            <a:r>
              <a:rPr lang="en-US" sz="2000" dirty="0" smtClean="0"/>
              <a:t>		-</a:t>
            </a:r>
            <a:r>
              <a:rPr lang="en-US" sz="2000" dirty="0"/>
              <a:t>Simone De Beauvoir ([1949] 1989, 679) </a:t>
            </a:r>
            <a:endParaRPr lang="en-US" sz="2000" dirty="0" smtClean="0"/>
          </a:p>
          <a:p>
            <a:endParaRPr lang="en-US" sz="2000" dirty="0" smtClean="0"/>
          </a:p>
          <a:p>
            <a:r>
              <a:rPr lang="en-US" sz="2000" dirty="0" smtClean="0"/>
              <a:t>The </a:t>
            </a:r>
            <a:r>
              <a:rPr lang="en-US" sz="2000" dirty="0"/>
              <a:t>kids are great. But going to work, that's like, </a:t>
            </a:r>
            <a:r>
              <a:rPr lang="en-US" sz="2000" dirty="0" err="1"/>
              <a:t>hmmmm</a:t>
            </a:r>
            <a:r>
              <a:rPr lang="en-US" sz="2000" dirty="0"/>
              <a:t>, that's like another reason to live. Since I went to work I'm more interested in life and life's more interested in me. </a:t>
            </a:r>
          </a:p>
          <a:p>
            <a:pPr lvl="2"/>
            <a:r>
              <a:rPr lang="en-US" sz="1600" dirty="0" smtClean="0"/>
              <a:t>Latina </a:t>
            </a:r>
            <a:r>
              <a:rPr lang="en-US" sz="1600" dirty="0"/>
              <a:t>store manager and mother of three as quoted </a:t>
            </a:r>
            <a:r>
              <a:rPr lang="en-US" sz="1600" dirty="0" smtClean="0"/>
              <a:t>by Lillian </a:t>
            </a:r>
            <a:r>
              <a:rPr lang="en-US" sz="1600" dirty="0"/>
              <a:t>Rubin (1994, 81) </a:t>
            </a:r>
          </a:p>
        </p:txBody>
      </p:sp>
    </p:spTree>
    <p:extLst>
      <p:ext uri="{BB962C8B-B14F-4D97-AF65-F5344CB8AC3E}">
        <p14:creationId xmlns:p14="http://schemas.microsoft.com/office/powerpoint/2010/main" val="30081005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Picture 1"/>
          <p:cNvPicPr>
            <a:picLocks noChangeAspect="1" noChangeArrowheads="1"/>
          </p:cNvPicPr>
          <p:nvPr/>
        </p:nvPicPr>
        <p:blipFill>
          <a:blip r:embed="rId2" cstate="print"/>
          <a:srcRect/>
          <a:stretch>
            <a:fillRect/>
          </a:stretch>
        </p:blipFill>
        <p:spPr bwMode="auto">
          <a:xfrm>
            <a:off x="0" y="133507"/>
            <a:ext cx="9118226" cy="5962493"/>
          </a:xfrm>
          <a:prstGeom prst="rect">
            <a:avLst/>
          </a:prstGeom>
          <a:noFill/>
          <a:ln w="9525">
            <a:noFill/>
            <a:miter lim="800000"/>
            <a:headEnd/>
            <a:tailEnd/>
          </a:ln>
        </p:spPr>
      </p:pic>
      <p:sp>
        <p:nvSpPr>
          <p:cNvPr id="5" name="TextBox 4"/>
          <p:cNvSpPr txBox="1"/>
          <p:nvPr/>
        </p:nvSpPr>
        <p:spPr>
          <a:xfrm>
            <a:off x="228600" y="6324600"/>
            <a:ext cx="7588937" cy="338554"/>
          </a:xfrm>
          <a:prstGeom prst="rect">
            <a:avLst/>
          </a:prstGeom>
          <a:noFill/>
        </p:spPr>
        <p:txBody>
          <a:bodyPr wrap="none" rtlCol="0">
            <a:spAutoFit/>
          </a:bodyPr>
          <a:lstStyle/>
          <a:p>
            <a:r>
              <a:rPr lang="en-US" sz="1600" dirty="0" smtClean="0">
                <a:latin typeface="+mj-lt"/>
              </a:rPr>
              <a:t>Source: Cotter, </a:t>
            </a:r>
            <a:r>
              <a:rPr lang="en-US" sz="1600" dirty="0" err="1" smtClean="0">
                <a:latin typeface="+mj-lt"/>
              </a:rPr>
              <a:t>Hermsen</a:t>
            </a:r>
            <a:r>
              <a:rPr lang="en-US" sz="1600" dirty="0" smtClean="0">
                <a:latin typeface="+mj-lt"/>
              </a:rPr>
              <a:t> &amp; </a:t>
            </a:r>
            <a:r>
              <a:rPr lang="en-US" sz="1600" dirty="0" err="1" smtClean="0">
                <a:latin typeface="+mj-lt"/>
              </a:rPr>
              <a:t>Vanneman</a:t>
            </a:r>
            <a:r>
              <a:rPr lang="en-US" sz="1600" dirty="0" smtClean="0">
                <a:latin typeface="+mj-lt"/>
              </a:rPr>
              <a:t> (2014) “You’ve come a long way, buster”</a:t>
            </a:r>
            <a:endParaRPr lang="en-US" sz="1600" dirty="0">
              <a:latin typeface="+mj-lt"/>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cstate="print"/>
          <a:srcRect/>
          <a:stretch>
            <a:fillRect/>
          </a:stretch>
        </p:blipFill>
        <p:spPr bwMode="auto">
          <a:xfrm>
            <a:off x="-1" y="0"/>
            <a:ext cx="9111343" cy="6019800"/>
          </a:xfrm>
          <a:prstGeom prst="rect">
            <a:avLst/>
          </a:prstGeom>
          <a:noFill/>
          <a:ln w="9525">
            <a:noFill/>
            <a:miter lim="800000"/>
            <a:headEnd/>
            <a:tailEnd/>
          </a:ln>
        </p:spPr>
      </p:pic>
      <p:sp>
        <p:nvSpPr>
          <p:cNvPr id="6" name="TextBox 5"/>
          <p:cNvSpPr txBox="1"/>
          <p:nvPr/>
        </p:nvSpPr>
        <p:spPr>
          <a:xfrm>
            <a:off x="228600" y="6324600"/>
            <a:ext cx="7588937" cy="338554"/>
          </a:xfrm>
          <a:prstGeom prst="rect">
            <a:avLst/>
          </a:prstGeom>
          <a:noFill/>
        </p:spPr>
        <p:txBody>
          <a:bodyPr wrap="none" rtlCol="0">
            <a:spAutoFit/>
          </a:bodyPr>
          <a:lstStyle/>
          <a:p>
            <a:r>
              <a:rPr lang="en-US" sz="1600" dirty="0" smtClean="0">
                <a:latin typeface="+mj-lt"/>
              </a:rPr>
              <a:t>Source: Cotter, </a:t>
            </a:r>
            <a:r>
              <a:rPr lang="en-US" sz="1600" dirty="0" err="1" smtClean="0">
                <a:latin typeface="+mj-lt"/>
              </a:rPr>
              <a:t>Hermsen</a:t>
            </a:r>
            <a:r>
              <a:rPr lang="en-US" sz="1600" dirty="0" smtClean="0">
                <a:latin typeface="+mj-lt"/>
              </a:rPr>
              <a:t> &amp; </a:t>
            </a:r>
            <a:r>
              <a:rPr lang="en-US" sz="1600" dirty="0" err="1" smtClean="0">
                <a:latin typeface="+mj-lt"/>
              </a:rPr>
              <a:t>Vanneman</a:t>
            </a:r>
            <a:r>
              <a:rPr lang="en-US" sz="1600" dirty="0" smtClean="0">
                <a:latin typeface="+mj-lt"/>
              </a:rPr>
              <a:t> (2014) “You’ve come a long way, buster”</a:t>
            </a:r>
            <a:endParaRPr lang="en-US" sz="1600"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931818537"/>
              </p:ext>
            </p:extLst>
          </p:nvPr>
        </p:nvGraphicFramePr>
        <p:xfrm>
          <a:off x="0" y="152400"/>
          <a:ext cx="9067800" cy="6553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4278158489"/>
              </p:ext>
            </p:extLst>
          </p:nvPr>
        </p:nvGraphicFramePr>
        <p:xfrm>
          <a:off x="228600" y="228600"/>
          <a:ext cx="8763000" cy="64007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Soc Template">
  <a:themeElements>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tro Soc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So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So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So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So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So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So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Intro Soc Template">
  <a:themeElements>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tro Soc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So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So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So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So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So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So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Intro Soc Template">
  <a:themeElements>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tro Soc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So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So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So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So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So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So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Intro Soc Template">
  <a:themeElements>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tro Soc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So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So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So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So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So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So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Intro Soc Template">
  <a:themeElements>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ntro Soc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ntro Soc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ntro Soc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ntro Soc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ntro Soc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ntro Soc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ntro Soc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ntro Soc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C:\WINDOWS\Application Data\Microsoft\Templates\Intro Soc Template.pot</Template>
  <TotalTime>8460</TotalTime>
  <Words>1697</Words>
  <Application>Microsoft Office PowerPoint</Application>
  <PresentationFormat>On-screen Show (4:3)</PresentationFormat>
  <Paragraphs>269</Paragraphs>
  <Slides>71</Slides>
  <Notes>10</Notes>
  <HiddenSlides>0</HiddenSlides>
  <MMClips>0</MMClips>
  <ScaleCrop>false</ScaleCrop>
  <HeadingPairs>
    <vt:vector size="6" baseType="variant">
      <vt:variant>
        <vt:lpstr>Theme</vt:lpstr>
      </vt:variant>
      <vt:variant>
        <vt:i4>7</vt:i4>
      </vt:variant>
      <vt:variant>
        <vt:lpstr>Embedded OLE Servers</vt:lpstr>
      </vt:variant>
      <vt:variant>
        <vt:i4>2</vt:i4>
      </vt:variant>
      <vt:variant>
        <vt:lpstr>Slide Titles</vt:lpstr>
      </vt:variant>
      <vt:variant>
        <vt:i4>71</vt:i4>
      </vt:variant>
    </vt:vector>
  </HeadingPairs>
  <TitlesOfParts>
    <vt:vector size="80" baseType="lpstr">
      <vt:lpstr>1_Office Theme</vt:lpstr>
      <vt:lpstr>Intro Soc Template</vt:lpstr>
      <vt:lpstr>2_Intro Soc Template</vt:lpstr>
      <vt:lpstr>1_Intro Soc Template</vt:lpstr>
      <vt:lpstr>3_Intro Soc Template</vt:lpstr>
      <vt:lpstr>4_Intro Soc Template</vt:lpstr>
      <vt:lpstr>Office Theme</vt:lpstr>
      <vt:lpstr>Microsoft Excel Chart</vt:lpstr>
      <vt:lpstr>Worksheet</vt:lpstr>
      <vt:lpstr>The Gender Revolution:  Stopped, Stalled or in Reverse?</vt:lpstr>
      <vt:lpstr>PowerPoint Presentation</vt:lpstr>
      <vt:lpstr>PowerPoint Presentation</vt:lpstr>
      <vt:lpstr>PowerPoint Presentation</vt:lpstr>
      <vt:lpstr>PowerPoint Presentation</vt:lpstr>
      <vt:lpstr>The Gender Revolution</vt:lpstr>
      <vt:lpstr>Women’s Work &amp; Working Women</vt:lpstr>
      <vt:lpstr>PowerPoint Presentation</vt:lpstr>
      <vt:lpstr>PowerPoint Presentation</vt:lpstr>
      <vt:lpstr>PowerPoint Presentation</vt:lpstr>
      <vt:lpstr>Falling then Stalling</vt:lpstr>
      <vt:lpstr>Occupational Gender Segregation (Blues in B♭)</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Money Matters</vt:lpstr>
      <vt:lpstr>PowerPoint Presentation</vt:lpstr>
      <vt:lpstr>PowerPoint Presentation</vt:lpstr>
      <vt:lpstr>PowerPoint Presentation</vt:lpstr>
      <vt:lpstr>PowerPoint Presentation</vt:lpstr>
      <vt:lpstr>College Wage Premium Over the  Lifecourse by Gender</vt:lpstr>
      <vt:lpstr>PowerPoint Presentation</vt:lpstr>
      <vt:lpstr>The Revolution at Home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Comprehending Change I: Levels of Change</vt:lpstr>
      <vt:lpstr>Comprehending Change II: Types of Change</vt:lpstr>
      <vt:lpstr>Causes of “Mother Goes to Work” </vt:lpstr>
      <vt:lpstr>Supply Factors (continued)</vt:lpstr>
      <vt:lpstr>PowerPoint Presentation</vt:lpstr>
      <vt:lpstr>PowerPoint Presentation</vt:lpstr>
      <vt:lpstr>PowerPoint Presentation</vt:lpstr>
      <vt:lpstr>PowerPoint Presentation</vt:lpstr>
      <vt:lpstr>PowerPoint Presentation</vt:lpstr>
      <vt:lpstr>PowerPoint Presentation</vt:lpstr>
      <vt:lpstr>Supply Factors</vt:lpstr>
      <vt:lpstr>Shifting Models of Work &amp; Family</vt:lpstr>
      <vt:lpstr>Changing &amp; Challenging Cultural Conceptions</vt:lpstr>
      <vt:lpstr>PowerPoint Presentation</vt:lpstr>
      <vt:lpstr>PowerPoint Presentation</vt:lpstr>
      <vt:lpstr>PowerPoint Presentation</vt:lpstr>
      <vt:lpstr>PowerPoint Presentation</vt:lpstr>
      <vt:lpstr>PowerPoint Presentation</vt:lpstr>
      <vt:lpstr>Supply Factors (continued)</vt:lpstr>
      <vt:lpstr>PowerPoint Presentation</vt:lpstr>
      <vt:lpstr>Total Fertility Rate, United States 1911-2011</vt:lpstr>
      <vt:lpstr>PowerPoint Presentation</vt:lpstr>
      <vt:lpstr>Demand Factors  What “pulls” women into the labor force?</vt:lpstr>
      <vt:lpstr>Forms of Discrimination</vt:lpstr>
      <vt:lpstr>PowerPoint Presentation</vt:lpstr>
      <vt:lpstr>PowerPoint Presentation</vt:lpstr>
      <vt:lpstr>PowerPoint Presentation</vt:lpstr>
      <vt:lpstr>Movements, Moments &amp; Momentum</vt:lpstr>
      <vt:lpstr>PowerPoint Presentation</vt:lpstr>
      <vt:lpstr>PowerPoint Presentation</vt:lpstr>
      <vt:lpstr>Use of Women’s Movement Terms in  English-Language books,  1900-2008</vt:lpstr>
      <vt:lpstr>PowerPoint Presentation</vt:lpstr>
      <vt:lpstr>PowerPoint Presentation</vt:lpstr>
    </vt:vector>
  </TitlesOfParts>
  <Company>Union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Sociology</dc:title>
  <dc:creator>David A. Cotter</dc:creator>
  <cp:lastModifiedBy>Eshragh</cp:lastModifiedBy>
  <cp:revision>260</cp:revision>
  <cp:lastPrinted>2015-03-02T13:52:56Z</cp:lastPrinted>
  <dcterms:created xsi:type="dcterms:W3CDTF">2000-04-06T20:29:10Z</dcterms:created>
  <dcterms:modified xsi:type="dcterms:W3CDTF">2015-10-01T02:17:49Z</dcterms:modified>
</cp:coreProperties>
</file>