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57" r:id="rId6"/>
    <p:sldId id="259" r:id="rId7"/>
    <p:sldId id="263" r:id="rId8"/>
    <p:sldId id="264" r:id="rId9"/>
    <p:sldId id="258" r:id="rId10"/>
    <p:sldId id="265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-8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BAAD1-A41A-44C9-B0A3-AD5EB0BA67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6698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0D310F-678E-442B-B810-E329E11832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9196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4BB6F-1069-48AE-9ED3-CF922A7EB6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530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9CC9D-CDF8-4306-B29E-0B3ABFDFA0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279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987E9A-9C2E-4C13-8DA7-6F8C16A389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0654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406DD-E04D-419E-B55C-E1A082527C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8650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36DB0-DB6D-4BC1-A15E-5D3A9EFD1D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8791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8EBB48-3F19-4559-B0B0-CB8177CEE8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5850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58CF7F-2E4D-42A3-963B-98CE464DFB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505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8EAB6F-8743-49DD-B13F-F19B96E518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7229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17460-B338-4A7D-8BEB-DDA9A96BD6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3286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EC792DD-7B31-456B-9227-7FB7984CF48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7772400" cy="838200"/>
          </a:xfrm>
        </p:spPr>
        <p:txBody>
          <a:bodyPr/>
          <a:lstStyle/>
          <a:p>
            <a:r>
              <a:rPr lang="en-US" altLang="en-US" dirty="0">
                <a:solidFill>
                  <a:srgbClr val="0000FF"/>
                </a:solidFill>
              </a:rPr>
              <a:t>Waves – Chapter </a:t>
            </a:r>
            <a:r>
              <a:rPr lang="en-US" altLang="en-US" dirty="0" smtClean="0">
                <a:solidFill>
                  <a:srgbClr val="0000FF"/>
                </a:solidFill>
              </a:rPr>
              <a:t>10.2 </a:t>
            </a:r>
            <a:r>
              <a:rPr lang="en-US" altLang="en-US" dirty="0">
                <a:solidFill>
                  <a:srgbClr val="0000FF"/>
                </a:solidFill>
              </a:rPr>
              <a:t>– </a:t>
            </a:r>
            <a:r>
              <a:rPr lang="en-US" altLang="en-US" dirty="0" smtClean="0">
                <a:solidFill>
                  <a:srgbClr val="0000FF"/>
                </a:solidFill>
              </a:rPr>
              <a:t>10.5</a:t>
            </a:r>
            <a:endParaRPr lang="en-US" altLang="en-US" dirty="0">
              <a:solidFill>
                <a:srgbClr val="0000FF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066800"/>
            <a:ext cx="8153400" cy="5410200"/>
          </a:xfrm>
        </p:spPr>
        <p:txBody>
          <a:bodyPr/>
          <a:lstStyle/>
          <a:p>
            <a:pPr algn="l">
              <a:buFontTx/>
              <a:buChar char="•"/>
            </a:pPr>
            <a:r>
              <a:rPr lang="en-US" altLang="en-US"/>
              <a:t> Transverse vs longitudinal</a:t>
            </a:r>
          </a:p>
          <a:p>
            <a:pPr algn="l">
              <a:buFontTx/>
              <a:buChar char="•"/>
            </a:pPr>
            <a:r>
              <a:rPr lang="en-US" altLang="en-US"/>
              <a:t> Frequency f, wavelength </a:t>
            </a:r>
            <a:r>
              <a:rPr lang="en-US" altLang="en-US">
                <a:latin typeface="Symbol" pitchFamily="18" charset="2"/>
              </a:rPr>
              <a:t>l</a:t>
            </a:r>
            <a:r>
              <a:rPr lang="en-US" altLang="en-US"/>
              <a:t>, period T, wave speed – v = </a:t>
            </a:r>
            <a:r>
              <a:rPr lang="en-US" altLang="en-US">
                <a:latin typeface="Symbol" pitchFamily="18" charset="2"/>
              </a:rPr>
              <a:t>l</a:t>
            </a:r>
            <a:r>
              <a:rPr lang="en-US" altLang="en-US"/>
              <a:t>f</a:t>
            </a:r>
          </a:p>
          <a:p>
            <a:pPr algn="l">
              <a:buFontTx/>
              <a:buChar char="•"/>
            </a:pPr>
            <a:r>
              <a:rPr lang="en-US" altLang="en-US"/>
              <a:t> Harmonic waves:  y(x) = Asin(kx); with      k = 2</a:t>
            </a:r>
            <a:r>
              <a:rPr lang="en-US" altLang="en-US">
                <a:latin typeface="Symbol" pitchFamily="18" charset="2"/>
              </a:rPr>
              <a:t>p/l</a:t>
            </a:r>
          </a:p>
          <a:p>
            <a:pPr algn="l">
              <a:buFontTx/>
              <a:buChar char="•"/>
            </a:pPr>
            <a:r>
              <a:rPr lang="en-US" altLang="en-US"/>
              <a:t> Traveling waves:  y(x, t) = Asin(kx +/– </a:t>
            </a:r>
            <a:r>
              <a:rPr lang="en-US" altLang="en-US">
                <a:latin typeface="Symbol" pitchFamily="18" charset="2"/>
              </a:rPr>
              <a:t>w</a:t>
            </a:r>
            <a:r>
              <a:rPr lang="en-US" altLang="en-US"/>
              <a:t>t);</a:t>
            </a:r>
          </a:p>
          <a:p>
            <a:pPr algn="l"/>
            <a:r>
              <a:rPr lang="en-US" altLang="en-US"/>
              <a:t>with </a:t>
            </a:r>
            <a:r>
              <a:rPr lang="en-US" altLang="en-US">
                <a:latin typeface="Symbol" pitchFamily="18" charset="2"/>
              </a:rPr>
              <a:t>w</a:t>
            </a:r>
            <a:r>
              <a:rPr lang="en-US" altLang="en-US"/>
              <a:t> = 2</a:t>
            </a:r>
            <a:r>
              <a:rPr lang="en-US" altLang="en-US">
                <a:latin typeface="Symbol" pitchFamily="18" charset="2"/>
              </a:rPr>
              <a:t>p</a:t>
            </a:r>
            <a:r>
              <a:rPr lang="en-US" altLang="en-US"/>
              <a:t>f</a:t>
            </a:r>
          </a:p>
          <a:p>
            <a:pPr algn="l">
              <a:buFontTx/>
              <a:buChar char="•"/>
            </a:pPr>
            <a:r>
              <a:rPr lang="en-US" altLang="en-US"/>
              <a:t> For waves on a string </a:t>
            </a:r>
          </a:p>
          <a:p>
            <a:pPr algn="l">
              <a:buFontTx/>
              <a:buChar char="•"/>
            </a:pPr>
            <a:r>
              <a:rPr lang="en-US" altLang="en-US"/>
              <a:t>Total energy is proportional to A</a:t>
            </a:r>
            <a:r>
              <a:rPr lang="en-US" altLang="en-US" baseline="30000"/>
              <a:t>2</a:t>
            </a:r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5029200" y="4648200"/>
          <a:ext cx="16764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3" imgW="711000" imgH="444240" progId="Equation.DSMT4">
                  <p:embed/>
                </p:oleObj>
              </mc:Choice>
              <mc:Fallback>
                <p:oleObj name="Equation" r:id="rId3" imgW="711000" imgH="4442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648200"/>
                        <a:ext cx="1676400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FF"/>
                </a:solidFill>
              </a:rPr>
              <a:t>Resonance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Increase in energy input due to a matching of frequencies – </a:t>
            </a:r>
          </a:p>
          <a:p>
            <a:r>
              <a:rPr lang="en-US" altLang="en-US"/>
              <a:t>other examples include NMR, ESR, resonance in springs, in pendula, in sound (we’ll see this one next)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en-US">
                <a:solidFill>
                  <a:srgbClr val="0000FF"/>
                </a:solidFill>
              </a:rPr>
              <a:t>Interference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486400"/>
          </a:xfrm>
        </p:spPr>
        <p:txBody>
          <a:bodyPr/>
          <a:lstStyle/>
          <a:p>
            <a:r>
              <a:rPr lang="en-US" altLang="en-US" sz="2800"/>
              <a:t>This is a property of waves</a:t>
            </a:r>
          </a:p>
          <a:p>
            <a:r>
              <a:rPr lang="en-US" altLang="en-US" sz="2800"/>
              <a:t>Waves can pass through each other “like ghosts” </a:t>
            </a:r>
          </a:p>
          <a:p>
            <a:r>
              <a:rPr lang="en-US" altLang="en-US" sz="2800"/>
              <a:t>Whenever two waves overlap in space, they add together – or superpose – in a phenomenon called interference</a:t>
            </a:r>
          </a:p>
          <a:p>
            <a:r>
              <a:rPr lang="en-US" altLang="en-US" sz="2800"/>
              <a:t>For harmonic waves of the same wavelength, when they are in phase they add together leading to constructive interference, and when they are out of phase by 180</a:t>
            </a:r>
            <a:r>
              <a:rPr lang="en-US" altLang="en-US" sz="2800" baseline="30000"/>
              <a:t>o</a:t>
            </a:r>
            <a:r>
              <a:rPr lang="en-US" altLang="en-US" sz="2800"/>
              <a:t> – corresponding to </a:t>
            </a:r>
            <a:r>
              <a:rPr lang="en-US" altLang="en-US" sz="2800">
                <a:latin typeface="Symbol" pitchFamily="18" charset="2"/>
              </a:rPr>
              <a:t>l</a:t>
            </a:r>
            <a:r>
              <a:rPr lang="en-US" altLang="en-US" sz="2800"/>
              <a:t>/2 – then they add together leading to destructive interference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rgbClr val="0000FF"/>
                </a:solidFill>
              </a:rPr>
              <a:t>Superposition of two equal amplitude harmonic waves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1066800" y="1828800"/>
          <a:ext cx="731520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Equation" r:id="rId3" imgW="3225800" imgH="203200" progId="Equation.DSMT4">
                  <p:embed/>
                </p:oleObj>
              </mc:Choice>
              <mc:Fallback>
                <p:oleObj name="Equation" r:id="rId3" imgW="3225800" imgH="203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828800"/>
                        <a:ext cx="7315200" cy="452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838200" y="2819400"/>
          <a:ext cx="701040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Equation" r:id="rId5" imgW="3073400" imgH="254000" progId="Equation.DSMT4">
                  <p:embed/>
                </p:oleObj>
              </mc:Choice>
              <mc:Fallback>
                <p:oleObj name="Equation" r:id="rId5" imgW="3073400" imgH="254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819400"/>
                        <a:ext cx="7010400" cy="585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2057400" y="3962400"/>
            <a:ext cx="5611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2400"/>
              <a:t>sin </a:t>
            </a:r>
            <a:r>
              <a:rPr lang="en-US" altLang="en-US" sz="2400" i="1">
                <a:sym typeface="Symbol" pitchFamily="18" charset="2"/>
              </a:rPr>
              <a:t></a:t>
            </a:r>
            <a:r>
              <a:rPr lang="en-US" altLang="en-US" sz="2400"/>
              <a:t> + sin </a:t>
            </a:r>
            <a:r>
              <a:rPr lang="en-US" altLang="en-US" sz="2400" i="1">
                <a:sym typeface="Symbol" pitchFamily="18" charset="2"/>
              </a:rPr>
              <a:t></a:t>
            </a:r>
            <a:r>
              <a:rPr lang="en-US" altLang="en-US" sz="2400"/>
              <a:t> = 2 sin </a:t>
            </a:r>
            <a:r>
              <a:rPr lang="en-US" altLang="en-US" sz="2400" i="1">
                <a:sym typeface="Symbol" pitchFamily="18" charset="2"/>
              </a:rPr>
              <a:t>½(</a:t>
            </a:r>
            <a:r>
              <a:rPr lang="en-US" altLang="en-US" sz="2400" i="1"/>
              <a:t>+</a:t>
            </a:r>
            <a:r>
              <a:rPr lang="en-US" altLang="en-US" sz="2400" i="1">
                <a:sym typeface="Symbol" pitchFamily="18" charset="2"/>
              </a:rPr>
              <a:t></a:t>
            </a:r>
            <a:r>
              <a:rPr lang="en-US" altLang="en-US" sz="2400" i="1"/>
              <a:t>)</a:t>
            </a:r>
            <a:r>
              <a:rPr lang="en-US" altLang="en-US" sz="2400">
                <a:sym typeface="Symbol" pitchFamily="18" charset="2"/>
              </a:rPr>
              <a:t> cos </a:t>
            </a:r>
            <a:r>
              <a:rPr lang="en-US" altLang="en-US" sz="2400" i="1">
                <a:sym typeface="Symbol" pitchFamily="18" charset="2"/>
              </a:rPr>
              <a:t>½(</a:t>
            </a:r>
            <a:r>
              <a:rPr lang="en-US" altLang="en-US" sz="2400" i="1"/>
              <a:t>-</a:t>
            </a:r>
            <a:r>
              <a:rPr lang="en-US" altLang="en-US" sz="2400" i="1">
                <a:sym typeface="Symbol" pitchFamily="18" charset="2"/>
              </a:rPr>
              <a:t></a:t>
            </a:r>
            <a:r>
              <a:rPr lang="en-US" altLang="en-US" sz="2400" i="1"/>
              <a:t>)</a:t>
            </a:r>
            <a:r>
              <a:rPr lang="en-US" altLang="en-US" sz="2400">
                <a:sym typeface="Symbol" pitchFamily="18" charset="2"/>
              </a:rPr>
              <a:t> </a:t>
            </a: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1066800" y="5181600"/>
          <a:ext cx="7010400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Equation" r:id="rId7" imgW="2171700" imgH="254000" progId="Equation.DSMT4">
                  <p:embed/>
                </p:oleObj>
              </mc:Choice>
              <mc:Fallback>
                <p:oleObj name="Equation" r:id="rId7" imgW="2171700" imgH="2540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181600"/>
                        <a:ext cx="7010400" cy="830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FF"/>
                </a:solidFill>
              </a:rPr>
              <a:t>Beats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914400" y="1447800"/>
          <a:ext cx="7162800" cy="329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Chart" r:id="rId3" imgW="3752850" imgH="1733550" progId="Excel.Chart.8">
                  <p:embed/>
                </p:oleObj>
              </mc:Choice>
              <mc:Fallback>
                <p:oleObj name="Chart" r:id="rId3" imgW="3752850" imgH="1733550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447800"/>
                        <a:ext cx="7162800" cy="329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en-US">
                <a:solidFill>
                  <a:srgbClr val="0000FF"/>
                </a:solidFill>
              </a:rPr>
              <a:t>Waves at a Boundary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685800" y="1219200"/>
          <a:ext cx="7467600" cy="362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Picture" r:id="rId3" imgW="5669280" imgH="3228340" progId="Word.Picture.8">
                  <p:embed/>
                </p:oleObj>
              </mc:Choice>
              <mc:Fallback>
                <p:oleObj name="Picture" r:id="rId3" imgW="5669280" imgH="322834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19200"/>
                        <a:ext cx="7467600" cy="3627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altLang="en-US">
                <a:solidFill>
                  <a:srgbClr val="0000FF"/>
                </a:solidFill>
              </a:rPr>
              <a:t>Standing Waves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altLang="en-US"/>
              <a:t>Superposition of equal amplitude waves traveling in opposite directions</a:t>
            </a:r>
          </a:p>
          <a:p>
            <a:endParaRPr lang="en-US" altLang="en-US"/>
          </a:p>
          <a:p>
            <a:r>
              <a:rPr lang="en-US" altLang="en-US"/>
              <a:t>Using the same trig identity</a:t>
            </a:r>
          </a:p>
          <a:p>
            <a:endParaRPr lang="en-US" altLang="en-US"/>
          </a:p>
          <a:p>
            <a:r>
              <a:rPr lang="en-US" altLang="en-US"/>
              <a:t>No longer a traveling wave – but a standing wave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762000" y="2209800"/>
          <a:ext cx="83820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Equation" r:id="rId3" imgW="2997200" imgH="203200" progId="Equation.DSMT4">
                  <p:embed/>
                </p:oleObj>
              </mc:Choice>
              <mc:Fallback>
                <p:oleObj name="Equation" r:id="rId3" imgW="2997200" imgH="203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209800"/>
                        <a:ext cx="83820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1676400" y="3352800"/>
          <a:ext cx="5091113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Equation" r:id="rId5" imgW="1803240" imgH="228600" progId="Equation.DSMT4">
                  <p:embed/>
                </p:oleObj>
              </mc:Choice>
              <mc:Fallback>
                <p:oleObj name="Equation" r:id="rId5" imgW="180324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352800"/>
                        <a:ext cx="5091113" cy="636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2566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0" y="2600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0" y="2566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132" name="Object 12"/>
          <p:cNvGraphicFramePr>
            <a:graphicFrameLocks noChangeAspect="1"/>
          </p:cNvGraphicFramePr>
          <p:nvPr/>
        </p:nvGraphicFramePr>
        <p:xfrm>
          <a:off x="1371600" y="4876800"/>
          <a:ext cx="3124200" cy="215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Chart" r:id="rId7" imgW="2505075" imgH="1733550" progId="Excel.Chart.8">
                  <p:embed/>
                </p:oleObj>
              </mc:Choice>
              <mc:Fallback>
                <p:oleObj name="Chart" r:id="rId7" imgW="2505075" imgH="1733550" progId="Excel.Chart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876800"/>
                        <a:ext cx="3124200" cy="2157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0" y="2600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134" name="Object 14"/>
          <p:cNvGraphicFramePr>
            <a:graphicFrameLocks noChangeAspect="1"/>
          </p:cNvGraphicFramePr>
          <p:nvPr/>
        </p:nvGraphicFramePr>
        <p:xfrm>
          <a:off x="4572000" y="4648200"/>
          <a:ext cx="3810000" cy="244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Chart" r:id="rId9" imgW="2590800" imgH="1666875" progId="Excel.Chart.8">
                  <p:embed/>
                </p:oleObj>
              </mc:Choice>
              <mc:Fallback>
                <p:oleObj name="Chart" r:id="rId9" imgW="2590800" imgH="1666875" progId="Excel.Chart.8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648200"/>
                        <a:ext cx="3810000" cy="2446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altLang="en-US">
                <a:solidFill>
                  <a:srgbClr val="0000FF"/>
                </a:solidFill>
              </a:rPr>
              <a:t>Standing waves on a string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Only certain frequencies will allow standing waves – we require the wave to reflect and return to the starting point in phase with another oscillation.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Lowest such resonant frequency (also known as the first harmonic) is the fundamental with </a:t>
            </a:r>
            <a:r>
              <a:rPr lang="en-US" altLang="en-US" sz="2800">
                <a:latin typeface="Symbol" pitchFamily="18" charset="2"/>
              </a:rPr>
              <a:t>l</a:t>
            </a:r>
            <a:r>
              <a:rPr lang="en-US" altLang="en-US" sz="2800"/>
              <a:t>/2 = L so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/>
              <a:t>			f</a:t>
            </a:r>
            <a:r>
              <a:rPr lang="en-US" altLang="en-US" sz="2800" baseline="-25000"/>
              <a:t>1</a:t>
            </a:r>
            <a:r>
              <a:rPr lang="en-US" altLang="en-US" sz="2800"/>
              <a:t> = v/</a:t>
            </a:r>
            <a:r>
              <a:rPr lang="en-US" altLang="en-US" sz="2800">
                <a:latin typeface="Symbol" pitchFamily="18" charset="2"/>
              </a:rPr>
              <a:t>l = </a:t>
            </a:r>
            <a:r>
              <a:rPr lang="en-US" altLang="en-US" sz="2800"/>
              <a:t>v/2L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Next is the second harmonic with f</a:t>
            </a:r>
            <a:r>
              <a:rPr lang="en-US" altLang="en-US" sz="2800" baseline="-25000"/>
              <a:t>2</a:t>
            </a:r>
            <a:r>
              <a:rPr lang="en-US" altLang="en-US" sz="2800"/>
              <a:t> = v/L since </a:t>
            </a:r>
            <a:r>
              <a:rPr lang="en-US" altLang="en-US" sz="2800">
                <a:latin typeface="Symbol" pitchFamily="18" charset="2"/>
              </a:rPr>
              <a:t>l</a:t>
            </a:r>
            <a:r>
              <a:rPr lang="en-US" altLang="en-US" sz="2800"/>
              <a:t> = L    - introduces one node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In general </a:t>
            </a:r>
            <a:r>
              <a:rPr lang="en-US" altLang="en-US" sz="2800">
                <a:latin typeface="Symbol" pitchFamily="18" charset="2"/>
              </a:rPr>
              <a:t>l</a:t>
            </a:r>
            <a:r>
              <a:rPr lang="en-US" altLang="en-US" sz="2800"/>
              <a:t> = 2L/n and f</a:t>
            </a:r>
            <a:r>
              <a:rPr lang="en-US" altLang="en-US" sz="2800" baseline="-25000"/>
              <a:t>n</a:t>
            </a:r>
            <a:r>
              <a:rPr lang="en-US" altLang="en-US" sz="2800"/>
              <a:t> = nv/2L = nf</a:t>
            </a:r>
            <a:r>
              <a:rPr lang="en-US" altLang="en-US" sz="2800" baseline="-25000"/>
              <a:t>1  </a:t>
            </a:r>
            <a:r>
              <a:rPr lang="en-US" altLang="en-US" sz="2800"/>
              <a:t>- with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/>
              <a:t>	n-1 nodes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FF"/>
                </a:solidFill>
              </a:rPr>
              <a:t>Problem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Ex. 10.3 A </a:t>
            </a:r>
            <a:r>
              <a:rPr lang="en-US" altLang="en-US" dirty="0"/>
              <a:t>steel guitar string with a 10 gram mass and a total length of 1m has a length of 70 cm between the two fixed points.  If the string is tuned to play an E at 330 Hz, find the tension in the string.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100" name="Picture 4" descr="Ch11_19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1" t="10564" r="7051" b="10564"/>
          <a:stretch>
            <a:fillRect/>
          </a:stretch>
        </p:blipFill>
        <p:spPr>
          <a:xfrm>
            <a:off x="1219200" y="838200"/>
            <a:ext cx="6781800" cy="4524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981200" y="5638800"/>
            <a:ext cx="563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Standing Wave Resonance in the sand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347</Words>
  <Application>Microsoft Office PowerPoint</Application>
  <PresentationFormat>On-screen Show (4:3)</PresentationFormat>
  <Paragraphs>37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Symbol</vt:lpstr>
      <vt:lpstr>Default Design</vt:lpstr>
      <vt:lpstr>MathType 5.0 Equation</vt:lpstr>
      <vt:lpstr>Microsoft Excel Chart</vt:lpstr>
      <vt:lpstr>Microsoft Word Picture</vt:lpstr>
      <vt:lpstr>Waves – Chapter 10.2 – 10.5</vt:lpstr>
      <vt:lpstr>Interference</vt:lpstr>
      <vt:lpstr>Superposition of two equal amplitude harmonic waves</vt:lpstr>
      <vt:lpstr>Beats</vt:lpstr>
      <vt:lpstr>Waves at a Boundary</vt:lpstr>
      <vt:lpstr>Standing Waves</vt:lpstr>
      <vt:lpstr>Standing waves on a string</vt:lpstr>
      <vt:lpstr>Problem</vt:lpstr>
      <vt:lpstr>PowerPoint Presentation</vt:lpstr>
      <vt:lpstr>Resonance</vt:lpstr>
    </vt:vector>
  </TitlesOfParts>
  <Company>Union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Waves</dc:title>
  <dc:creator>Physics</dc:creator>
  <cp:lastModifiedBy>aaa</cp:lastModifiedBy>
  <cp:revision>12</cp:revision>
  <dcterms:created xsi:type="dcterms:W3CDTF">2003-11-04T13:01:47Z</dcterms:created>
  <dcterms:modified xsi:type="dcterms:W3CDTF">2014-02-24T18:30:17Z</dcterms:modified>
</cp:coreProperties>
</file>