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7160165-9748-48F8-9F42-FC46D31161F6}" type="slidenum">
              <a:rPr lang="en-US" altLang="en-US"/>
              <a:pPr/>
              <a:t>‹#›</a:t>
            </a:fld>
            <a:endParaRPr lang="en-US" altLang="en-US"/>
          </a:p>
        </p:txBody>
      </p:sp>
    </p:spTree>
    <p:extLst>
      <p:ext uri="{BB962C8B-B14F-4D97-AF65-F5344CB8AC3E}">
        <p14:creationId xmlns:p14="http://schemas.microsoft.com/office/powerpoint/2010/main" val="2088575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DE5BB37-995E-40AF-BE6F-B2CB67AC3E1E}" type="slidenum">
              <a:rPr lang="en-US" altLang="en-US"/>
              <a:pPr/>
              <a:t>‹#›</a:t>
            </a:fld>
            <a:endParaRPr lang="en-US" altLang="en-US"/>
          </a:p>
        </p:txBody>
      </p:sp>
    </p:spTree>
    <p:extLst>
      <p:ext uri="{BB962C8B-B14F-4D97-AF65-F5344CB8AC3E}">
        <p14:creationId xmlns:p14="http://schemas.microsoft.com/office/powerpoint/2010/main" val="3355209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5FC30FE-FC7E-4D96-965A-3082B1A68470}" type="slidenum">
              <a:rPr lang="en-US" altLang="en-US"/>
              <a:pPr/>
              <a:t>‹#›</a:t>
            </a:fld>
            <a:endParaRPr lang="en-US" altLang="en-US"/>
          </a:p>
        </p:txBody>
      </p:sp>
    </p:spTree>
    <p:extLst>
      <p:ext uri="{BB962C8B-B14F-4D97-AF65-F5344CB8AC3E}">
        <p14:creationId xmlns:p14="http://schemas.microsoft.com/office/powerpoint/2010/main" val="394216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2AA29EB-F26D-43A5-AF88-7E94BC16D7B0}" type="slidenum">
              <a:rPr lang="en-US" altLang="en-US"/>
              <a:pPr/>
              <a:t>‹#›</a:t>
            </a:fld>
            <a:endParaRPr lang="en-US" altLang="en-US"/>
          </a:p>
        </p:txBody>
      </p:sp>
    </p:spTree>
    <p:extLst>
      <p:ext uri="{BB962C8B-B14F-4D97-AF65-F5344CB8AC3E}">
        <p14:creationId xmlns:p14="http://schemas.microsoft.com/office/powerpoint/2010/main" val="2184048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982259F-0988-4486-8BEA-AB045C404435}" type="slidenum">
              <a:rPr lang="en-US" altLang="en-US"/>
              <a:pPr/>
              <a:t>‹#›</a:t>
            </a:fld>
            <a:endParaRPr lang="en-US" altLang="en-US"/>
          </a:p>
        </p:txBody>
      </p:sp>
    </p:spTree>
    <p:extLst>
      <p:ext uri="{BB962C8B-B14F-4D97-AF65-F5344CB8AC3E}">
        <p14:creationId xmlns:p14="http://schemas.microsoft.com/office/powerpoint/2010/main" val="2033539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C7F24E1-4D08-439D-A32F-853620F5AEE1}" type="slidenum">
              <a:rPr lang="en-US" altLang="en-US"/>
              <a:pPr/>
              <a:t>‹#›</a:t>
            </a:fld>
            <a:endParaRPr lang="en-US" altLang="en-US"/>
          </a:p>
        </p:txBody>
      </p:sp>
    </p:spTree>
    <p:extLst>
      <p:ext uri="{BB962C8B-B14F-4D97-AF65-F5344CB8AC3E}">
        <p14:creationId xmlns:p14="http://schemas.microsoft.com/office/powerpoint/2010/main" val="3353134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80AD7B47-8758-424D-A2CF-5898FFDE6484}" type="slidenum">
              <a:rPr lang="en-US" altLang="en-US"/>
              <a:pPr/>
              <a:t>‹#›</a:t>
            </a:fld>
            <a:endParaRPr lang="en-US" altLang="en-US"/>
          </a:p>
        </p:txBody>
      </p:sp>
    </p:spTree>
    <p:extLst>
      <p:ext uri="{BB962C8B-B14F-4D97-AF65-F5344CB8AC3E}">
        <p14:creationId xmlns:p14="http://schemas.microsoft.com/office/powerpoint/2010/main" val="88000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72437B3-232A-4D4D-9B3E-95FF5BF10B7B}" type="slidenum">
              <a:rPr lang="en-US" altLang="en-US"/>
              <a:pPr/>
              <a:t>‹#›</a:t>
            </a:fld>
            <a:endParaRPr lang="en-US" altLang="en-US"/>
          </a:p>
        </p:txBody>
      </p:sp>
    </p:spTree>
    <p:extLst>
      <p:ext uri="{BB962C8B-B14F-4D97-AF65-F5344CB8AC3E}">
        <p14:creationId xmlns:p14="http://schemas.microsoft.com/office/powerpoint/2010/main" val="694783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195B826-9348-4775-90BE-646AED5A398E}" type="slidenum">
              <a:rPr lang="en-US" altLang="en-US"/>
              <a:pPr/>
              <a:t>‹#›</a:t>
            </a:fld>
            <a:endParaRPr lang="en-US" altLang="en-US"/>
          </a:p>
        </p:txBody>
      </p:sp>
    </p:spTree>
    <p:extLst>
      <p:ext uri="{BB962C8B-B14F-4D97-AF65-F5344CB8AC3E}">
        <p14:creationId xmlns:p14="http://schemas.microsoft.com/office/powerpoint/2010/main" val="3516850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27979A4-CE1C-4CCB-9831-4DE9EE893B6F}" type="slidenum">
              <a:rPr lang="en-US" altLang="en-US"/>
              <a:pPr/>
              <a:t>‹#›</a:t>
            </a:fld>
            <a:endParaRPr lang="en-US" altLang="en-US"/>
          </a:p>
        </p:txBody>
      </p:sp>
    </p:spTree>
    <p:extLst>
      <p:ext uri="{BB962C8B-B14F-4D97-AF65-F5344CB8AC3E}">
        <p14:creationId xmlns:p14="http://schemas.microsoft.com/office/powerpoint/2010/main" val="738609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FE836BF-A3EC-4414-82E6-B26825EE8B3E}" type="slidenum">
              <a:rPr lang="en-US" altLang="en-US"/>
              <a:pPr/>
              <a:t>‹#›</a:t>
            </a:fld>
            <a:endParaRPr lang="en-US" altLang="en-US"/>
          </a:p>
        </p:txBody>
      </p:sp>
    </p:spTree>
    <p:extLst>
      <p:ext uri="{BB962C8B-B14F-4D97-AF65-F5344CB8AC3E}">
        <p14:creationId xmlns:p14="http://schemas.microsoft.com/office/powerpoint/2010/main" val="2028413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2DE2FE1-84CC-43BF-8F27-87A52198F44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3.wmf"/><Relationship Id="rId5" Type="http://schemas.openxmlformats.org/officeDocument/2006/relationships/oleObject" Target="../embeddings/oleObject12.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6.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7.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8.wmf"/></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wmf"/><Relationship Id="rId5" Type="http://schemas.openxmlformats.org/officeDocument/2006/relationships/oleObject" Target="../embeddings/oleObject6.bin"/><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2.wmf"/><Relationship Id="rId5" Type="http://schemas.openxmlformats.org/officeDocument/2006/relationships/oleObject" Target="../embeddings/oleObject9.bin"/><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2400"/>
            <a:ext cx="7772400" cy="914400"/>
          </a:xfrm>
        </p:spPr>
        <p:txBody>
          <a:bodyPr/>
          <a:lstStyle/>
          <a:p>
            <a:r>
              <a:rPr lang="en-US" altLang="en-US">
                <a:solidFill>
                  <a:srgbClr val="0000FF"/>
                </a:solidFill>
              </a:rPr>
              <a:t>Sound</a:t>
            </a:r>
          </a:p>
        </p:txBody>
      </p:sp>
      <p:pic>
        <p:nvPicPr>
          <p:cNvPr id="2052" name="Picture 4" descr="Ch12_1"/>
          <p:cNvPicPr>
            <a:picLocks noGrp="1" noChangeAspect="1" noChangeArrowheads="1"/>
          </p:cNvPicPr>
          <p:nvPr>
            <p:ph type="subTitle" idx="1"/>
          </p:nvPr>
        </p:nvPicPr>
        <p:blipFill>
          <a:blip r:embed="rId2">
            <a:extLst>
              <a:ext uri="{28A0092B-C50C-407E-A947-70E740481C1C}">
                <a14:useLocalDpi xmlns:a14="http://schemas.microsoft.com/office/drawing/2010/main" val="0"/>
              </a:ext>
            </a:extLst>
          </a:blip>
          <a:srcRect/>
          <a:stretch>
            <a:fillRect/>
          </a:stretch>
        </p:blipFill>
        <p:spPr>
          <a:xfrm>
            <a:off x="1752600" y="2209800"/>
            <a:ext cx="5518150" cy="3830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Text Box 5"/>
          <p:cNvSpPr txBox="1">
            <a:spLocks noChangeArrowheads="1"/>
          </p:cNvSpPr>
          <p:nvPr/>
        </p:nvSpPr>
        <p:spPr bwMode="auto">
          <a:xfrm>
            <a:off x="838200" y="990600"/>
            <a:ext cx="7467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2400"/>
              <a:t>  </a:t>
            </a:r>
            <a:r>
              <a:rPr lang="en-US" altLang="en-US" sz="2800"/>
              <a:t>How is sound produced, how does it travel through the air and how do we hear sounds?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solidFill>
                  <a:srgbClr val="0000FF"/>
                </a:solidFill>
              </a:rPr>
              <a:t>Ear</a:t>
            </a:r>
          </a:p>
        </p:txBody>
      </p:sp>
      <p:pic>
        <p:nvPicPr>
          <p:cNvPr id="11268" name="Picture 4" descr="Ch12_16a"/>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2051050" y="2109788"/>
            <a:ext cx="5041900" cy="3505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715962"/>
          </a:xfrm>
        </p:spPr>
        <p:txBody>
          <a:bodyPr/>
          <a:lstStyle/>
          <a:p>
            <a:r>
              <a:rPr lang="en-US" altLang="en-US" sz="4000">
                <a:solidFill>
                  <a:srgbClr val="0000FF"/>
                </a:solidFill>
              </a:rPr>
              <a:t>Outer Ear</a:t>
            </a:r>
          </a:p>
        </p:txBody>
      </p:sp>
      <p:sp>
        <p:nvSpPr>
          <p:cNvPr id="12291" name="Rectangle 3"/>
          <p:cNvSpPr>
            <a:spLocks noGrp="1" noChangeArrowheads="1"/>
          </p:cNvSpPr>
          <p:nvPr>
            <p:ph type="body" idx="1"/>
          </p:nvPr>
        </p:nvSpPr>
        <p:spPr>
          <a:xfrm>
            <a:off x="457200" y="1143000"/>
            <a:ext cx="8229600" cy="5410200"/>
          </a:xfrm>
        </p:spPr>
        <p:txBody>
          <a:bodyPr/>
          <a:lstStyle/>
          <a:p>
            <a:pPr>
              <a:lnSpc>
                <a:spcPct val="90000"/>
              </a:lnSpc>
            </a:pPr>
            <a:r>
              <a:rPr lang="en-US" altLang="en-US"/>
              <a:t>outer ear </a:t>
            </a:r>
            <a:r>
              <a:rPr lang="en-US" altLang="en-US" i="1"/>
              <a:t>amplifies</a:t>
            </a:r>
            <a:r>
              <a:rPr lang="en-US" altLang="en-US"/>
              <a:t> sound and </a:t>
            </a:r>
            <a:r>
              <a:rPr lang="en-US" altLang="en-US" i="1"/>
              <a:t>protects</a:t>
            </a:r>
            <a:r>
              <a:rPr lang="en-US" altLang="en-US"/>
              <a:t> the delicate tympanic membrane </a:t>
            </a:r>
          </a:p>
          <a:p>
            <a:pPr>
              <a:lnSpc>
                <a:spcPct val="90000"/>
              </a:lnSpc>
            </a:pPr>
            <a:r>
              <a:rPr lang="en-US" altLang="en-US"/>
              <a:t>ear canal serves as a resonator </a:t>
            </a:r>
          </a:p>
          <a:p>
            <a:pPr>
              <a:lnSpc>
                <a:spcPct val="90000"/>
              </a:lnSpc>
            </a:pPr>
            <a:r>
              <a:rPr lang="en-US" altLang="en-US"/>
              <a:t>a tube with one closed and one open end has a fundamental resonant wavelength equal to four times the tube length.  If we approximate the ear canal as such a tube, we find that the resonant wavelength is about 10 cm, corresponding to a frequency of 3430 Hz (using the velocity of sound in air as 343 m/s)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 calcmode="lin" valueType="num">
                                      <p:cBhvr additive="base">
                                        <p:cTn id="7"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 calcmode="lin" valueType="num">
                                      <p:cBhvr additive="base">
                                        <p:cTn id="13"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solidFill>
                  <a:srgbClr val="0000FF"/>
                </a:solidFill>
              </a:rPr>
              <a:t>Middle Ear</a:t>
            </a:r>
          </a:p>
        </p:txBody>
      </p:sp>
      <p:pic>
        <p:nvPicPr>
          <p:cNvPr id="13316" name="Picture 4" descr="file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743200" y="1295400"/>
            <a:ext cx="372110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7" name="Text Box 5"/>
          <p:cNvSpPr txBox="1">
            <a:spLocks noChangeArrowheads="1"/>
          </p:cNvSpPr>
          <p:nvPr/>
        </p:nvSpPr>
        <p:spPr bwMode="auto">
          <a:xfrm>
            <a:off x="1295400" y="5791200"/>
            <a:ext cx="6858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Already discussed hydraulic effect amplification and coupling into fluid of inner ear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solidFill>
                  <a:srgbClr val="0000FF"/>
                </a:solidFill>
              </a:rPr>
              <a:t>Inner Ear - cochlea</a:t>
            </a:r>
          </a:p>
        </p:txBody>
      </p:sp>
      <p:pic>
        <p:nvPicPr>
          <p:cNvPr id="14340" name="Picture 4" descr="Ch12_18"/>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09600" y="1600200"/>
            <a:ext cx="2928938" cy="3178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1" name="Picture 5" descr="Ch12_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524000"/>
            <a:ext cx="327660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6"/>
          <p:cNvSpPr txBox="1">
            <a:spLocks noChangeArrowheads="1"/>
          </p:cNvSpPr>
          <p:nvPr/>
        </p:nvSpPr>
        <p:spPr bwMode="auto">
          <a:xfrm>
            <a:off x="609600" y="5105400"/>
            <a:ext cx="807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a:t> three parallel ducts filled with fluid with total volume about 15 </a:t>
            </a:r>
            <a:r>
              <a:rPr lang="en-US" altLang="en-US">
                <a:latin typeface="Symbol" pitchFamily="18" charset="2"/>
              </a:rPr>
              <a:t>m</a:t>
            </a:r>
            <a:r>
              <a:rPr lang="en-US" altLang="en-US"/>
              <a:t>l, roughly a drop of water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solidFill>
                  <a:srgbClr val="0000FF"/>
                </a:solidFill>
              </a:rPr>
              <a:t>Cochlea - II</a:t>
            </a:r>
          </a:p>
        </p:txBody>
      </p:sp>
      <p:pic>
        <p:nvPicPr>
          <p:cNvPr id="15364" name="Picture 4" descr="Ch12_20"/>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4343400" y="1524000"/>
            <a:ext cx="4572000" cy="3217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5" name="Text Box 5"/>
          <p:cNvSpPr txBox="1">
            <a:spLocks noChangeArrowheads="1"/>
          </p:cNvSpPr>
          <p:nvPr/>
        </p:nvSpPr>
        <p:spPr bwMode="auto">
          <a:xfrm>
            <a:off x="457200" y="1143000"/>
            <a:ext cx="3581400" cy="531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a:t> “action” occurs between the basilar and tectorial membranes along the length of the cochlea. </a:t>
            </a:r>
          </a:p>
          <a:p>
            <a:pPr>
              <a:spcBef>
                <a:spcPct val="50000"/>
              </a:spcBef>
              <a:buFontTx/>
              <a:buChar char="•"/>
            </a:pPr>
            <a:r>
              <a:rPr lang="en-US" altLang="en-US"/>
              <a:t>There are about 16,000 hair cells in this region, each of which has a hair bundle, composed of about 50 - 100 stereocilia projecting from their apex into the surrounding fluid in precise geometric patterns.  </a:t>
            </a:r>
          </a:p>
          <a:p>
            <a:pPr>
              <a:spcBef>
                <a:spcPct val="50000"/>
              </a:spcBef>
              <a:buFontTx/>
              <a:buChar char="•"/>
            </a:pPr>
            <a:r>
              <a:rPr lang="en-US" altLang="en-US"/>
              <a:t>Each stereocilia is a thin (0.2 </a:t>
            </a:r>
            <a:r>
              <a:rPr lang="en-US" altLang="en-US">
                <a:latin typeface="Symbol" pitchFamily="18" charset="2"/>
              </a:rPr>
              <a:t>m</a:t>
            </a:r>
            <a:r>
              <a:rPr lang="en-US" altLang="en-US"/>
              <a:t>m) rigid cylinder composed of cross-linked actin filaments that are arranged to increase uniformly in length from about 4 </a:t>
            </a:r>
            <a:r>
              <a:rPr lang="en-US" altLang="en-US">
                <a:latin typeface="Symbol" pitchFamily="18" charset="2"/>
              </a:rPr>
              <a:t>m</a:t>
            </a:r>
            <a:r>
              <a:rPr lang="en-US" altLang="en-US"/>
              <a:t>m at the stapes end to about 8 </a:t>
            </a:r>
            <a:r>
              <a:rPr lang="en-US" altLang="en-US">
                <a:latin typeface="Symbol" pitchFamily="18" charset="2"/>
              </a:rPr>
              <a:t>m</a:t>
            </a:r>
            <a:r>
              <a:rPr lang="en-US" altLang="en-US"/>
              <a:t>m at the apex end of the cochlea </a:t>
            </a:r>
          </a:p>
        </p:txBody>
      </p:sp>
      <p:sp>
        <p:nvSpPr>
          <p:cNvPr id="15366" name="Line 6"/>
          <p:cNvSpPr>
            <a:spLocks noChangeShapeType="1"/>
          </p:cNvSpPr>
          <p:nvPr/>
        </p:nvSpPr>
        <p:spPr bwMode="auto">
          <a:xfrm>
            <a:off x="3810000" y="1905000"/>
            <a:ext cx="3733800" cy="1752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365">
                                            <p:txEl>
                                              <p:pRg st="1" end="1"/>
                                            </p:txEl>
                                          </p:spTgt>
                                        </p:tgtEl>
                                        <p:attrNameLst>
                                          <p:attrName>style.visibility</p:attrName>
                                        </p:attrNameLst>
                                      </p:cBhvr>
                                      <p:to>
                                        <p:strVal val="visible"/>
                                      </p:to>
                                    </p:set>
                                    <p:anim calcmode="lin" valueType="num">
                                      <p:cBhvr additive="base">
                                        <p:cTn id="7" dur="500" fill="hold"/>
                                        <p:tgtEl>
                                          <p:spTgt spid="1536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5365">
                                            <p:txEl>
                                              <p:pRg st="2" end="2"/>
                                            </p:txEl>
                                          </p:spTgt>
                                        </p:tgtEl>
                                        <p:attrNameLst>
                                          <p:attrName>style.visibility</p:attrName>
                                        </p:attrNameLst>
                                      </p:cBhvr>
                                      <p:to>
                                        <p:strVal val="visible"/>
                                      </p:to>
                                    </p:set>
                                    <p:anim calcmode="lin" valueType="num">
                                      <p:cBhvr additive="base">
                                        <p:cTn id="13" dur="500" fill="hold"/>
                                        <p:tgtEl>
                                          <p:spTgt spid="1536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solidFill>
                  <a:srgbClr val="0000FF"/>
                </a:solidFill>
              </a:rPr>
              <a:t>Hair cells - stereocilia</a:t>
            </a:r>
          </a:p>
        </p:txBody>
      </p:sp>
      <p:sp>
        <p:nvSpPr>
          <p:cNvPr id="16387" name="Rectangle 3"/>
          <p:cNvSpPr>
            <a:spLocks noGrp="1" noChangeArrowheads="1"/>
          </p:cNvSpPr>
          <p:nvPr>
            <p:ph type="body" idx="1"/>
          </p:nvPr>
        </p:nvSpPr>
        <p:spPr>
          <a:xfrm>
            <a:off x="457200" y="1600200"/>
            <a:ext cx="6324600" cy="5867400"/>
          </a:xfrm>
        </p:spPr>
        <p:txBody>
          <a:bodyPr/>
          <a:lstStyle/>
          <a:p>
            <a:pPr>
              <a:lnSpc>
                <a:spcPct val="80000"/>
              </a:lnSpc>
            </a:pPr>
            <a:r>
              <a:rPr lang="en-US" altLang="en-US" sz="2000"/>
              <a:t>The stereocilia are so rigid that applied forces do not bend them; instead they pivot at their base.  </a:t>
            </a:r>
          </a:p>
          <a:p>
            <a:pPr>
              <a:lnSpc>
                <a:spcPct val="80000"/>
              </a:lnSpc>
            </a:pPr>
            <a:r>
              <a:rPr lang="en-US" altLang="en-US" sz="2000"/>
              <a:t>Within a hair bundle, all the stereocilia are inter-connected by filamentous cross-links so that the entire hair bundle moves together.  </a:t>
            </a:r>
          </a:p>
          <a:p>
            <a:pPr>
              <a:lnSpc>
                <a:spcPct val="80000"/>
              </a:lnSpc>
            </a:pPr>
            <a:r>
              <a:rPr lang="en-US" altLang="en-US" sz="2000"/>
              <a:t>For this to occur, stereocilia must slide along their neighbors by breaking and reattaching filamentous cross-links in a complex and incompletely understood process.  It is thought that this relative sliding mechanism results in ion channels opening and closing along the stereocilia membrane that, in turn, lead to electrical signals propagated down to the hair cell base.  </a:t>
            </a:r>
          </a:p>
          <a:p>
            <a:pPr>
              <a:lnSpc>
                <a:spcPct val="80000"/>
              </a:lnSpc>
            </a:pPr>
            <a:r>
              <a:rPr lang="en-US" altLang="en-US" sz="2000"/>
              <a:t>These electrical signals then trigger the release of a chemical neurotransmitter near synaptic junctions leading to nerve cells comprising the auditory nerve </a:t>
            </a:r>
          </a:p>
        </p:txBody>
      </p:sp>
      <p:sp>
        <p:nvSpPr>
          <p:cNvPr id="16390" name="Rectangle 6"/>
          <p:cNvSpPr>
            <a:spLocks noChangeArrowheads="1"/>
          </p:cNvSpPr>
          <p:nvPr/>
        </p:nvSpPr>
        <p:spPr bwMode="auto">
          <a:xfrm>
            <a:off x="0" y="2014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6389" name="Picture 5" descr="Ch12_21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1600200"/>
            <a:ext cx="2447925" cy="136207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Ch12_21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200400"/>
            <a:ext cx="146685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16391" name="Picture 7" descr="Ch12_21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943475"/>
            <a:ext cx="200025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 calcmode="lin" valueType="num">
                                      <p:cBhvr additive="base">
                                        <p:cTn id="7"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 calcmode="lin" valueType="num">
                                      <p:cBhvr additive="base">
                                        <p:cTn id="13"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anim calcmode="lin" valueType="num">
                                      <p:cBhvr additive="base">
                                        <p:cTn id="19" dur="500" fill="hold"/>
                                        <p:tgtEl>
                                          <p:spTgt spid="1638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solidFill>
                  <a:srgbClr val="0000FF"/>
                </a:solidFill>
              </a:rPr>
              <a:t>How we hear - summary</a:t>
            </a:r>
          </a:p>
        </p:txBody>
      </p:sp>
      <p:sp>
        <p:nvSpPr>
          <p:cNvPr id="17411" name="Rectangle 3"/>
          <p:cNvSpPr>
            <a:spLocks noGrp="1" noChangeArrowheads="1"/>
          </p:cNvSpPr>
          <p:nvPr>
            <p:ph type="body" idx="1"/>
          </p:nvPr>
        </p:nvSpPr>
        <p:spPr/>
        <p:txBody>
          <a:bodyPr/>
          <a:lstStyle/>
          <a:p>
            <a:pPr>
              <a:lnSpc>
                <a:spcPct val="80000"/>
              </a:lnSpc>
            </a:pPr>
            <a:r>
              <a:rPr lang="en-US" altLang="en-US" sz="2000"/>
              <a:t>Sound waves collected by the outer ear vibrate the tympanic membrane.  </a:t>
            </a:r>
          </a:p>
          <a:p>
            <a:pPr>
              <a:lnSpc>
                <a:spcPct val="80000"/>
              </a:lnSpc>
            </a:pPr>
            <a:r>
              <a:rPr lang="en-US" altLang="en-US" sz="2000"/>
              <a:t>In turn, through mechanical vibrations, the stapes sets up traveling waves along the basilar membrane and other structures of the cochlea. </a:t>
            </a:r>
          </a:p>
          <a:p>
            <a:pPr>
              <a:lnSpc>
                <a:spcPct val="80000"/>
              </a:lnSpc>
            </a:pPr>
            <a:r>
              <a:rPr lang="en-US" altLang="en-US" sz="2000"/>
              <a:t>There are actually two types of hair cells, known as inner and outer.  The outer hair cells are attached to the tectorial membrane and have efferent (motor) neuron connections so that they do not provide information to the brain, but instead play an active feedback role, taking signals from the brain and modifying the elastic interaction between the basilar and tectorial membranes.  Such processes are inherently both extremely complex as well as nonlinear.  </a:t>
            </a:r>
          </a:p>
          <a:p>
            <a:pPr>
              <a:lnSpc>
                <a:spcPct val="80000"/>
              </a:lnSpc>
            </a:pPr>
            <a:r>
              <a:rPr lang="en-US" altLang="en-US" sz="2000"/>
              <a:t>The inner hair cells on the organ of Corti are sheared by relative motions of the basilar membrane in the surrounding fluid to produce an electrical change in the stereocilia membrane leading to a series of electrochemical events that culminate in the recognition of sound in the auditory cortex of the brain.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 calcmode="lin" valueType="num">
                                      <p:cBhvr additive="base">
                                        <p:cTn id="7"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 calcmode="lin" valueType="num">
                                      <p:cBhvr additive="base">
                                        <p:cTn id="13"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anim calcmode="lin" valueType="num">
                                      <p:cBhvr additive="base">
                                        <p:cTn id="19" dur="500" fill="hold"/>
                                        <p:tgtEl>
                                          <p:spTgt spid="1741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92162"/>
          </a:xfrm>
        </p:spPr>
        <p:txBody>
          <a:bodyPr/>
          <a:lstStyle/>
          <a:p>
            <a:r>
              <a:rPr lang="en-US" altLang="en-US">
                <a:solidFill>
                  <a:srgbClr val="0000FF"/>
                </a:solidFill>
              </a:rPr>
              <a:t>Doppler Effect</a:t>
            </a:r>
          </a:p>
        </p:txBody>
      </p:sp>
      <p:sp>
        <p:nvSpPr>
          <p:cNvPr id="18435" name="Rectangle 3"/>
          <p:cNvSpPr>
            <a:spLocks noGrp="1" noChangeArrowheads="1"/>
          </p:cNvSpPr>
          <p:nvPr>
            <p:ph type="body" idx="1"/>
          </p:nvPr>
        </p:nvSpPr>
        <p:spPr>
          <a:xfrm>
            <a:off x="457200" y="1066800"/>
            <a:ext cx="8229600" cy="5059363"/>
          </a:xfrm>
        </p:spPr>
        <p:txBody>
          <a:bodyPr/>
          <a:lstStyle/>
          <a:p>
            <a:pPr>
              <a:lnSpc>
                <a:spcPct val="90000"/>
              </a:lnSpc>
            </a:pPr>
            <a:r>
              <a:rPr lang="en-US" altLang="en-US"/>
              <a:t>Relative motion between source and detector of sound leads to frequency changes </a:t>
            </a:r>
          </a:p>
          <a:p>
            <a:pPr>
              <a:lnSpc>
                <a:spcPct val="90000"/>
              </a:lnSpc>
            </a:pPr>
            <a:endParaRPr lang="en-US" altLang="en-US"/>
          </a:p>
          <a:p>
            <a:pPr>
              <a:lnSpc>
                <a:spcPct val="90000"/>
              </a:lnSpc>
              <a:buFontTx/>
              <a:buNone/>
            </a:pPr>
            <a:endParaRPr lang="en-US" altLang="en-US"/>
          </a:p>
          <a:p>
            <a:pPr>
              <a:lnSpc>
                <a:spcPct val="90000"/>
              </a:lnSpc>
              <a:buFontTx/>
              <a:buNone/>
            </a:pPr>
            <a:r>
              <a:rPr lang="en-US" altLang="en-US"/>
              <a:t>+ for motion toward D; - for motion away from D;</a:t>
            </a:r>
          </a:p>
          <a:p>
            <a:pPr>
              <a:lnSpc>
                <a:spcPct val="90000"/>
              </a:lnSpc>
            </a:pPr>
            <a:endParaRPr lang="en-US" altLang="en-US"/>
          </a:p>
          <a:p>
            <a:pPr>
              <a:lnSpc>
                <a:spcPct val="90000"/>
              </a:lnSpc>
            </a:pPr>
            <a:endParaRPr lang="en-US" altLang="en-US"/>
          </a:p>
          <a:p>
            <a:pPr>
              <a:lnSpc>
                <a:spcPct val="90000"/>
              </a:lnSpc>
              <a:buFontTx/>
              <a:buNone/>
            </a:pPr>
            <a:r>
              <a:rPr lang="en-US" altLang="en-US"/>
              <a:t> - sign for D approaching,</a:t>
            </a:r>
          </a:p>
          <a:p>
            <a:pPr>
              <a:lnSpc>
                <a:spcPct val="90000"/>
              </a:lnSpc>
              <a:buFontTx/>
              <a:buNone/>
            </a:pPr>
            <a:r>
              <a:rPr lang="en-US" altLang="en-US"/>
              <a:t> + sign for D receding	 </a:t>
            </a:r>
          </a:p>
        </p:txBody>
      </p:sp>
      <p:sp>
        <p:nvSpPr>
          <p:cNvPr id="18437" name="Rectangle 5"/>
          <p:cNvSpPr>
            <a:spLocks noChangeArrowheads="1"/>
          </p:cNvSpPr>
          <p:nvPr/>
        </p:nvSpPr>
        <p:spPr bwMode="auto">
          <a:xfrm>
            <a:off x="0" y="2343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8436" name="Object 4"/>
          <p:cNvGraphicFramePr>
            <a:graphicFrameLocks noChangeAspect="1"/>
          </p:cNvGraphicFramePr>
          <p:nvPr/>
        </p:nvGraphicFramePr>
        <p:xfrm>
          <a:off x="2514600" y="1752600"/>
          <a:ext cx="2743200" cy="2171700"/>
        </p:xfrm>
        <a:graphic>
          <a:graphicData uri="http://schemas.openxmlformats.org/presentationml/2006/ole">
            <mc:AlternateContent xmlns:mc="http://schemas.openxmlformats.org/markup-compatibility/2006">
              <mc:Choice xmlns:v="urn:schemas-microsoft-com:vml" Requires="v">
                <p:oleObj spid="_x0000_s18452" name="Picture" r:id="rId3" imgW="2743200" imgH="2173224" progId="Word.Picture.8">
                  <p:embed/>
                </p:oleObj>
              </mc:Choice>
              <mc:Fallback>
                <p:oleObj name="Picture" r:id="rId3" imgW="2743200" imgH="2173224"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752600"/>
                        <a:ext cx="2743200" cy="217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9" name="Rectangle 7"/>
          <p:cNvSpPr>
            <a:spLocks noChangeArrowheads="1"/>
          </p:cNvSpPr>
          <p:nvPr/>
        </p:nvSpPr>
        <p:spPr bwMode="auto">
          <a:xfrm>
            <a:off x="0" y="2257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8438" name="Object 6"/>
          <p:cNvGraphicFramePr>
            <a:graphicFrameLocks noChangeAspect="1"/>
          </p:cNvGraphicFramePr>
          <p:nvPr/>
        </p:nvGraphicFramePr>
        <p:xfrm>
          <a:off x="4648200" y="3810000"/>
          <a:ext cx="3429000" cy="2343150"/>
        </p:xfrm>
        <a:graphic>
          <a:graphicData uri="http://schemas.openxmlformats.org/presentationml/2006/ole">
            <mc:AlternateContent xmlns:mc="http://schemas.openxmlformats.org/markup-compatibility/2006">
              <mc:Choice xmlns:v="urn:schemas-microsoft-com:vml" Requires="v">
                <p:oleObj spid="_x0000_s18453" name="Picture" r:id="rId5" imgW="3429000" imgH="2343912" progId="Word.Picture.8">
                  <p:embed/>
                </p:oleObj>
              </mc:Choice>
              <mc:Fallback>
                <p:oleObj name="Picture" r:id="rId5" imgW="3429000" imgH="2343912" progId="Word.Picture.8">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810000"/>
                        <a:ext cx="3429000" cy="2343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1"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8440" name="Object 8"/>
          <p:cNvGraphicFramePr>
            <a:graphicFrameLocks noChangeAspect="1"/>
          </p:cNvGraphicFramePr>
          <p:nvPr/>
        </p:nvGraphicFramePr>
        <p:xfrm>
          <a:off x="5562600" y="2209800"/>
          <a:ext cx="2314575" cy="962025"/>
        </p:xfrm>
        <a:graphic>
          <a:graphicData uri="http://schemas.openxmlformats.org/presentationml/2006/ole">
            <mc:AlternateContent xmlns:mc="http://schemas.openxmlformats.org/markup-compatibility/2006">
              <mc:Choice xmlns:v="urn:schemas-microsoft-com:vml" Requires="v">
                <p:oleObj spid="_x0000_s18454" name="Equation" r:id="rId7" imgW="939600" imgH="393480" progId="Equation.DSMT4">
                  <p:embed/>
                </p:oleObj>
              </mc:Choice>
              <mc:Fallback>
                <p:oleObj name="Equation" r:id="rId7" imgW="939600" imgH="39348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2209800"/>
                        <a:ext cx="2314575" cy="96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3"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8442" name="Object 10"/>
          <p:cNvGraphicFramePr>
            <a:graphicFrameLocks noChangeAspect="1"/>
          </p:cNvGraphicFramePr>
          <p:nvPr/>
        </p:nvGraphicFramePr>
        <p:xfrm>
          <a:off x="1295400" y="4419600"/>
          <a:ext cx="2286000" cy="909638"/>
        </p:xfrm>
        <a:graphic>
          <a:graphicData uri="http://schemas.openxmlformats.org/presentationml/2006/ole">
            <mc:AlternateContent xmlns:mc="http://schemas.openxmlformats.org/markup-compatibility/2006">
              <mc:Choice xmlns:v="urn:schemas-microsoft-com:vml" Requires="v">
                <p:oleObj spid="_x0000_s18455" name="Equation" r:id="rId9" imgW="1079032" imgH="431613" progId="Equation.DSMT4">
                  <p:embed/>
                </p:oleObj>
              </mc:Choice>
              <mc:Fallback>
                <p:oleObj name="Equation" r:id="rId9" imgW="1079032" imgH="431613"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4419600"/>
                        <a:ext cx="2286000" cy="909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0-#ppt_w/2"/>
                                          </p:val>
                                        </p:tav>
                                        <p:tav tm="100000">
                                          <p:val>
                                            <p:strVal val="#ppt_x"/>
                                          </p:val>
                                        </p:tav>
                                      </p:tavLst>
                                    </p:anim>
                                    <p:anim calcmode="lin" valueType="num">
                                      <p:cBhvr additive="base">
                                        <p:cTn id="8"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8440"/>
                                        </p:tgtEl>
                                        <p:attrNameLst>
                                          <p:attrName>style.visibility</p:attrName>
                                        </p:attrNameLst>
                                      </p:cBhvr>
                                      <p:to>
                                        <p:strVal val="visible"/>
                                      </p:to>
                                    </p:set>
                                    <p:anim calcmode="lin" valueType="num">
                                      <p:cBhvr additive="base">
                                        <p:cTn id="13" dur="500" fill="hold"/>
                                        <p:tgtEl>
                                          <p:spTgt spid="18440"/>
                                        </p:tgtEl>
                                        <p:attrNameLst>
                                          <p:attrName>ppt_x</p:attrName>
                                        </p:attrNameLst>
                                      </p:cBhvr>
                                      <p:tavLst>
                                        <p:tav tm="0">
                                          <p:val>
                                            <p:strVal val="0-#ppt_w/2"/>
                                          </p:val>
                                        </p:tav>
                                        <p:tav tm="100000">
                                          <p:val>
                                            <p:strVal val="#ppt_x"/>
                                          </p:val>
                                        </p:tav>
                                      </p:tavLst>
                                    </p:anim>
                                    <p:anim calcmode="lin" valueType="num">
                                      <p:cBhvr additive="base">
                                        <p:cTn id="14" dur="500" fill="hold"/>
                                        <p:tgtEl>
                                          <p:spTgt spid="1844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anim calcmode="lin" valueType="num">
                                      <p:cBhvr additive="base">
                                        <p:cTn id="19" dur="500" fill="hold"/>
                                        <p:tgtEl>
                                          <p:spTgt spid="1843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4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8438"/>
                                        </p:tgtEl>
                                        <p:attrNameLst>
                                          <p:attrName>style.visibility</p:attrName>
                                        </p:attrNameLst>
                                      </p:cBhvr>
                                      <p:to>
                                        <p:strVal val="visible"/>
                                      </p:to>
                                    </p:set>
                                    <p:anim calcmode="lin" valueType="num">
                                      <p:cBhvr additive="base">
                                        <p:cTn id="25" dur="500" fill="hold"/>
                                        <p:tgtEl>
                                          <p:spTgt spid="18438"/>
                                        </p:tgtEl>
                                        <p:attrNameLst>
                                          <p:attrName>ppt_x</p:attrName>
                                        </p:attrNameLst>
                                      </p:cBhvr>
                                      <p:tavLst>
                                        <p:tav tm="0">
                                          <p:val>
                                            <p:strVal val="0-#ppt_w/2"/>
                                          </p:val>
                                        </p:tav>
                                        <p:tav tm="100000">
                                          <p:val>
                                            <p:strVal val="#ppt_x"/>
                                          </p:val>
                                        </p:tav>
                                      </p:tavLst>
                                    </p:anim>
                                    <p:anim calcmode="lin" valueType="num">
                                      <p:cBhvr additive="base">
                                        <p:cTn id="26" dur="500" fill="hold"/>
                                        <p:tgtEl>
                                          <p:spTgt spid="1843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8442"/>
                                        </p:tgtEl>
                                        <p:attrNameLst>
                                          <p:attrName>style.visibility</p:attrName>
                                        </p:attrNameLst>
                                      </p:cBhvr>
                                      <p:to>
                                        <p:strVal val="visible"/>
                                      </p:to>
                                    </p:set>
                                    <p:anim calcmode="lin" valueType="num">
                                      <p:cBhvr additive="base">
                                        <p:cTn id="31" dur="500" fill="hold"/>
                                        <p:tgtEl>
                                          <p:spTgt spid="18442"/>
                                        </p:tgtEl>
                                        <p:attrNameLst>
                                          <p:attrName>ppt_x</p:attrName>
                                        </p:attrNameLst>
                                      </p:cBhvr>
                                      <p:tavLst>
                                        <p:tav tm="0">
                                          <p:val>
                                            <p:strVal val="0-#ppt_w/2"/>
                                          </p:val>
                                        </p:tav>
                                        <p:tav tm="100000">
                                          <p:val>
                                            <p:strVal val="#ppt_x"/>
                                          </p:val>
                                        </p:tav>
                                      </p:tavLst>
                                    </p:anim>
                                    <p:anim calcmode="lin" valueType="num">
                                      <p:cBhvr additive="base">
                                        <p:cTn id="32" dur="500" fill="hold"/>
                                        <p:tgtEl>
                                          <p:spTgt spid="1844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8435">
                                            <p:txEl>
                                              <p:pRg st="6" end="6"/>
                                            </p:txEl>
                                          </p:spTgt>
                                        </p:tgtEl>
                                        <p:attrNameLst>
                                          <p:attrName>style.visibility</p:attrName>
                                        </p:attrNameLst>
                                      </p:cBhvr>
                                      <p:to>
                                        <p:strVal val="visible"/>
                                      </p:to>
                                    </p:set>
                                    <p:anim calcmode="lin" valueType="num">
                                      <p:cBhvr additive="base">
                                        <p:cTn id="37" dur="500" fill="hold"/>
                                        <p:tgtEl>
                                          <p:spTgt spid="1843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435">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435">
                                            <p:txEl>
                                              <p:pRg st="7" end="7"/>
                                            </p:txEl>
                                          </p:spTgt>
                                        </p:tgtEl>
                                        <p:attrNameLst>
                                          <p:attrName>style.visibility</p:attrName>
                                        </p:attrNameLst>
                                      </p:cBhvr>
                                      <p:to>
                                        <p:strVal val="visible"/>
                                      </p:to>
                                    </p:set>
                                    <p:anim calcmode="lin" valueType="num">
                                      <p:cBhvr additive="base">
                                        <p:cTn id="41" dur="500" fill="hold"/>
                                        <p:tgtEl>
                                          <p:spTgt spid="18435">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843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868362"/>
          </a:xfrm>
        </p:spPr>
        <p:txBody>
          <a:bodyPr/>
          <a:lstStyle/>
          <a:p>
            <a:r>
              <a:rPr lang="en-US" altLang="en-US">
                <a:solidFill>
                  <a:srgbClr val="0000FF"/>
                </a:solidFill>
              </a:rPr>
              <a:t>Doppler Effect II</a:t>
            </a:r>
          </a:p>
        </p:txBody>
      </p:sp>
      <p:sp>
        <p:nvSpPr>
          <p:cNvPr id="19459" name="Rectangle 3"/>
          <p:cNvSpPr>
            <a:spLocks noGrp="1" noChangeArrowheads="1"/>
          </p:cNvSpPr>
          <p:nvPr>
            <p:ph type="body" idx="1"/>
          </p:nvPr>
        </p:nvSpPr>
        <p:spPr>
          <a:xfrm>
            <a:off x="457200" y="1066800"/>
            <a:ext cx="8229600" cy="5791200"/>
          </a:xfrm>
        </p:spPr>
        <p:txBody>
          <a:bodyPr/>
          <a:lstStyle/>
          <a:p>
            <a:pPr>
              <a:lnSpc>
                <a:spcPct val="90000"/>
              </a:lnSpc>
            </a:pPr>
            <a:r>
              <a:rPr lang="en-US" altLang="en-US" sz="2400" dirty="0"/>
              <a:t>In general case of both moving observer and detector we have</a:t>
            </a:r>
          </a:p>
          <a:p>
            <a:pPr>
              <a:lnSpc>
                <a:spcPct val="90000"/>
              </a:lnSpc>
            </a:pPr>
            <a:endParaRPr lang="en-US" altLang="en-US" sz="2400" dirty="0"/>
          </a:p>
          <a:p>
            <a:pPr>
              <a:lnSpc>
                <a:spcPct val="90000"/>
              </a:lnSpc>
            </a:pPr>
            <a:endParaRPr lang="en-US" altLang="en-US" sz="2400" dirty="0"/>
          </a:p>
          <a:p>
            <a:pPr>
              <a:lnSpc>
                <a:spcPct val="90000"/>
              </a:lnSpc>
            </a:pPr>
            <a:r>
              <a:rPr lang="en-US" altLang="en-US" sz="2400" dirty="0"/>
              <a:t>In the case of light, when the frequency shifts, the color of the light changes.  The well-known red shift of starlight in astronomy is due to the fact that stars are rapidly receding from us.  Characteristic frequencies of light are emitted by various atomic elements as we will see in Chapter </a:t>
            </a:r>
            <a:r>
              <a:rPr lang="en-US" altLang="en-US" sz="2400" dirty="0" smtClean="0"/>
              <a:t>25.  </a:t>
            </a:r>
            <a:r>
              <a:rPr lang="en-US" altLang="en-US" sz="2400" dirty="0"/>
              <a:t>By comparing the frequencies of emitted light from atoms in the laboratory with that emitted from stars, the frequency shifts can be used to determine the recessional velocities of stars using similar equations to those derived below.  This is the ultimate source of our knowledge of the extent and age of the universe.</a:t>
            </a:r>
          </a:p>
          <a:p>
            <a:pPr>
              <a:lnSpc>
                <a:spcPct val="90000"/>
              </a:lnSpc>
              <a:buFontTx/>
              <a:buNone/>
            </a:pPr>
            <a:endParaRPr lang="en-US" altLang="en-US" sz="2400" dirty="0"/>
          </a:p>
        </p:txBody>
      </p:sp>
      <p:sp>
        <p:nvSpPr>
          <p:cNvPr id="19461" name="Rectangle 5"/>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460" name="Object 4"/>
          <p:cNvGraphicFramePr>
            <a:graphicFrameLocks noChangeAspect="1"/>
          </p:cNvGraphicFramePr>
          <p:nvPr/>
        </p:nvGraphicFramePr>
        <p:xfrm>
          <a:off x="3124200" y="1447800"/>
          <a:ext cx="3048000" cy="1263650"/>
        </p:xfrm>
        <a:graphic>
          <a:graphicData uri="http://schemas.openxmlformats.org/presentationml/2006/ole">
            <mc:AlternateContent xmlns:mc="http://schemas.openxmlformats.org/markup-compatibility/2006">
              <mc:Choice xmlns:v="urn:schemas-microsoft-com:vml" Requires="v">
                <p:oleObj spid="_x0000_s19465" name="Equation" r:id="rId3" imgW="1167893" imgH="482391" progId="Equation.DSMT4">
                  <p:embed/>
                </p:oleObj>
              </mc:Choice>
              <mc:Fallback>
                <p:oleObj name="Equation" r:id="rId3" imgW="1167893" imgH="482391"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447800"/>
                        <a:ext cx="3048000" cy="1263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9459">
                                            <p:txEl>
                                              <p:pRg st="3" end="3"/>
                                            </p:txEl>
                                          </p:spTgt>
                                        </p:tgtEl>
                                        <p:attrNameLst>
                                          <p:attrName>style.visibility</p:attrName>
                                        </p:attrNameLst>
                                      </p:cBhvr>
                                      <p:to>
                                        <p:strVal val="visible"/>
                                      </p:to>
                                    </p:set>
                                    <p:anim calcmode="lin" valueType="num">
                                      <p:cBhvr additive="base">
                                        <p:cTn id="7" dur="500" fill="hold"/>
                                        <p:tgtEl>
                                          <p:spTgt spid="19459">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792162"/>
          </a:xfrm>
        </p:spPr>
        <p:txBody>
          <a:bodyPr/>
          <a:lstStyle/>
          <a:p>
            <a:r>
              <a:rPr lang="en-US" altLang="en-US">
                <a:solidFill>
                  <a:srgbClr val="0000FF"/>
                </a:solidFill>
              </a:rPr>
              <a:t>Ultrasound</a:t>
            </a:r>
          </a:p>
        </p:txBody>
      </p:sp>
      <p:sp>
        <p:nvSpPr>
          <p:cNvPr id="20483" name="Rectangle 3"/>
          <p:cNvSpPr>
            <a:spLocks noGrp="1" noChangeArrowheads="1"/>
          </p:cNvSpPr>
          <p:nvPr>
            <p:ph type="body" idx="1"/>
          </p:nvPr>
        </p:nvSpPr>
        <p:spPr>
          <a:xfrm>
            <a:off x="457200" y="1066800"/>
            <a:ext cx="8229600" cy="5059363"/>
          </a:xfrm>
        </p:spPr>
        <p:txBody>
          <a:bodyPr/>
          <a:lstStyle/>
          <a:p>
            <a:pPr>
              <a:lnSpc>
                <a:spcPct val="90000"/>
              </a:lnSpc>
            </a:pPr>
            <a:r>
              <a:rPr lang="en-US" altLang="en-US"/>
              <a:t>Sound at frequencies above 20,000 Hz is called ultrasound </a:t>
            </a:r>
          </a:p>
          <a:p>
            <a:pPr>
              <a:lnSpc>
                <a:spcPct val="90000"/>
              </a:lnSpc>
            </a:pPr>
            <a:r>
              <a:rPr lang="en-US" altLang="en-US"/>
              <a:t>Ultrasonic waves traveling in a material undergo several interactions </a:t>
            </a:r>
          </a:p>
          <a:p>
            <a:pPr>
              <a:lnSpc>
                <a:spcPct val="90000"/>
              </a:lnSpc>
            </a:pPr>
            <a:r>
              <a:rPr lang="en-US" altLang="en-US"/>
              <a:t>Some portion of the wave is absorbed as it travels through the material </a:t>
            </a:r>
          </a:p>
          <a:p>
            <a:pPr>
              <a:lnSpc>
                <a:spcPct val="90000"/>
              </a:lnSpc>
            </a:pPr>
            <a:r>
              <a:rPr lang="en-US" altLang="en-US"/>
              <a:t>When an ultrasonic wave reaches a boundary between two different media, some of the wave is reflected back while the rest of the wave is transmitted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 calcmode="lin" valueType="num">
                                      <p:cBhvr additive="base">
                                        <p:cTn id="7" dur="500" fill="hold"/>
                                        <p:tgtEl>
                                          <p:spTgt spid="2048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 calcmode="lin" valueType="num">
                                      <p:cBhvr additive="base">
                                        <p:cTn id="13"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anim calcmode="lin" valueType="num">
                                      <p:cBhvr additive="base">
                                        <p:cTn id="19" dur="500" fill="hold"/>
                                        <p:tgtEl>
                                          <p:spTgt spid="2048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48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792162"/>
          </a:xfrm>
        </p:spPr>
        <p:txBody>
          <a:bodyPr/>
          <a:lstStyle/>
          <a:p>
            <a:r>
              <a:rPr lang="en-US" altLang="en-US">
                <a:solidFill>
                  <a:srgbClr val="0000FF"/>
                </a:solidFill>
              </a:rPr>
              <a:t>Sound II</a:t>
            </a:r>
          </a:p>
        </p:txBody>
      </p:sp>
      <p:sp>
        <p:nvSpPr>
          <p:cNvPr id="3075" name="Rectangle 3"/>
          <p:cNvSpPr>
            <a:spLocks noGrp="1" noChangeArrowheads="1"/>
          </p:cNvSpPr>
          <p:nvPr>
            <p:ph type="body" idx="1"/>
          </p:nvPr>
        </p:nvSpPr>
        <p:spPr>
          <a:xfrm>
            <a:off x="457200" y="1066800"/>
            <a:ext cx="8229600" cy="5791200"/>
          </a:xfrm>
        </p:spPr>
        <p:txBody>
          <a:bodyPr/>
          <a:lstStyle/>
          <a:p>
            <a:pPr>
              <a:lnSpc>
                <a:spcPct val="90000"/>
              </a:lnSpc>
            </a:pPr>
            <a:r>
              <a:rPr lang="en-US" altLang="en-US"/>
              <a:t>As the vocal chords vibrate, the air is alternately compressed and rarefied resulting in a longitudinal pressure wave</a:t>
            </a:r>
          </a:p>
          <a:p>
            <a:pPr>
              <a:lnSpc>
                <a:spcPct val="90000"/>
              </a:lnSpc>
            </a:pPr>
            <a:endParaRPr lang="en-US" altLang="en-US"/>
          </a:p>
          <a:p>
            <a:pPr>
              <a:lnSpc>
                <a:spcPct val="90000"/>
              </a:lnSpc>
            </a:pPr>
            <a:r>
              <a:rPr lang="en-US" altLang="en-US"/>
              <a:t>The speed of sound in air at 20</a:t>
            </a:r>
            <a:r>
              <a:rPr lang="en-US" altLang="en-US" baseline="30000"/>
              <a:t>o</a:t>
            </a:r>
            <a:r>
              <a:rPr lang="en-US" altLang="en-US"/>
              <a:t>C and 1 atm pressure is 343 m/s (about 770 miles/hour) </a:t>
            </a:r>
          </a:p>
          <a:p>
            <a:pPr>
              <a:lnSpc>
                <a:spcPct val="90000"/>
              </a:lnSpc>
            </a:pPr>
            <a:r>
              <a:rPr lang="en-US" altLang="en-US" b="1"/>
              <a:t>Frequency,</a:t>
            </a:r>
            <a:r>
              <a:rPr lang="en-US" altLang="en-US"/>
              <a:t> </a:t>
            </a:r>
            <a:r>
              <a:rPr lang="en-US" altLang="en-US" b="1"/>
              <a:t>wavelength</a:t>
            </a:r>
            <a:r>
              <a:rPr lang="en-US" altLang="en-US"/>
              <a:t> and </a:t>
            </a:r>
            <a:r>
              <a:rPr lang="en-US" altLang="en-US" b="1"/>
              <a:t>intensity </a:t>
            </a:r>
            <a:r>
              <a:rPr lang="en-US" altLang="en-US"/>
              <a:t>are other parameters characterizing sound </a:t>
            </a:r>
          </a:p>
          <a:p>
            <a:pPr>
              <a:lnSpc>
                <a:spcPct val="90000"/>
              </a:lnSpc>
            </a:pPr>
            <a:r>
              <a:rPr lang="en-US" altLang="en-US"/>
              <a:t>Pitch is the audible sensation corresponding to frequency and loudness corresponds to intensity</a:t>
            </a:r>
          </a:p>
        </p:txBody>
      </p:sp>
      <p:sp>
        <p:nvSpPr>
          <p:cNvPr id="307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076" name="Object 4"/>
          <p:cNvGraphicFramePr>
            <a:graphicFrameLocks noChangeAspect="1"/>
          </p:cNvGraphicFramePr>
          <p:nvPr/>
        </p:nvGraphicFramePr>
        <p:xfrm>
          <a:off x="2408238" y="2408238"/>
          <a:ext cx="3565525" cy="539750"/>
        </p:xfrm>
        <a:graphic>
          <a:graphicData uri="http://schemas.openxmlformats.org/presentationml/2006/ole">
            <mc:AlternateContent xmlns:mc="http://schemas.openxmlformats.org/markup-compatibility/2006">
              <mc:Choice xmlns:v="urn:schemas-microsoft-com:vml" Requires="v">
                <p:oleObj spid="_x0000_s3080" name="Equation" r:id="rId3" imgW="1485720" imgH="228600" progId="Equation.DSMT4">
                  <p:embed/>
                </p:oleObj>
              </mc:Choice>
              <mc:Fallback>
                <p:oleObj name="Equation" r:id="rId3" imgW="1485720" imgH="228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8238" y="2408238"/>
                        <a:ext cx="3565525"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anim calcmode="lin" valueType="num">
                                      <p:cBhvr additive="base">
                                        <p:cTn id="7"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075">
                                            <p:txEl>
                                              <p:pRg st="3" end="3"/>
                                            </p:txEl>
                                          </p:spTgt>
                                        </p:tgtEl>
                                        <p:attrNameLst>
                                          <p:attrName>style.visibility</p:attrName>
                                        </p:attrNameLst>
                                      </p:cBhvr>
                                      <p:to>
                                        <p:strVal val="visible"/>
                                      </p:to>
                                    </p:set>
                                    <p:anim calcmode="lin" valueType="num">
                                      <p:cBhvr additive="base">
                                        <p:cTn id="13" dur="5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anim calcmode="lin" valueType="num">
                                      <p:cBhvr additive="base">
                                        <p:cTn id="19" dur="500" fill="hold"/>
                                        <p:tgtEl>
                                          <p:spTgt spid="307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868362"/>
          </a:xfrm>
        </p:spPr>
        <p:txBody>
          <a:bodyPr/>
          <a:lstStyle/>
          <a:p>
            <a:r>
              <a:rPr lang="en-US" altLang="en-US">
                <a:solidFill>
                  <a:srgbClr val="0000FF"/>
                </a:solidFill>
              </a:rPr>
              <a:t>Ultrasonic absorption</a:t>
            </a:r>
          </a:p>
        </p:txBody>
      </p:sp>
      <p:sp>
        <p:nvSpPr>
          <p:cNvPr id="21507" name="Rectangle 3"/>
          <p:cNvSpPr>
            <a:spLocks noGrp="1" noChangeArrowheads="1"/>
          </p:cNvSpPr>
          <p:nvPr>
            <p:ph type="body" idx="1"/>
          </p:nvPr>
        </p:nvSpPr>
        <p:spPr>
          <a:xfrm>
            <a:off x="457200" y="1219200"/>
            <a:ext cx="8229600" cy="4906963"/>
          </a:xfrm>
        </p:spPr>
        <p:txBody>
          <a:bodyPr/>
          <a:lstStyle/>
          <a:p>
            <a:r>
              <a:rPr lang="en-US" altLang="en-US" b="1"/>
              <a:t>absorption coefficient</a:t>
            </a:r>
            <a:r>
              <a:rPr lang="en-US" altLang="en-US"/>
              <a:t> </a:t>
            </a:r>
            <a:r>
              <a:rPr lang="en-US" altLang="en-US" i="1">
                <a:latin typeface="Symbol" pitchFamily="18" charset="2"/>
              </a:rPr>
              <a:t>a</a:t>
            </a:r>
            <a:r>
              <a:rPr lang="en-US" altLang="en-US"/>
              <a:t> that describes the loss in intensity of the wave as it travels along </a:t>
            </a:r>
          </a:p>
          <a:p>
            <a:endParaRPr lang="en-US" altLang="en-US"/>
          </a:p>
          <a:p>
            <a:r>
              <a:rPr lang="en-US" altLang="en-US"/>
              <a:t>The absorption coefficient in human soft tissue depends on the frequency of the ultrasound, increasing with frequency in the MHz range with a typical value of about 12% per cm of distance per MHz </a:t>
            </a:r>
          </a:p>
        </p:txBody>
      </p:sp>
      <p:sp>
        <p:nvSpPr>
          <p:cNvPr id="2150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1508" name="Object 4"/>
          <p:cNvGraphicFramePr>
            <a:graphicFrameLocks noChangeAspect="1"/>
          </p:cNvGraphicFramePr>
          <p:nvPr/>
        </p:nvGraphicFramePr>
        <p:xfrm>
          <a:off x="3733800" y="2286000"/>
          <a:ext cx="2541588" cy="765175"/>
        </p:xfrm>
        <a:graphic>
          <a:graphicData uri="http://schemas.openxmlformats.org/presentationml/2006/ole">
            <mc:AlternateContent xmlns:mc="http://schemas.openxmlformats.org/markup-compatibility/2006">
              <mc:Choice xmlns:v="urn:schemas-microsoft-com:vml" Requires="v">
                <p:oleObj spid="_x0000_s21512" name="Equation" r:id="rId3" imgW="799920" imgH="241200" progId="Equation.DSMT4">
                  <p:embed/>
                </p:oleObj>
              </mc:Choice>
              <mc:Fallback>
                <p:oleObj name="Equation" r:id="rId3" imgW="799920" imgH="2412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286000"/>
                        <a:ext cx="2541588" cy="76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anim calcmode="lin" valueType="num">
                                      <p:cBhvr additive="base">
                                        <p:cTn id="7" dur="5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z="4000">
                <a:solidFill>
                  <a:srgbClr val="0000FF"/>
                </a:solidFill>
              </a:rPr>
              <a:t>Ultrasound absorption applications</a:t>
            </a:r>
          </a:p>
        </p:txBody>
      </p:sp>
      <p:sp>
        <p:nvSpPr>
          <p:cNvPr id="22531" name="Rectangle 3"/>
          <p:cNvSpPr>
            <a:spLocks noGrp="1" noChangeArrowheads="1"/>
          </p:cNvSpPr>
          <p:nvPr>
            <p:ph type="body" idx="1"/>
          </p:nvPr>
        </p:nvSpPr>
        <p:spPr/>
        <p:txBody>
          <a:bodyPr/>
          <a:lstStyle/>
          <a:p>
            <a:r>
              <a:rPr lang="en-US" altLang="en-US" sz="2800"/>
              <a:t>At low intensity levels, the absorbed energy heats the tissue.  This interaction is clinically used in </a:t>
            </a:r>
            <a:r>
              <a:rPr lang="en-US" altLang="en-US" sz="2800" b="1"/>
              <a:t>diathermy </a:t>
            </a:r>
            <a:r>
              <a:rPr lang="en-US" altLang="en-US" sz="2800"/>
              <a:t>to locally heat tissue </a:t>
            </a:r>
          </a:p>
          <a:p>
            <a:r>
              <a:rPr lang="en-US" altLang="en-US" sz="2800"/>
              <a:t>At higher powers a new phenomenon occurs, known as </a:t>
            </a:r>
            <a:r>
              <a:rPr lang="en-US" altLang="en-US" sz="2800" b="1"/>
              <a:t>cavitation</a:t>
            </a:r>
            <a:r>
              <a:rPr lang="en-US" altLang="en-US" sz="2800"/>
              <a:t>.  At these higher intensity levels the local pressure variation is sufficient to tear apart the medium, forming spherical holes or cavities.  Medical applications of cavitation include the disruption of kidney stones or tumors using focused ultrasound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 calcmode="lin" valueType="num">
                                      <p:cBhvr additive="base">
                                        <p:cTn id="7"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944562"/>
          </a:xfrm>
        </p:spPr>
        <p:txBody>
          <a:bodyPr/>
          <a:lstStyle/>
          <a:p>
            <a:r>
              <a:rPr lang="en-US" altLang="en-US">
                <a:solidFill>
                  <a:srgbClr val="0000FF"/>
                </a:solidFill>
              </a:rPr>
              <a:t>Ultrasound reflections</a:t>
            </a:r>
          </a:p>
        </p:txBody>
      </p:sp>
      <p:sp>
        <p:nvSpPr>
          <p:cNvPr id="23555" name="Rectangle 3"/>
          <p:cNvSpPr>
            <a:spLocks noGrp="1" noChangeArrowheads="1"/>
          </p:cNvSpPr>
          <p:nvPr>
            <p:ph type="body" idx="1"/>
          </p:nvPr>
        </p:nvSpPr>
        <p:spPr/>
        <p:txBody>
          <a:bodyPr/>
          <a:lstStyle/>
          <a:p>
            <a:pPr>
              <a:lnSpc>
                <a:spcPct val="90000"/>
              </a:lnSpc>
            </a:pPr>
            <a:r>
              <a:rPr lang="en-US" altLang="en-US" b="1"/>
              <a:t>acoustic impedance</a:t>
            </a:r>
            <a:r>
              <a:rPr lang="en-US" altLang="en-US"/>
              <a:t>, </a:t>
            </a:r>
            <a:r>
              <a:rPr lang="en-US" altLang="en-US" i="1"/>
              <a:t>z</a:t>
            </a:r>
            <a:r>
              <a:rPr lang="en-US" altLang="en-US"/>
              <a:t>, a parameter defined as the product of the mass density and the velocity of sound in the medium, z = </a:t>
            </a:r>
            <a:r>
              <a:rPr lang="en-US" altLang="en-US">
                <a:latin typeface="Symbol" pitchFamily="18" charset="2"/>
              </a:rPr>
              <a:t>r</a:t>
            </a:r>
            <a:r>
              <a:rPr lang="en-US" altLang="en-US"/>
              <a:t>v, determines the fraction of the wave that is reflected.  If </a:t>
            </a:r>
            <a:r>
              <a:rPr lang="en-US" altLang="en-US" i="1"/>
              <a:t>z</a:t>
            </a:r>
            <a:r>
              <a:rPr lang="en-US" altLang="en-US" baseline="-25000"/>
              <a:t>1</a:t>
            </a:r>
            <a:r>
              <a:rPr lang="en-US" altLang="en-US"/>
              <a:t> and </a:t>
            </a:r>
            <a:r>
              <a:rPr lang="en-US" altLang="en-US" i="1"/>
              <a:t>z</a:t>
            </a:r>
            <a:r>
              <a:rPr lang="en-US" altLang="en-US" baseline="-25000"/>
              <a:t>2</a:t>
            </a:r>
            <a:r>
              <a:rPr lang="en-US" altLang="en-US"/>
              <a:t> are the acoustic impedances of the two media at a planar boundary then the fraction of the incident intensity that is reflected back is</a:t>
            </a:r>
          </a:p>
          <a:p>
            <a:pPr>
              <a:lnSpc>
                <a:spcPct val="90000"/>
              </a:lnSpc>
              <a:buFontTx/>
              <a:buNone/>
            </a:pPr>
            <a:r>
              <a:rPr lang="en-US" altLang="en-US"/>
              <a:t>								 </a:t>
            </a:r>
          </a:p>
        </p:txBody>
      </p:sp>
      <p:sp>
        <p:nvSpPr>
          <p:cNvPr id="2355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556" name="Object 4"/>
          <p:cNvGraphicFramePr>
            <a:graphicFrameLocks noChangeAspect="1"/>
          </p:cNvGraphicFramePr>
          <p:nvPr/>
        </p:nvGraphicFramePr>
        <p:xfrm>
          <a:off x="3048000" y="5181600"/>
          <a:ext cx="2819400" cy="1003300"/>
        </p:xfrm>
        <a:graphic>
          <a:graphicData uri="http://schemas.openxmlformats.org/presentationml/2006/ole">
            <mc:AlternateContent xmlns:mc="http://schemas.openxmlformats.org/markup-compatibility/2006">
              <mc:Choice xmlns:v="urn:schemas-microsoft-com:vml" Requires="v">
                <p:oleObj spid="_x0000_s23560" name="Equation" r:id="rId3" imgW="1256755" imgH="444307" progId="Equation.DSMT4">
                  <p:embed/>
                </p:oleObj>
              </mc:Choice>
              <mc:Fallback>
                <p:oleObj name="Equation" r:id="rId3" imgW="1256755" imgH="444307"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5181600"/>
                        <a:ext cx="2819400"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solidFill>
                  <a:srgbClr val="0000FF"/>
                </a:solidFill>
              </a:rPr>
              <a:t>Medical ultrasound</a:t>
            </a:r>
          </a:p>
        </p:txBody>
      </p:sp>
      <p:sp>
        <p:nvSpPr>
          <p:cNvPr id="24579" name="Rectangle 3"/>
          <p:cNvSpPr>
            <a:spLocks noGrp="1" noChangeArrowheads="1"/>
          </p:cNvSpPr>
          <p:nvPr>
            <p:ph type="body" idx="1"/>
          </p:nvPr>
        </p:nvSpPr>
        <p:spPr>
          <a:xfrm>
            <a:off x="457200" y="1219200"/>
            <a:ext cx="8229600" cy="4906963"/>
          </a:xfrm>
        </p:spPr>
        <p:txBody>
          <a:bodyPr/>
          <a:lstStyle/>
          <a:p>
            <a:r>
              <a:rPr lang="en-US" altLang="en-US"/>
              <a:t>Detected reflections give depth by echo timing – scanning gives images – now to 1 mm in best cases</a:t>
            </a:r>
          </a:p>
        </p:txBody>
      </p:sp>
      <p:pic>
        <p:nvPicPr>
          <p:cNvPr id="24580" name="Picture 4" descr="Ch12_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895600"/>
            <a:ext cx="30289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Ch12_31a"/>
          <p:cNvPicPr>
            <a:picLocks noChangeAspect="1" noChangeArrowheads="1"/>
          </p:cNvPicPr>
          <p:nvPr/>
        </p:nvPicPr>
        <p:blipFill>
          <a:blip r:embed="rId3" cstate="print">
            <a:extLst>
              <a:ext uri="{28A0092B-C50C-407E-A947-70E740481C1C}">
                <a14:useLocalDpi xmlns:a14="http://schemas.microsoft.com/office/drawing/2010/main" val="0"/>
              </a:ext>
            </a:extLst>
          </a:blip>
          <a:srcRect t="6000"/>
          <a:stretch>
            <a:fillRect/>
          </a:stretch>
        </p:blipFill>
        <p:spPr bwMode="auto">
          <a:xfrm>
            <a:off x="4953000" y="2362200"/>
            <a:ext cx="279082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Ch12_31c"/>
          <p:cNvPicPr>
            <a:picLocks noChangeAspect="1" noChangeArrowheads="1"/>
          </p:cNvPicPr>
          <p:nvPr/>
        </p:nvPicPr>
        <p:blipFill>
          <a:blip r:embed="rId4" cstate="print">
            <a:extLst>
              <a:ext uri="{28A0092B-C50C-407E-A947-70E740481C1C}">
                <a14:useLocalDpi xmlns:a14="http://schemas.microsoft.com/office/drawing/2010/main" val="0"/>
              </a:ext>
            </a:extLst>
          </a:blip>
          <a:srcRect t="19769"/>
          <a:stretch>
            <a:fillRect/>
          </a:stretch>
        </p:blipFill>
        <p:spPr bwMode="auto">
          <a:xfrm>
            <a:off x="914400" y="5105400"/>
            <a:ext cx="25717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descr="Ch12_31b"/>
          <p:cNvPicPr>
            <a:picLocks noChangeAspect="1" noChangeArrowheads="1"/>
          </p:cNvPicPr>
          <p:nvPr/>
        </p:nvPicPr>
        <p:blipFill>
          <a:blip r:embed="rId5">
            <a:extLst>
              <a:ext uri="{28A0092B-C50C-407E-A947-70E740481C1C}">
                <a14:useLocalDpi xmlns:a14="http://schemas.microsoft.com/office/drawing/2010/main" val="0"/>
              </a:ext>
            </a:extLst>
          </a:blip>
          <a:srcRect t="7500" r="16875"/>
          <a:stretch>
            <a:fillRect/>
          </a:stretch>
        </p:blipFill>
        <p:spPr bwMode="auto">
          <a:xfrm>
            <a:off x="5181600" y="4495800"/>
            <a:ext cx="23431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500" fill="hold"/>
                                        <p:tgtEl>
                                          <p:spTgt spid="24580"/>
                                        </p:tgtEl>
                                        <p:attrNameLst>
                                          <p:attrName>ppt_x</p:attrName>
                                        </p:attrNameLst>
                                      </p:cBhvr>
                                      <p:tavLst>
                                        <p:tav tm="0">
                                          <p:val>
                                            <p:strVal val="0-#ppt_w/2"/>
                                          </p:val>
                                        </p:tav>
                                        <p:tav tm="100000">
                                          <p:val>
                                            <p:strVal val="#ppt_x"/>
                                          </p:val>
                                        </p:tav>
                                      </p:tavLst>
                                    </p:anim>
                                    <p:anim calcmode="lin" valueType="num">
                                      <p:cBhvr additive="base">
                                        <p:cTn id="8" dur="500" fill="hold"/>
                                        <p:tgtEl>
                                          <p:spTgt spid="245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4581"/>
                                        </p:tgtEl>
                                        <p:attrNameLst>
                                          <p:attrName>style.visibility</p:attrName>
                                        </p:attrNameLst>
                                      </p:cBhvr>
                                      <p:to>
                                        <p:strVal val="visible"/>
                                      </p:to>
                                    </p:set>
                                    <p:anim calcmode="lin" valueType="num">
                                      <p:cBhvr additive="base">
                                        <p:cTn id="13" dur="500" fill="hold"/>
                                        <p:tgtEl>
                                          <p:spTgt spid="24581"/>
                                        </p:tgtEl>
                                        <p:attrNameLst>
                                          <p:attrName>ppt_x</p:attrName>
                                        </p:attrNameLst>
                                      </p:cBhvr>
                                      <p:tavLst>
                                        <p:tav tm="0">
                                          <p:val>
                                            <p:strVal val="0-#ppt_w/2"/>
                                          </p:val>
                                        </p:tav>
                                        <p:tav tm="100000">
                                          <p:val>
                                            <p:strVal val="#ppt_x"/>
                                          </p:val>
                                        </p:tav>
                                      </p:tavLst>
                                    </p:anim>
                                    <p:anim calcmode="lin" valueType="num">
                                      <p:cBhvr additive="base">
                                        <p:cTn id="14" dur="500" fill="hold"/>
                                        <p:tgtEl>
                                          <p:spTgt spid="2458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4582"/>
                                        </p:tgtEl>
                                        <p:attrNameLst>
                                          <p:attrName>style.visibility</p:attrName>
                                        </p:attrNameLst>
                                      </p:cBhvr>
                                      <p:to>
                                        <p:strVal val="visible"/>
                                      </p:to>
                                    </p:set>
                                    <p:anim calcmode="lin" valueType="num">
                                      <p:cBhvr additive="base">
                                        <p:cTn id="19" dur="500" fill="hold"/>
                                        <p:tgtEl>
                                          <p:spTgt spid="24582"/>
                                        </p:tgtEl>
                                        <p:attrNameLst>
                                          <p:attrName>ppt_x</p:attrName>
                                        </p:attrNameLst>
                                      </p:cBhvr>
                                      <p:tavLst>
                                        <p:tav tm="0">
                                          <p:val>
                                            <p:strVal val="0-#ppt_w/2"/>
                                          </p:val>
                                        </p:tav>
                                        <p:tav tm="100000">
                                          <p:val>
                                            <p:strVal val="#ppt_x"/>
                                          </p:val>
                                        </p:tav>
                                      </p:tavLst>
                                    </p:anim>
                                    <p:anim calcmode="lin" valueType="num">
                                      <p:cBhvr additive="base">
                                        <p:cTn id="20" dur="500" fill="hold"/>
                                        <p:tgtEl>
                                          <p:spTgt spid="2458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4584"/>
                                        </p:tgtEl>
                                        <p:attrNameLst>
                                          <p:attrName>style.visibility</p:attrName>
                                        </p:attrNameLst>
                                      </p:cBhvr>
                                      <p:to>
                                        <p:strVal val="visible"/>
                                      </p:to>
                                    </p:set>
                                    <p:anim calcmode="lin" valueType="num">
                                      <p:cBhvr additive="base">
                                        <p:cTn id="25" dur="500" fill="hold"/>
                                        <p:tgtEl>
                                          <p:spTgt spid="24584"/>
                                        </p:tgtEl>
                                        <p:attrNameLst>
                                          <p:attrName>ppt_x</p:attrName>
                                        </p:attrNameLst>
                                      </p:cBhvr>
                                      <p:tavLst>
                                        <p:tav tm="0">
                                          <p:val>
                                            <p:strVal val="0-#ppt_w/2"/>
                                          </p:val>
                                        </p:tav>
                                        <p:tav tm="100000">
                                          <p:val>
                                            <p:strVal val="#ppt_x"/>
                                          </p:val>
                                        </p:tav>
                                      </p:tavLst>
                                    </p:anim>
                                    <p:anim calcmode="lin" valueType="num">
                                      <p:cBhvr additive="base">
                                        <p:cTn id="26" dur="500" fill="hold"/>
                                        <p:tgtEl>
                                          <p:spTgt spid="245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solidFill>
                  <a:srgbClr val="0000FF"/>
                </a:solidFill>
              </a:rPr>
              <a:t>Doppler ultrasound</a:t>
            </a:r>
          </a:p>
        </p:txBody>
      </p:sp>
      <p:pic>
        <p:nvPicPr>
          <p:cNvPr id="25604" name="Picture 4" descr="Ch12_3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b="30269"/>
          <a:stretch>
            <a:fillRect/>
          </a:stretch>
        </p:blipFill>
        <p:spPr>
          <a:xfrm>
            <a:off x="2286000" y="2971800"/>
            <a:ext cx="5143500" cy="3595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5" name="Text Box 5"/>
          <p:cNvSpPr txBox="1">
            <a:spLocks noChangeArrowheads="1"/>
          </p:cNvSpPr>
          <p:nvPr/>
        </p:nvSpPr>
        <p:spPr bwMode="auto">
          <a:xfrm>
            <a:off x="685800" y="1524000"/>
            <a:ext cx="7924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Velocity profile obtained from Doppler shifts of ultrasound</a:t>
            </a:r>
          </a:p>
        </p:txBody>
      </p:sp>
      <p:sp>
        <p:nvSpPr>
          <p:cNvPr id="25606" name="Text Box 6"/>
          <p:cNvSpPr txBox="1">
            <a:spLocks noChangeArrowheads="1"/>
          </p:cNvSpPr>
          <p:nvPr/>
        </p:nvSpPr>
        <p:spPr bwMode="auto">
          <a:xfrm>
            <a:off x="304800" y="403860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Adult kidney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868362"/>
          </a:xfrm>
        </p:spPr>
        <p:txBody>
          <a:bodyPr/>
          <a:lstStyle/>
          <a:p>
            <a:r>
              <a:rPr lang="en-US" altLang="en-US">
                <a:solidFill>
                  <a:srgbClr val="0000FF"/>
                </a:solidFill>
              </a:rPr>
              <a:t>Intensity of Sound</a:t>
            </a:r>
          </a:p>
        </p:txBody>
      </p:sp>
      <p:sp>
        <p:nvSpPr>
          <p:cNvPr id="4099" name="Rectangle 3"/>
          <p:cNvSpPr>
            <a:spLocks noGrp="1" noChangeArrowheads="1"/>
          </p:cNvSpPr>
          <p:nvPr>
            <p:ph type="body" idx="1"/>
          </p:nvPr>
        </p:nvSpPr>
        <p:spPr>
          <a:xfrm>
            <a:off x="457200" y="1143000"/>
            <a:ext cx="8229600" cy="4983163"/>
          </a:xfrm>
        </p:spPr>
        <p:txBody>
          <a:bodyPr/>
          <a:lstStyle/>
          <a:p>
            <a:r>
              <a:rPr lang="en-US" altLang="en-US"/>
              <a:t>In one dimension when sound travels along a train rail, for example, it is confined to one dimension traveling along with a “plane wavefront” but may decrease in intensity due to “damping”</a:t>
            </a:r>
          </a:p>
          <a:p>
            <a:r>
              <a:rPr lang="en-US" altLang="en-US"/>
              <a:t>In 3- dimensions, however, the “wavefront” is not a plane wave, but a spherical wave and the intensity decreases as the wave travels</a:t>
            </a:r>
          </a:p>
        </p:txBody>
      </p:sp>
      <p:sp>
        <p:nvSpPr>
          <p:cNvPr id="410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100" name="Object 4"/>
          <p:cNvGraphicFramePr>
            <a:graphicFrameLocks noChangeAspect="1"/>
          </p:cNvGraphicFramePr>
          <p:nvPr/>
        </p:nvGraphicFramePr>
        <p:xfrm>
          <a:off x="2743200" y="5486400"/>
          <a:ext cx="2362200" cy="1012825"/>
        </p:xfrm>
        <a:graphic>
          <a:graphicData uri="http://schemas.openxmlformats.org/presentationml/2006/ole">
            <mc:AlternateContent xmlns:mc="http://schemas.openxmlformats.org/markup-compatibility/2006">
              <mc:Choice xmlns:v="urn:schemas-microsoft-com:vml" Requires="v">
                <p:oleObj spid="_x0000_s4108" name="Equation" r:id="rId3" imgW="1002865" imgH="431613" progId="Equation.DSMT4">
                  <p:embed/>
                </p:oleObj>
              </mc:Choice>
              <mc:Fallback>
                <p:oleObj name="Equation" r:id="rId3" imgW="1002865" imgH="431613"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5486400"/>
                        <a:ext cx="2362200" cy="1012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3" name="Rectangle 7"/>
          <p:cNvSpPr>
            <a:spLocks noChangeArrowheads="1"/>
          </p:cNvSpPr>
          <p:nvPr/>
        </p:nvSpPr>
        <p:spPr bwMode="auto">
          <a:xfrm>
            <a:off x="0" y="2647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102" name="Object 6"/>
          <p:cNvGraphicFramePr>
            <a:graphicFrameLocks noChangeAspect="1"/>
          </p:cNvGraphicFramePr>
          <p:nvPr/>
        </p:nvGraphicFramePr>
        <p:xfrm>
          <a:off x="6019800" y="5295900"/>
          <a:ext cx="2105025" cy="1562100"/>
        </p:xfrm>
        <a:graphic>
          <a:graphicData uri="http://schemas.openxmlformats.org/presentationml/2006/ole">
            <mc:AlternateContent xmlns:mc="http://schemas.openxmlformats.org/markup-compatibility/2006">
              <mc:Choice xmlns:v="urn:schemas-microsoft-com:vml" Requires="v">
                <p:oleObj spid="_x0000_s4109" name="Picture" r:id="rId5" imgW="2109216" imgH="1566672" progId="Word.Picture.8">
                  <p:embed/>
                </p:oleObj>
              </mc:Choice>
              <mc:Fallback>
                <p:oleObj name="Picture" r:id="rId5" imgW="2109216" imgH="1566672" progId="Word.Picture.8">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5295900"/>
                        <a:ext cx="2105025" cy="156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 calcmode="lin" valueType="num">
                                      <p:cBhvr additive="base">
                                        <p:cTn id="7"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00"/>
                                        </p:tgtEl>
                                        <p:attrNameLst>
                                          <p:attrName>style.visibility</p:attrName>
                                        </p:attrNameLst>
                                      </p:cBhvr>
                                      <p:to>
                                        <p:strVal val="visible"/>
                                      </p:to>
                                    </p:set>
                                    <p:anim calcmode="lin" valueType="num">
                                      <p:cBhvr additive="base">
                                        <p:cTn id="11" dur="500" fill="hold"/>
                                        <p:tgtEl>
                                          <p:spTgt spid="4100"/>
                                        </p:tgtEl>
                                        <p:attrNameLst>
                                          <p:attrName>ppt_x</p:attrName>
                                        </p:attrNameLst>
                                      </p:cBhvr>
                                      <p:tavLst>
                                        <p:tav tm="0">
                                          <p:val>
                                            <p:strVal val="#ppt_x"/>
                                          </p:val>
                                        </p:tav>
                                        <p:tav tm="100000">
                                          <p:val>
                                            <p:strVal val="#ppt_x"/>
                                          </p:val>
                                        </p:tav>
                                      </p:tavLst>
                                    </p:anim>
                                    <p:anim calcmode="lin" valueType="num">
                                      <p:cBhvr additive="base">
                                        <p:cTn id="12" dur="500" fill="hold"/>
                                        <p:tgtEl>
                                          <p:spTgt spid="410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102"/>
                                        </p:tgtEl>
                                        <p:attrNameLst>
                                          <p:attrName>style.visibility</p:attrName>
                                        </p:attrNameLst>
                                      </p:cBhvr>
                                      <p:to>
                                        <p:strVal val="visible"/>
                                      </p:to>
                                    </p:set>
                                    <p:anim calcmode="lin" valueType="num">
                                      <p:cBhvr additive="base">
                                        <p:cTn id="15" dur="500" fill="hold"/>
                                        <p:tgtEl>
                                          <p:spTgt spid="4102"/>
                                        </p:tgtEl>
                                        <p:attrNameLst>
                                          <p:attrName>ppt_x</p:attrName>
                                        </p:attrNameLst>
                                      </p:cBhvr>
                                      <p:tavLst>
                                        <p:tav tm="0">
                                          <p:val>
                                            <p:strVal val="#ppt_x"/>
                                          </p:val>
                                        </p:tav>
                                        <p:tav tm="100000">
                                          <p:val>
                                            <p:strVal val="#ppt_x"/>
                                          </p:val>
                                        </p:tav>
                                      </p:tavLst>
                                    </p:anim>
                                    <p:anim calcmode="lin" valueType="num">
                                      <p:cBhvr additive="base">
                                        <p:cTn id="16"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868362"/>
          </a:xfrm>
        </p:spPr>
        <p:txBody>
          <a:bodyPr/>
          <a:lstStyle/>
          <a:p>
            <a:r>
              <a:rPr lang="en-US" altLang="en-US">
                <a:solidFill>
                  <a:srgbClr val="0000FF"/>
                </a:solidFill>
              </a:rPr>
              <a:t>Decibel scale</a:t>
            </a:r>
          </a:p>
        </p:txBody>
      </p:sp>
      <p:pic>
        <p:nvPicPr>
          <p:cNvPr id="5124" name="Picture 4" descr="Ch12_24"/>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2438400" y="2554288"/>
            <a:ext cx="5181600" cy="4029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5" name="Text Box 5"/>
          <p:cNvSpPr txBox="1">
            <a:spLocks noChangeArrowheads="1"/>
          </p:cNvSpPr>
          <p:nvPr/>
        </p:nvSpPr>
        <p:spPr bwMode="auto">
          <a:xfrm>
            <a:off x="838200" y="1066800"/>
            <a:ext cx="7924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Because sound intensity varies so greatly, we introduce a log scale to measure the sound intensity </a:t>
            </a:r>
            <a:r>
              <a:rPr lang="en-US" altLang="en-US" sz="2800">
                <a:latin typeface="Symbol" pitchFamily="18" charset="2"/>
              </a:rPr>
              <a:t>b</a:t>
            </a:r>
            <a:r>
              <a:rPr lang="en-US" altLang="en-US" sz="2800"/>
              <a:t>				with I</a:t>
            </a:r>
            <a:r>
              <a:rPr lang="en-US" altLang="en-US" sz="2800" baseline="-25000"/>
              <a:t>o</a:t>
            </a:r>
            <a:r>
              <a:rPr lang="en-US" altLang="en-US" sz="2800"/>
              <a:t> = 10</a:t>
            </a:r>
            <a:r>
              <a:rPr lang="en-US" altLang="en-US" sz="2800" baseline="30000"/>
              <a:t>-12</a:t>
            </a:r>
            <a:r>
              <a:rPr lang="en-US" altLang="en-US" sz="2800"/>
              <a:t> W/m</a:t>
            </a:r>
            <a:r>
              <a:rPr lang="en-US" altLang="en-US" sz="2800" baseline="30000"/>
              <a:t>2</a:t>
            </a:r>
          </a:p>
        </p:txBody>
      </p:sp>
      <p:sp>
        <p:nvSpPr>
          <p:cNvPr id="512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126" name="Object 6"/>
          <p:cNvGraphicFramePr>
            <a:graphicFrameLocks noChangeAspect="1"/>
          </p:cNvGraphicFramePr>
          <p:nvPr/>
        </p:nvGraphicFramePr>
        <p:xfrm>
          <a:off x="2971800" y="1828800"/>
          <a:ext cx="2133600" cy="801688"/>
        </p:xfrm>
        <a:graphic>
          <a:graphicData uri="http://schemas.openxmlformats.org/presentationml/2006/ole">
            <mc:AlternateContent xmlns:mc="http://schemas.openxmlformats.org/markup-compatibility/2006">
              <mc:Choice xmlns:v="urn:schemas-microsoft-com:vml" Requires="v">
                <p:oleObj spid="_x0000_s5130" name="Equation" r:id="rId4" imgW="1143000" imgH="431640" progId="Equation.DSMT4">
                  <p:embed/>
                </p:oleObj>
              </mc:Choice>
              <mc:Fallback>
                <p:oleObj name="Equation" r:id="rId4" imgW="1143000" imgH="43164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828800"/>
                        <a:ext cx="2133600" cy="801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792162"/>
          </a:xfrm>
        </p:spPr>
        <p:txBody>
          <a:bodyPr/>
          <a:lstStyle/>
          <a:p>
            <a:r>
              <a:rPr lang="en-US" altLang="en-US">
                <a:solidFill>
                  <a:srgbClr val="0000FF"/>
                </a:solidFill>
              </a:rPr>
              <a:t>dB scale</a:t>
            </a:r>
          </a:p>
        </p:txBody>
      </p:sp>
      <p:sp>
        <p:nvSpPr>
          <p:cNvPr id="6147" name="Rectangle 3"/>
          <p:cNvSpPr>
            <a:spLocks noGrp="1" noChangeArrowheads="1"/>
          </p:cNvSpPr>
          <p:nvPr>
            <p:ph type="body" idx="1"/>
          </p:nvPr>
        </p:nvSpPr>
        <p:spPr>
          <a:xfrm>
            <a:off x="457200" y="1143000"/>
            <a:ext cx="8229600" cy="4983163"/>
          </a:xfrm>
        </p:spPr>
        <p:txBody>
          <a:bodyPr/>
          <a:lstStyle/>
          <a:p>
            <a:r>
              <a:rPr lang="en-US" altLang="en-US"/>
              <a:t>Scale is chosen so that at </a:t>
            </a:r>
            <a:r>
              <a:rPr lang="en-US" altLang="en-US" i="1"/>
              <a:t>I = I</a:t>
            </a:r>
            <a:r>
              <a:rPr lang="en-US" altLang="en-US" i="1" baseline="-25000"/>
              <a:t>o</a:t>
            </a:r>
            <a:r>
              <a:rPr lang="en-US" altLang="en-US"/>
              <a:t>, the intensity level is 0 dB, while at the threshold of pain I = 10</a:t>
            </a:r>
            <a:r>
              <a:rPr lang="en-US" altLang="en-US" baseline="30000"/>
              <a:t>12</a:t>
            </a:r>
            <a:r>
              <a:rPr lang="en-US" altLang="en-US"/>
              <a:t> I</a:t>
            </a:r>
            <a:r>
              <a:rPr lang="en-US" altLang="en-US" baseline="-25000"/>
              <a:t>o</a:t>
            </a:r>
            <a:r>
              <a:rPr lang="en-US" altLang="en-US"/>
              <a:t>, the intensity level is 120 dB </a:t>
            </a:r>
          </a:p>
          <a:p>
            <a:endParaRPr lang="en-US" altLang="en-US"/>
          </a:p>
        </p:txBody>
      </p:sp>
      <p:graphicFrame>
        <p:nvGraphicFramePr>
          <p:cNvPr id="6196" name="Group 52"/>
          <p:cNvGraphicFramePr>
            <a:graphicFrameLocks noGrp="1"/>
          </p:cNvGraphicFramePr>
          <p:nvPr/>
        </p:nvGraphicFramePr>
        <p:xfrm>
          <a:off x="1066800" y="3429000"/>
          <a:ext cx="2179638" cy="2667003"/>
        </p:xfrm>
        <a:graphic>
          <a:graphicData uri="http://schemas.openxmlformats.org/drawingml/2006/table">
            <a:tbl>
              <a:tblPr/>
              <a:tblGrid>
                <a:gridCol w="2179638"/>
              </a:tblGrid>
              <a:tr h="29686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Sound</a:t>
                      </a:r>
                      <a:endParaRPr kumimoji="0" lang="en-US" alt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Threshold of hearing</a:t>
                      </a:r>
                      <a:endParaRPr kumimoji="0" lang="en-US" alt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Whisper</a:t>
                      </a:r>
                      <a:endParaRPr kumimoji="0" lang="en-US" alt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Normal conversation (at 1 m)</a:t>
                      </a:r>
                      <a:endParaRPr kumimoji="0" lang="en-US" alt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Street traffic in major city</a:t>
                      </a:r>
                      <a:endParaRPr kumimoji="0" lang="en-US" alt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Live rock concert</a:t>
                      </a:r>
                      <a:endParaRPr kumimoji="0" lang="en-US" alt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Threshold of pain</a:t>
                      </a:r>
                      <a:endParaRPr kumimoji="0" lang="en-US" alt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Jet engine (at 30 m)</a:t>
                      </a:r>
                      <a:endParaRPr kumimoji="0" lang="en-US" alt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Rupture of eardrum</a:t>
                      </a:r>
                      <a:endParaRPr kumimoji="0" lang="en-US" alt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246" name="Group 102"/>
          <p:cNvGraphicFramePr>
            <a:graphicFrameLocks noGrp="1"/>
          </p:cNvGraphicFramePr>
          <p:nvPr/>
        </p:nvGraphicFramePr>
        <p:xfrm>
          <a:off x="3276600" y="3276600"/>
          <a:ext cx="1371600" cy="2805117"/>
        </p:xfrm>
        <a:graphic>
          <a:graphicData uri="http://schemas.openxmlformats.org/drawingml/2006/table">
            <a:tbl>
              <a:tblPr/>
              <a:tblGrid>
                <a:gridCol w="1371600"/>
              </a:tblGrid>
              <a:tr h="4810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Intensity (W/m</a:t>
                      </a:r>
                      <a:r>
                        <a:rPr kumimoji="0" lang="en-US" altLang="en-US" sz="1200" b="0" i="0" u="none" strike="noStrike" cap="none" normalizeH="0" baseline="30000" smtClean="0">
                          <a:ln>
                            <a:noFill/>
                          </a:ln>
                          <a:solidFill>
                            <a:schemeClr val="tx1"/>
                          </a:solidFill>
                          <a:effectLst/>
                          <a:latin typeface="Times New Roman" pitchFamily="18" charset="0"/>
                          <a:cs typeface="Times New Roman" pitchFamily="18" charset="0"/>
                        </a:rPr>
                        <a:t>2</a:t>
                      </a: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alt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10</a:t>
                      </a:r>
                      <a:r>
                        <a:rPr kumimoji="0" lang="en-US" altLang="en-US" sz="1200" b="0" i="0" u="none" strike="noStrike" cap="none" normalizeH="0" baseline="30000" smtClean="0">
                          <a:ln>
                            <a:noFill/>
                          </a:ln>
                          <a:solidFill>
                            <a:schemeClr val="tx1"/>
                          </a:solidFill>
                          <a:effectLst/>
                          <a:latin typeface="Times New Roman" pitchFamily="18" charset="0"/>
                          <a:cs typeface="Times New Roman" pitchFamily="18" charset="0"/>
                        </a:rPr>
                        <a:t>-12</a:t>
                      </a:r>
                      <a:endParaRPr kumimoji="0" lang="en-US" alt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10</a:t>
                      </a:r>
                      <a:r>
                        <a:rPr kumimoji="0" lang="en-US" altLang="en-US" sz="1200" b="0" i="0" u="none" strike="noStrike" cap="none" normalizeH="0" baseline="30000" smtClean="0">
                          <a:ln>
                            <a:noFill/>
                          </a:ln>
                          <a:solidFill>
                            <a:schemeClr val="tx1"/>
                          </a:solidFill>
                          <a:effectLst/>
                          <a:latin typeface="Times New Roman" pitchFamily="18" charset="0"/>
                          <a:cs typeface="Times New Roman" pitchFamily="18" charset="0"/>
                        </a:rPr>
                        <a:t>-10</a:t>
                      </a:r>
                      <a:endParaRPr kumimoji="0" lang="en-US" alt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10</a:t>
                      </a:r>
                      <a:r>
                        <a:rPr kumimoji="0" lang="en-US" altLang="en-US" sz="1200" b="0" i="0" u="none" strike="noStrike" cap="none" normalizeH="0" baseline="30000" smtClean="0">
                          <a:ln>
                            <a:noFill/>
                          </a:ln>
                          <a:solidFill>
                            <a:schemeClr val="tx1"/>
                          </a:solidFill>
                          <a:effectLst/>
                          <a:latin typeface="Times New Roman" pitchFamily="18" charset="0"/>
                          <a:cs typeface="Times New Roman" pitchFamily="18" charset="0"/>
                        </a:rPr>
                        <a:t>-6</a:t>
                      </a:r>
                      <a:endParaRPr kumimoji="0" lang="en-US" alt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10</a:t>
                      </a:r>
                      <a:r>
                        <a:rPr kumimoji="0" lang="en-US" altLang="en-US" sz="1200" b="0" i="0" u="none" strike="noStrike" cap="none" normalizeH="0" baseline="30000" smtClean="0">
                          <a:ln>
                            <a:noFill/>
                          </a:ln>
                          <a:solidFill>
                            <a:schemeClr val="tx1"/>
                          </a:solidFill>
                          <a:effectLst/>
                          <a:latin typeface="Times New Roman" pitchFamily="18" charset="0"/>
                          <a:cs typeface="Times New Roman" pitchFamily="18" charset="0"/>
                        </a:rPr>
                        <a:t>-5</a:t>
                      </a:r>
                      <a:endParaRPr kumimoji="0" lang="en-US" alt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10</a:t>
                      </a:r>
                      <a:r>
                        <a:rPr kumimoji="0" lang="en-US" altLang="en-US" sz="1200" b="0" i="0" u="none" strike="noStrike" cap="none" normalizeH="0" baseline="30000" smtClean="0">
                          <a:ln>
                            <a:noFill/>
                          </a:ln>
                          <a:solidFill>
                            <a:schemeClr val="tx1"/>
                          </a:solidFill>
                          <a:effectLst/>
                          <a:latin typeface="Times New Roman" pitchFamily="18" charset="0"/>
                          <a:cs typeface="Times New Roman" pitchFamily="18" charset="0"/>
                        </a:rPr>
                        <a:t>-1</a:t>
                      </a:r>
                      <a:endParaRPr kumimoji="0" lang="en-US" alt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alt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alt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10</a:t>
                      </a:r>
                      <a:r>
                        <a:rPr kumimoji="0" lang="en-US" altLang="en-US" sz="1200" b="0" i="0" u="none" strike="noStrike" cap="none" normalizeH="0" baseline="30000" smtClean="0">
                          <a:ln>
                            <a:noFill/>
                          </a:ln>
                          <a:solidFill>
                            <a:schemeClr val="tx1"/>
                          </a:solidFill>
                          <a:effectLst/>
                          <a:latin typeface="Times New Roman" pitchFamily="18" charset="0"/>
                          <a:cs typeface="Times New Roman" pitchFamily="18" charset="0"/>
                        </a:rPr>
                        <a:t>4</a:t>
                      </a:r>
                      <a:endParaRPr kumimoji="0" lang="en-US" alt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296" name="Group 152"/>
          <p:cNvGraphicFramePr>
            <a:graphicFrameLocks noGrp="1"/>
          </p:cNvGraphicFramePr>
          <p:nvPr/>
        </p:nvGraphicFramePr>
        <p:xfrm>
          <a:off x="4648200" y="3276600"/>
          <a:ext cx="1447800" cy="2805117"/>
        </p:xfrm>
        <a:graphic>
          <a:graphicData uri="http://schemas.openxmlformats.org/drawingml/2006/table">
            <a:tbl>
              <a:tblPr/>
              <a:tblGrid>
                <a:gridCol w="1447800"/>
              </a:tblGrid>
              <a:tr h="4810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Intensity level (dB)</a:t>
                      </a:r>
                      <a:endParaRPr kumimoji="0" lang="en-US" alt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alt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alt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60</a:t>
                      </a:r>
                      <a:endParaRPr kumimoji="0" lang="en-US" alt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70</a:t>
                      </a:r>
                      <a:endParaRPr kumimoji="0" lang="en-US" alt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110</a:t>
                      </a:r>
                      <a:endParaRPr kumimoji="0" lang="en-US" alt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120</a:t>
                      </a:r>
                      <a:endParaRPr kumimoji="0" lang="en-US" alt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130</a:t>
                      </a:r>
                      <a:endParaRPr kumimoji="0" lang="en-US" alt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160</a:t>
                      </a:r>
                      <a:endParaRPr kumimoji="0" lang="en-US" alt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92162"/>
          </a:xfrm>
        </p:spPr>
        <p:txBody>
          <a:bodyPr/>
          <a:lstStyle/>
          <a:p>
            <a:r>
              <a:rPr lang="en-US" altLang="en-US">
                <a:solidFill>
                  <a:srgbClr val="0000FF"/>
                </a:solidFill>
              </a:rPr>
              <a:t>Producing Sounds</a:t>
            </a:r>
          </a:p>
        </p:txBody>
      </p:sp>
      <p:sp>
        <p:nvSpPr>
          <p:cNvPr id="7171" name="Rectangle 3"/>
          <p:cNvSpPr>
            <a:spLocks noGrp="1" noChangeArrowheads="1"/>
          </p:cNvSpPr>
          <p:nvPr>
            <p:ph type="body" idx="1"/>
          </p:nvPr>
        </p:nvSpPr>
        <p:spPr>
          <a:xfrm>
            <a:off x="457200" y="1143000"/>
            <a:ext cx="8229600" cy="4983163"/>
          </a:xfrm>
        </p:spPr>
        <p:txBody>
          <a:bodyPr/>
          <a:lstStyle/>
          <a:p>
            <a:r>
              <a:rPr lang="en-US" altLang="en-US"/>
              <a:t>Production of sound usually involves two requirements: a way to generate mechanical vibrations and a resonant cavity structure to amplify and “shape” the sound </a:t>
            </a:r>
          </a:p>
          <a:p>
            <a:r>
              <a:rPr lang="en-US" altLang="en-US"/>
              <a:t>Stringed instruments – e.g. violin:</a:t>
            </a:r>
          </a:p>
          <a:p>
            <a:pPr>
              <a:buFontTx/>
              <a:buNone/>
            </a:pPr>
            <a:r>
              <a:rPr lang="en-US" altLang="en-US"/>
              <a:t>	Fundamental frequency of standing waves is determined by the requirement of nodes at only both fixed ends of the string </a:t>
            </a:r>
          </a:p>
        </p:txBody>
      </p:sp>
      <p:sp>
        <p:nvSpPr>
          <p:cNvPr id="7173" name="Rectangle 5"/>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172" name="Object 4"/>
          <p:cNvGraphicFramePr>
            <a:graphicFrameLocks noChangeAspect="1"/>
          </p:cNvGraphicFramePr>
          <p:nvPr/>
        </p:nvGraphicFramePr>
        <p:xfrm>
          <a:off x="990600" y="5791200"/>
          <a:ext cx="1447800" cy="942975"/>
        </p:xfrm>
        <a:graphic>
          <a:graphicData uri="http://schemas.openxmlformats.org/presentationml/2006/ole">
            <mc:AlternateContent xmlns:mc="http://schemas.openxmlformats.org/markup-compatibility/2006">
              <mc:Choice xmlns:v="urn:schemas-microsoft-com:vml" Requires="v">
                <p:oleObj spid="_x0000_s7180" name="Equation" r:id="rId3" imgW="596641" imgH="393529" progId="Equation.DSMT4">
                  <p:embed/>
                </p:oleObj>
              </mc:Choice>
              <mc:Fallback>
                <p:oleObj name="Equation" r:id="rId3" imgW="596641" imgH="393529"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791200"/>
                        <a:ext cx="1447800"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7"/>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174" name="Object 6"/>
          <p:cNvGraphicFramePr>
            <a:graphicFrameLocks noChangeAspect="1"/>
          </p:cNvGraphicFramePr>
          <p:nvPr/>
        </p:nvGraphicFramePr>
        <p:xfrm>
          <a:off x="3962400" y="5791200"/>
          <a:ext cx="1600200" cy="1003300"/>
        </p:xfrm>
        <a:graphic>
          <a:graphicData uri="http://schemas.openxmlformats.org/presentationml/2006/ole">
            <mc:AlternateContent xmlns:mc="http://schemas.openxmlformats.org/markup-compatibility/2006">
              <mc:Choice xmlns:v="urn:schemas-microsoft-com:vml" Requires="v">
                <p:oleObj spid="_x0000_s7181" name="Equation" r:id="rId5" imgW="710891" imgH="444307" progId="Equation.DSMT4">
                  <p:embed/>
                </p:oleObj>
              </mc:Choice>
              <mc:Fallback>
                <p:oleObj name="Equation" r:id="rId5" imgW="710891" imgH="444307"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5791200"/>
                        <a:ext cx="1600200"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anim calcmode="lin" valueType="num">
                                      <p:cBhvr additive="base">
                                        <p:cTn id="11"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 calcmode="lin" valueType="num">
                                      <p:cBhvr additive="base">
                                        <p:cTn id="17" dur="500" fill="hold"/>
                                        <p:tgtEl>
                                          <p:spTgt spid="7172"/>
                                        </p:tgtEl>
                                        <p:attrNameLst>
                                          <p:attrName>ppt_x</p:attrName>
                                        </p:attrNameLst>
                                      </p:cBhvr>
                                      <p:tavLst>
                                        <p:tav tm="0">
                                          <p:val>
                                            <p:strVal val="#ppt_x"/>
                                          </p:val>
                                        </p:tav>
                                        <p:tav tm="100000">
                                          <p:val>
                                            <p:strVal val="#ppt_x"/>
                                          </p:val>
                                        </p:tav>
                                      </p:tavLst>
                                    </p:anim>
                                    <p:anim calcmode="lin" valueType="num">
                                      <p:cBhvr additive="base">
                                        <p:cTn id="18" dur="500" fill="hold"/>
                                        <p:tgtEl>
                                          <p:spTgt spid="717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174"/>
                                        </p:tgtEl>
                                        <p:attrNameLst>
                                          <p:attrName>style.visibility</p:attrName>
                                        </p:attrNameLst>
                                      </p:cBhvr>
                                      <p:to>
                                        <p:strVal val="visible"/>
                                      </p:to>
                                    </p:set>
                                    <p:anim calcmode="lin" valueType="num">
                                      <p:cBhvr additive="base">
                                        <p:cTn id="21" dur="500" fill="hold"/>
                                        <p:tgtEl>
                                          <p:spTgt spid="7174"/>
                                        </p:tgtEl>
                                        <p:attrNameLst>
                                          <p:attrName>ppt_x</p:attrName>
                                        </p:attrNameLst>
                                      </p:cBhvr>
                                      <p:tavLst>
                                        <p:tav tm="0">
                                          <p:val>
                                            <p:strVal val="#ppt_x"/>
                                          </p:val>
                                        </p:tav>
                                        <p:tav tm="100000">
                                          <p:val>
                                            <p:strVal val="#ppt_x"/>
                                          </p:val>
                                        </p:tav>
                                      </p:tavLst>
                                    </p:anim>
                                    <p:anim calcmode="lin" valueType="num">
                                      <p:cBhvr additive="base">
                                        <p:cTn id="22"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868362"/>
          </a:xfrm>
        </p:spPr>
        <p:txBody>
          <a:bodyPr/>
          <a:lstStyle/>
          <a:p>
            <a:r>
              <a:rPr lang="en-US" altLang="en-US">
                <a:solidFill>
                  <a:srgbClr val="0000FF"/>
                </a:solidFill>
              </a:rPr>
              <a:t>violin</a:t>
            </a:r>
          </a:p>
        </p:txBody>
      </p:sp>
      <p:sp>
        <p:nvSpPr>
          <p:cNvPr id="8195" name="Rectangle 3"/>
          <p:cNvSpPr>
            <a:spLocks noGrp="1" noChangeArrowheads="1"/>
          </p:cNvSpPr>
          <p:nvPr>
            <p:ph type="body" idx="1"/>
          </p:nvPr>
        </p:nvSpPr>
        <p:spPr>
          <a:xfrm>
            <a:off x="457200" y="1295400"/>
            <a:ext cx="8229600" cy="3733800"/>
          </a:xfrm>
        </p:spPr>
        <p:txBody>
          <a:bodyPr/>
          <a:lstStyle/>
          <a:p>
            <a:pPr>
              <a:lnSpc>
                <a:spcPct val="90000"/>
              </a:lnSpc>
            </a:pPr>
            <a:r>
              <a:rPr lang="en-US" altLang="en-US" sz="2800"/>
              <a:t>The 4 different strings have different m/L and T is adjusted to get proper pitch</a:t>
            </a:r>
          </a:p>
          <a:p>
            <a:pPr>
              <a:lnSpc>
                <a:spcPct val="90000"/>
              </a:lnSpc>
            </a:pPr>
            <a:r>
              <a:rPr lang="en-US" altLang="en-US" sz="2800"/>
              <a:t>When a string on a violin is played, not only does the string vibrate, so does the entire volume of air within the wooden cavity as well as the wood itself.  These vibrations not only help to amplify the sound by more effectively causing the air to vibrate, but also add depth and quality to the sound </a:t>
            </a:r>
          </a:p>
        </p:txBody>
      </p:sp>
      <p:pic>
        <p:nvPicPr>
          <p:cNvPr id="8197" name="Picture 5" descr="Ch12_1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762500"/>
            <a:ext cx="28003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 calcmode="lin" valueType="num">
                                      <p:cBhvr additive="base">
                                        <p:cTn id="7"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7"/>
                                        </p:tgtEl>
                                        <p:attrNameLst>
                                          <p:attrName>style.visibility</p:attrName>
                                        </p:attrNameLst>
                                      </p:cBhvr>
                                      <p:to>
                                        <p:strVal val="visible"/>
                                      </p:to>
                                    </p:set>
                                    <p:anim calcmode="lin" valueType="num">
                                      <p:cBhvr additive="base">
                                        <p:cTn id="13" dur="500" fill="hold"/>
                                        <p:tgtEl>
                                          <p:spTgt spid="8197"/>
                                        </p:tgtEl>
                                        <p:attrNameLst>
                                          <p:attrName>ppt_x</p:attrName>
                                        </p:attrNameLst>
                                      </p:cBhvr>
                                      <p:tavLst>
                                        <p:tav tm="0">
                                          <p:val>
                                            <p:strVal val="#ppt_x"/>
                                          </p:val>
                                        </p:tav>
                                        <p:tav tm="100000">
                                          <p:val>
                                            <p:strVal val="#ppt_x"/>
                                          </p:val>
                                        </p:tav>
                                      </p:tavLst>
                                    </p:anim>
                                    <p:anim calcmode="lin" valueType="num">
                                      <p:cBhvr additive="base">
                                        <p:cTn id="14"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792162"/>
          </a:xfrm>
        </p:spPr>
        <p:txBody>
          <a:bodyPr/>
          <a:lstStyle/>
          <a:p>
            <a:r>
              <a:rPr lang="en-US" altLang="en-US">
                <a:solidFill>
                  <a:srgbClr val="0000FF"/>
                </a:solidFill>
              </a:rPr>
              <a:t>Brass/woodwinds</a:t>
            </a:r>
          </a:p>
        </p:txBody>
      </p:sp>
      <p:sp>
        <p:nvSpPr>
          <p:cNvPr id="9219" name="Rectangle 3"/>
          <p:cNvSpPr>
            <a:spLocks noGrp="1" noChangeArrowheads="1"/>
          </p:cNvSpPr>
          <p:nvPr>
            <p:ph type="body" idx="1"/>
          </p:nvPr>
        </p:nvSpPr>
        <p:spPr>
          <a:xfrm>
            <a:off x="457200" y="1066800"/>
            <a:ext cx="8229600" cy="4267200"/>
          </a:xfrm>
        </p:spPr>
        <p:txBody>
          <a:bodyPr/>
          <a:lstStyle/>
          <a:p>
            <a:r>
              <a:rPr lang="en-US" altLang="en-US" sz="2800"/>
              <a:t>Wind and brass instruments have a resonant tube that amplifies only those frequencies that produce a standing wave pattern.  </a:t>
            </a:r>
          </a:p>
          <a:p>
            <a:r>
              <a:rPr lang="en-US" altLang="en-US" sz="2800"/>
              <a:t>There are two main configurations that occur in different musical instruments: tubes with two open ends (flute or organ pipe where the blowhole serves as an open end), and tubes with one open and one closed end (trumpet or trombone where the lips act as a closed end.) </a:t>
            </a:r>
          </a:p>
        </p:txBody>
      </p:sp>
      <p:sp>
        <p:nvSpPr>
          <p:cNvPr id="9221" name="Rectangle 5"/>
          <p:cNvSpPr>
            <a:spLocks noChangeArrowheads="1"/>
          </p:cNvSpPr>
          <p:nvPr/>
        </p:nvSpPr>
        <p:spPr bwMode="auto">
          <a:xfrm>
            <a:off x="0" y="2838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220" name="Object 4"/>
          <p:cNvGraphicFramePr>
            <a:graphicFrameLocks noChangeAspect="1"/>
          </p:cNvGraphicFramePr>
          <p:nvPr/>
        </p:nvGraphicFramePr>
        <p:xfrm>
          <a:off x="3048000" y="5105400"/>
          <a:ext cx="3276600" cy="1498600"/>
        </p:xfrm>
        <a:graphic>
          <a:graphicData uri="http://schemas.openxmlformats.org/presentationml/2006/ole">
            <mc:AlternateContent xmlns:mc="http://schemas.openxmlformats.org/markup-compatibility/2006">
              <mc:Choice xmlns:v="urn:schemas-microsoft-com:vml" Requires="v">
                <p:oleObj spid="_x0000_s9224" name="Picture" r:id="rId3" imgW="2576024" imgH="1182894" progId="Word.Picture.8">
                  <p:embed/>
                </p:oleObj>
              </mc:Choice>
              <mc:Fallback>
                <p:oleObj name="Picture" r:id="rId3" imgW="2576024" imgH="1182894"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5105400"/>
                        <a:ext cx="3276600" cy="149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 calcmode="lin" valueType="num">
                                      <p:cBhvr additive="base">
                                        <p:cTn id="7"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20"/>
                                        </p:tgtEl>
                                        <p:attrNameLst>
                                          <p:attrName>style.visibility</p:attrName>
                                        </p:attrNameLst>
                                      </p:cBhvr>
                                      <p:to>
                                        <p:strVal val="visible"/>
                                      </p:to>
                                    </p:set>
                                    <p:anim calcmode="lin" valueType="num">
                                      <p:cBhvr additive="base">
                                        <p:cTn id="13" dur="500" fill="hold"/>
                                        <p:tgtEl>
                                          <p:spTgt spid="9220"/>
                                        </p:tgtEl>
                                        <p:attrNameLst>
                                          <p:attrName>ppt_x</p:attrName>
                                        </p:attrNameLst>
                                      </p:cBhvr>
                                      <p:tavLst>
                                        <p:tav tm="0">
                                          <p:val>
                                            <p:strVal val="#ppt_x"/>
                                          </p:val>
                                        </p:tav>
                                        <p:tav tm="100000">
                                          <p:val>
                                            <p:strVal val="#ppt_x"/>
                                          </p:val>
                                        </p:tav>
                                      </p:tavLst>
                                    </p:anim>
                                    <p:anim calcmode="lin" valueType="num">
                                      <p:cBhvr additive="base">
                                        <p:cTn id="14"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792162"/>
          </a:xfrm>
        </p:spPr>
        <p:txBody>
          <a:bodyPr/>
          <a:lstStyle/>
          <a:p>
            <a:r>
              <a:rPr lang="en-US" altLang="en-US">
                <a:solidFill>
                  <a:srgbClr val="0000FF"/>
                </a:solidFill>
              </a:rPr>
              <a:t>Standing waves in a tube</a:t>
            </a:r>
          </a:p>
        </p:txBody>
      </p:sp>
      <p:sp>
        <p:nvSpPr>
          <p:cNvPr id="10243" name="Rectangle 3"/>
          <p:cNvSpPr>
            <a:spLocks noGrp="1" noChangeArrowheads="1"/>
          </p:cNvSpPr>
          <p:nvPr>
            <p:ph type="body" idx="1"/>
          </p:nvPr>
        </p:nvSpPr>
        <p:spPr>
          <a:xfrm>
            <a:off x="609600" y="1066800"/>
            <a:ext cx="5715000" cy="4800600"/>
          </a:xfrm>
        </p:spPr>
        <p:txBody>
          <a:bodyPr/>
          <a:lstStyle/>
          <a:p>
            <a:pPr>
              <a:lnSpc>
                <a:spcPct val="90000"/>
              </a:lnSpc>
            </a:pPr>
            <a:r>
              <a:rPr lang="en-US" altLang="en-US" sz="2800"/>
              <a:t>Boundary conditions, are what determine the nature of the standing waves produced</a:t>
            </a:r>
          </a:p>
          <a:p>
            <a:pPr>
              <a:lnSpc>
                <a:spcPct val="90000"/>
              </a:lnSpc>
            </a:pPr>
            <a:r>
              <a:rPr lang="en-US" altLang="en-US" sz="2800"/>
              <a:t> At a closed end, since air is not able to oscillate longitudinally due to the wall, there must be a node of displacement </a:t>
            </a:r>
          </a:p>
          <a:p>
            <a:pPr>
              <a:lnSpc>
                <a:spcPct val="90000"/>
              </a:lnSpc>
            </a:pPr>
            <a:r>
              <a:rPr lang="en-US" altLang="en-US" sz="2800" dirty="0"/>
              <a:t>At the open end, the sound wave is partially reflected and partially transmitted out of the resonant tube.  Although it is less obvious, there must be a displacement antinode at the open end </a:t>
            </a:r>
          </a:p>
        </p:txBody>
      </p:sp>
      <p:sp>
        <p:nvSpPr>
          <p:cNvPr id="10245" name="Rectangle 5"/>
          <p:cNvSpPr>
            <a:spLocks noChangeArrowheads="1"/>
          </p:cNvSpPr>
          <p:nvPr/>
        </p:nvSpPr>
        <p:spPr bwMode="auto">
          <a:xfrm>
            <a:off x="0" y="2295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244" name="Object 4"/>
          <p:cNvGraphicFramePr>
            <a:graphicFrameLocks noChangeAspect="1"/>
          </p:cNvGraphicFramePr>
          <p:nvPr/>
        </p:nvGraphicFramePr>
        <p:xfrm>
          <a:off x="6096000" y="2667000"/>
          <a:ext cx="2790825" cy="2266950"/>
        </p:xfrm>
        <a:graphic>
          <a:graphicData uri="http://schemas.openxmlformats.org/presentationml/2006/ole">
            <mc:AlternateContent xmlns:mc="http://schemas.openxmlformats.org/markup-compatibility/2006">
              <mc:Choice xmlns:v="urn:schemas-microsoft-com:vml" Requires="v">
                <p:oleObj spid="_x0000_s10256" name="Picture" r:id="rId3" imgW="2786260" imgH="2269536" progId="Word.Picture.8">
                  <p:embed/>
                </p:oleObj>
              </mc:Choice>
              <mc:Fallback>
                <p:oleObj name="Picture" r:id="rId3" imgW="2786260" imgH="2269536"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667000"/>
                        <a:ext cx="2790825" cy="226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7" name="Rectangle 7"/>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246" name="Object 6"/>
          <p:cNvGraphicFramePr>
            <a:graphicFrameLocks noChangeAspect="1"/>
          </p:cNvGraphicFramePr>
          <p:nvPr/>
        </p:nvGraphicFramePr>
        <p:xfrm>
          <a:off x="6172200" y="1752600"/>
          <a:ext cx="2209800" cy="703263"/>
        </p:xfrm>
        <a:graphic>
          <a:graphicData uri="http://schemas.openxmlformats.org/presentationml/2006/ole">
            <mc:AlternateContent xmlns:mc="http://schemas.openxmlformats.org/markup-compatibility/2006">
              <mc:Choice xmlns:v="urn:schemas-microsoft-com:vml" Requires="v">
                <p:oleObj spid="_x0000_s10257" name="Equation" r:id="rId5" imgW="1282700" imgH="406400" progId="Equation.DSMT4">
                  <p:embed/>
                </p:oleObj>
              </mc:Choice>
              <mc:Fallback>
                <p:oleObj name="Equation" r:id="rId5" imgW="1282700" imgH="4064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1752600"/>
                        <a:ext cx="2209800" cy="703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9" name="Rectangle 9"/>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248" name="Object 8"/>
          <p:cNvGraphicFramePr>
            <a:graphicFrameLocks noChangeAspect="1"/>
          </p:cNvGraphicFramePr>
          <p:nvPr/>
        </p:nvGraphicFramePr>
        <p:xfrm>
          <a:off x="6400800" y="5181600"/>
          <a:ext cx="2438400" cy="776288"/>
        </p:xfrm>
        <a:graphic>
          <a:graphicData uri="http://schemas.openxmlformats.org/presentationml/2006/ole">
            <mc:AlternateContent xmlns:mc="http://schemas.openxmlformats.org/markup-compatibility/2006">
              <mc:Choice xmlns:v="urn:schemas-microsoft-com:vml" Requires="v">
                <p:oleObj spid="_x0000_s10258" name="Equation" r:id="rId7" imgW="1282700" imgH="406400" progId="Equation.DSMT4">
                  <p:embed/>
                </p:oleObj>
              </mc:Choice>
              <mc:Fallback>
                <p:oleObj name="Equation" r:id="rId7" imgW="1282700" imgH="4064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5181600"/>
                        <a:ext cx="2438400" cy="776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7086600" y="6096000"/>
            <a:ext cx="1768433" cy="369332"/>
          </a:xfrm>
          <a:prstGeom prst="rect">
            <a:avLst/>
          </a:prstGeom>
          <a:noFill/>
        </p:spPr>
        <p:txBody>
          <a:bodyPr wrap="none" rtlCol="0">
            <a:spAutoFit/>
          </a:bodyPr>
          <a:lstStyle/>
          <a:p>
            <a:r>
              <a:rPr lang="en-US" dirty="0" smtClean="0"/>
              <a:t>n = odd integer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 calcmode="lin" valueType="num">
                                      <p:cBhvr additive="base">
                                        <p:cTn id="7"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 calcmode="lin" valueType="num">
                                      <p:cBhvr additive="base">
                                        <p:cTn id="13"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0244"/>
                                        </p:tgtEl>
                                        <p:attrNameLst>
                                          <p:attrName>style.visibility</p:attrName>
                                        </p:attrNameLst>
                                      </p:cBhvr>
                                      <p:to>
                                        <p:strVal val="visible"/>
                                      </p:to>
                                    </p:set>
                                    <p:anim calcmode="lin" valueType="num">
                                      <p:cBhvr additive="base">
                                        <p:cTn id="19" dur="500" fill="hold"/>
                                        <p:tgtEl>
                                          <p:spTgt spid="10244"/>
                                        </p:tgtEl>
                                        <p:attrNameLst>
                                          <p:attrName>ppt_x</p:attrName>
                                        </p:attrNameLst>
                                      </p:cBhvr>
                                      <p:tavLst>
                                        <p:tav tm="0">
                                          <p:val>
                                            <p:strVal val="1+#ppt_w/2"/>
                                          </p:val>
                                        </p:tav>
                                        <p:tav tm="100000">
                                          <p:val>
                                            <p:strVal val="#ppt_x"/>
                                          </p:val>
                                        </p:tav>
                                      </p:tavLst>
                                    </p:anim>
                                    <p:anim calcmode="lin" valueType="num">
                                      <p:cBhvr additive="base">
                                        <p:cTn id="20" dur="500" fill="hold"/>
                                        <p:tgtEl>
                                          <p:spTgt spid="10244"/>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0246"/>
                                        </p:tgtEl>
                                        <p:attrNameLst>
                                          <p:attrName>style.visibility</p:attrName>
                                        </p:attrNameLst>
                                      </p:cBhvr>
                                      <p:to>
                                        <p:strVal val="visible"/>
                                      </p:to>
                                    </p:set>
                                    <p:anim calcmode="lin" valueType="num">
                                      <p:cBhvr additive="base">
                                        <p:cTn id="23" dur="500" fill="hold"/>
                                        <p:tgtEl>
                                          <p:spTgt spid="10246"/>
                                        </p:tgtEl>
                                        <p:attrNameLst>
                                          <p:attrName>ppt_x</p:attrName>
                                        </p:attrNameLst>
                                      </p:cBhvr>
                                      <p:tavLst>
                                        <p:tav tm="0">
                                          <p:val>
                                            <p:strVal val="1+#ppt_w/2"/>
                                          </p:val>
                                        </p:tav>
                                        <p:tav tm="100000">
                                          <p:val>
                                            <p:strVal val="#ppt_x"/>
                                          </p:val>
                                        </p:tav>
                                      </p:tavLst>
                                    </p:anim>
                                    <p:anim calcmode="lin" valueType="num">
                                      <p:cBhvr additive="base">
                                        <p:cTn id="24" dur="500" fill="hold"/>
                                        <p:tgtEl>
                                          <p:spTgt spid="1024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0248"/>
                                        </p:tgtEl>
                                        <p:attrNameLst>
                                          <p:attrName>style.visibility</p:attrName>
                                        </p:attrNameLst>
                                      </p:cBhvr>
                                      <p:to>
                                        <p:strVal val="visible"/>
                                      </p:to>
                                    </p:set>
                                    <p:anim calcmode="lin" valueType="num">
                                      <p:cBhvr additive="base">
                                        <p:cTn id="27" dur="500" fill="hold"/>
                                        <p:tgtEl>
                                          <p:spTgt spid="10248"/>
                                        </p:tgtEl>
                                        <p:attrNameLst>
                                          <p:attrName>ppt_x</p:attrName>
                                        </p:attrNameLst>
                                      </p:cBhvr>
                                      <p:tavLst>
                                        <p:tav tm="0">
                                          <p:val>
                                            <p:strVal val="1+#ppt_w/2"/>
                                          </p:val>
                                        </p:tav>
                                        <p:tav tm="100000">
                                          <p:val>
                                            <p:strVal val="#ppt_x"/>
                                          </p:val>
                                        </p:tav>
                                      </p:tavLst>
                                    </p:anim>
                                    <p:anim calcmode="lin" valueType="num">
                                      <p:cBhvr additive="base">
                                        <p:cTn id="28" dur="500" fill="hold"/>
                                        <p:tgtEl>
                                          <p:spTgt spid="102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272</TotalTime>
  <Words>1521</Words>
  <Application>Microsoft Office PowerPoint</Application>
  <PresentationFormat>On-screen Show (4:3)</PresentationFormat>
  <Paragraphs>114</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Default Design</vt:lpstr>
      <vt:lpstr>Equation</vt:lpstr>
      <vt:lpstr>Picture</vt:lpstr>
      <vt:lpstr>Sound</vt:lpstr>
      <vt:lpstr>Sound II</vt:lpstr>
      <vt:lpstr>Intensity of Sound</vt:lpstr>
      <vt:lpstr>Decibel scale</vt:lpstr>
      <vt:lpstr>dB scale</vt:lpstr>
      <vt:lpstr>Producing Sounds</vt:lpstr>
      <vt:lpstr>violin</vt:lpstr>
      <vt:lpstr>Brass/woodwinds</vt:lpstr>
      <vt:lpstr>Standing waves in a tube</vt:lpstr>
      <vt:lpstr>Ear</vt:lpstr>
      <vt:lpstr>Outer Ear</vt:lpstr>
      <vt:lpstr>Middle Ear</vt:lpstr>
      <vt:lpstr>Inner Ear - cochlea</vt:lpstr>
      <vt:lpstr>Cochlea - II</vt:lpstr>
      <vt:lpstr>Hair cells - stereocilia</vt:lpstr>
      <vt:lpstr>How we hear - summary</vt:lpstr>
      <vt:lpstr>Doppler Effect</vt:lpstr>
      <vt:lpstr>Doppler Effect II</vt:lpstr>
      <vt:lpstr>Ultrasound</vt:lpstr>
      <vt:lpstr>Ultrasonic absorption</vt:lpstr>
      <vt:lpstr>Ultrasound absorption applications</vt:lpstr>
      <vt:lpstr>Ultrasound reflections</vt:lpstr>
      <vt:lpstr>Medical ultrasound</vt:lpstr>
      <vt:lpstr>Doppler ultrasound</vt:lpstr>
    </vt:vector>
  </TitlesOfParts>
  <Company>Union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Sound</dc:title>
  <dc:creator>Physics</dc:creator>
  <cp:lastModifiedBy>aaa</cp:lastModifiedBy>
  <cp:revision>15</cp:revision>
  <dcterms:created xsi:type="dcterms:W3CDTF">2003-11-04T16:20:49Z</dcterms:created>
  <dcterms:modified xsi:type="dcterms:W3CDTF">2014-06-03T11:40:42Z</dcterms:modified>
</cp:coreProperties>
</file>