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067F-8578-4027-A158-23A71A26F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37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1BBD9-C718-4353-A255-77250D99E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63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E982-08B5-4061-BD98-C572437DE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44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74919-045D-452C-8400-FB6C69B95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03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1491-CD15-47F4-9D3B-86908112B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93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6BF68-695D-4FF7-BA34-6AFF500113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69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B1B4-9C59-488C-BFD6-308E2E94A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21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3EB3D-2637-4FEF-95CA-05EC1906E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0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5307E-2EA8-479E-983D-F79AB26D6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95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47F1-1CC7-4464-AA00-9F0FD0323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0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8D88-F586-45E6-A6F0-FB5370C78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45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F2DD9C-5B87-47F1-A53E-B87659DBE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977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3333FF"/>
                </a:solidFill>
              </a:rPr>
              <a:t>Ch</a:t>
            </a:r>
            <a:r>
              <a:rPr lang="en-US" altLang="en-US" dirty="0" smtClean="0">
                <a:solidFill>
                  <a:srgbClr val="3333FF"/>
                </a:solidFill>
              </a:rPr>
              <a:t> 2: One-dimensional Motion</a:t>
            </a:r>
          </a:p>
        </p:txBody>
      </p:sp>
      <p:sp useBgFill="1"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95400" y="1289050"/>
            <a:ext cx="6477000" cy="5262979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Symbol" pitchFamily="18" charset="2"/>
              <a:buChar char=""/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How do we measure the velocity of something?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Sampling rate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Coordinate system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Position vs time:  </a:t>
            </a:r>
            <a:r>
              <a:rPr lang="en-US" altLang="en-US" sz="2400" dirty="0">
                <a:solidFill>
                  <a:srgbClr val="3333FF"/>
                </a:solidFill>
                <a:cs typeface="Times New Roman" pitchFamily="18" charset="0"/>
              </a:rPr>
              <a:t>{t</a:t>
            </a:r>
            <a:r>
              <a:rPr lang="en-US" altLang="en-US" sz="2400" baseline="-30000" dirty="0">
                <a:solidFill>
                  <a:srgbClr val="3333FF"/>
                </a:solidFill>
                <a:cs typeface="Times New Roman" pitchFamily="18" charset="0"/>
              </a:rPr>
              <a:t>i</a:t>
            </a:r>
            <a:r>
              <a:rPr lang="en-US" altLang="en-US" sz="2400" dirty="0">
                <a:solidFill>
                  <a:srgbClr val="3333FF"/>
                </a:solidFill>
                <a:cs typeface="Times New Roman" pitchFamily="18" charset="0"/>
              </a:rPr>
              <a:t> , x</a:t>
            </a:r>
            <a:r>
              <a:rPr lang="en-US" altLang="en-US" sz="2400" baseline="-30000" dirty="0">
                <a:solidFill>
                  <a:srgbClr val="3333FF"/>
                </a:solidFill>
                <a:cs typeface="Times New Roman" pitchFamily="18" charset="0"/>
              </a:rPr>
              <a:t>i</a:t>
            </a:r>
            <a:r>
              <a:rPr lang="en-US" altLang="en-US" sz="2400" dirty="0">
                <a:solidFill>
                  <a:srgbClr val="3333FF"/>
                </a:solidFill>
                <a:cs typeface="Times New Roman" pitchFamily="18" charset="0"/>
              </a:rPr>
              <a:t>(t</a:t>
            </a:r>
            <a:r>
              <a:rPr lang="en-US" altLang="en-US" sz="2400" baseline="-30000" dirty="0">
                <a:solidFill>
                  <a:srgbClr val="3333FF"/>
                </a:solidFill>
                <a:cs typeface="Times New Roman" pitchFamily="18" charset="0"/>
              </a:rPr>
              <a:t>i</a:t>
            </a:r>
            <a:r>
              <a:rPr lang="en-US" altLang="en-US" sz="2400" dirty="0" smtClean="0">
                <a:solidFill>
                  <a:srgbClr val="3333FF"/>
                </a:solidFill>
                <a:cs typeface="Times New Roman" pitchFamily="18" charset="0"/>
              </a:rPr>
              <a:t>)} – Table/Graph</a:t>
            </a:r>
            <a:endParaRPr lang="en-US" altLang="en-US" sz="2400" dirty="0">
              <a:solidFill>
                <a:srgbClr val="3333FF"/>
              </a:solidFill>
              <a:cs typeface="Times New Roman" pitchFamily="18" charset="0"/>
            </a:endParaRP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Displacement in time interval: </a:t>
            </a:r>
            <a:r>
              <a:rPr lang="en-US" altLang="en-US" sz="2400" dirty="0" err="1">
                <a:solidFill>
                  <a:srgbClr val="3333FF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2400" dirty="0" err="1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in </a:t>
            </a:r>
            <a:r>
              <a:rPr lang="en-US" altLang="en-US" sz="2400" dirty="0">
                <a:solidFill>
                  <a:srgbClr val="3333FF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2400" dirty="0">
                <a:solidFill>
                  <a:srgbClr val="3333FF"/>
                </a:solidFill>
                <a:cs typeface="Times New Roman" pitchFamily="18" charset="0"/>
              </a:rPr>
              <a:t>t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	depends only on end points, not 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path</a:t>
            </a:r>
            <a:endParaRPr lang="en-US" alt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>
                <a:solidFill>
                  <a:srgbClr val="000000"/>
                </a:solidFill>
                <a:cs typeface="Times New Roman" pitchFamily="18" charset="0"/>
              </a:rPr>
              <a:t> Average velocity:</a:t>
            </a:r>
            <a:r>
              <a:rPr lang="en-US" altLang="en-US" sz="2400" dirty="0"/>
              <a:t>  </a:t>
            </a:r>
          </a:p>
          <a:p>
            <a:pPr eaLnBrk="1" hangingPunct="1">
              <a:buFont typeface="Symbol" pitchFamily="18" charset="2"/>
              <a:buChar char=""/>
            </a:pPr>
            <a:endParaRPr lang="en-US" altLang="en-US" sz="2400" dirty="0"/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/>
              <a:t>  Example: Schenectady to NYC (150 mi) in 2.5 h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 smtClean="0"/>
              <a:t>Total distance traveled</a:t>
            </a:r>
          </a:p>
          <a:p>
            <a:pPr eaLnBrk="1" hangingPunct="1">
              <a:buFont typeface="Symbol" pitchFamily="18" charset="2"/>
              <a:buChar char=""/>
            </a:pPr>
            <a:r>
              <a:rPr lang="en-US" altLang="en-US" sz="2400" dirty="0" smtClean="0"/>
              <a:t>Average speed vs average velocity</a:t>
            </a:r>
            <a:endParaRPr lang="en-US" altLang="en-US" sz="2400" dirty="0"/>
          </a:p>
          <a:p>
            <a:pPr eaLnBrk="1" hangingPunct="1">
              <a:buFont typeface="Symbol" pitchFamily="18" charset="2"/>
              <a:buNone/>
            </a:pPr>
            <a:endParaRPr lang="en-US" altLang="en-US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888163"/>
              </p:ext>
            </p:extLst>
          </p:nvPr>
        </p:nvGraphicFramePr>
        <p:xfrm>
          <a:off x="4114800" y="3810000"/>
          <a:ext cx="11430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495085" imgH="393529" progId="Equation.DSMT4">
                  <p:embed/>
                </p:oleObj>
              </mc:Choice>
              <mc:Fallback>
                <p:oleObj name="Equation" r:id="rId3" imgW="495085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0000"/>
                        <a:ext cx="11430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Are the velocity and acceleration greater, less than or = 0?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2133600" y="1905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2133600" y="40386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69925" y="20939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velocity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6477000" y="58674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time</a:t>
            </a:r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3048000" y="2133600"/>
            <a:ext cx="1828800" cy="1371600"/>
          </a:xfrm>
          <a:custGeom>
            <a:avLst/>
            <a:gdLst>
              <a:gd name="T0" fmla="*/ 0 w 1152"/>
              <a:gd name="T1" fmla="*/ 1371600 h 864"/>
              <a:gd name="T2" fmla="*/ 838200 w 1152"/>
              <a:gd name="T3" fmla="*/ 1066800 h 864"/>
              <a:gd name="T4" fmla="*/ 1828800 w 1152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52" h="864">
                <a:moveTo>
                  <a:pt x="0" y="864"/>
                </a:moveTo>
                <a:cubicBezTo>
                  <a:pt x="168" y="840"/>
                  <a:pt x="336" y="816"/>
                  <a:pt x="528" y="672"/>
                </a:cubicBezTo>
                <a:cubicBezTo>
                  <a:pt x="720" y="528"/>
                  <a:pt x="1048" y="112"/>
                  <a:pt x="11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2971800" y="4267200"/>
            <a:ext cx="1981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{0,0}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5105400" y="1981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4876800" y="1905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876800" y="426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1277" name="Freeform 14"/>
          <p:cNvSpPr>
            <a:spLocks/>
          </p:cNvSpPr>
          <p:nvPr/>
        </p:nvSpPr>
        <p:spPr bwMode="auto">
          <a:xfrm>
            <a:off x="5638800" y="4419600"/>
            <a:ext cx="1600200" cy="1371600"/>
          </a:xfrm>
          <a:custGeom>
            <a:avLst/>
            <a:gdLst>
              <a:gd name="T0" fmla="*/ 0 w 1008"/>
              <a:gd name="T1" fmla="*/ 0 h 864"/>
              <a:gd name="T2" fmla="*/ 1066800 w 1008"/>
              <a:gd name="T3" fmla="*/ 457200 h 864"/>
              <a:gd name="T4" fmla="*/ 1600200 w 1008"/>
              <a:gd name="T5" fmla="*/ 13716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864">
                <a:moveTo>
                  <a:pt x="0" y="0"/>
                </a:moveTo>
                <a:cubicBezTo>
                  <a:pt x="252" y="72"/>
                  <a:pt x="504" y="144"/>
                  <a:pt x="672" y="288"/>
                </a:cubicBezTo>
                <a:cubicBezTo>
                  <a:pt x="840" y="432"/>
                  <a:pt x="924" y="648"/>
                  <a:pt x="1008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7223125" y="52181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11279" name="Freeform 16"/>
          <p:cNvSpPr>
            <a:spLocks/>
          </p:cNvSpPr>
          <p:nvPr/>
        </p:nvSpPr>
        <p:spPr bwMode="auto">
          <a:xfrm>
            <a:off x="4267200" y="4800600"/>
            <a:ext cx="1676400" cy="1143000"/>
          </a:xfrm>
          <a:custGeom>
            <a:avLst/>
            <a:gdLst>
              <a:gd name="T0" fmla="*/ 0 w 1056"/>
              <a:gd name="T1" fmla="*/ 1143000 h 720"/>
              <a:gd name="T2" fmla="*/ 1066800 w 1056"/>
              <a:gd name="T3" fmla="*/ 838200 h 720"/>
              <a:gd name="T4" fmla="*/ 1676400 w 1056"/>
              <a:gd name="T5" fmla="*/ 0 h 7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720">
                <a:moveTo>
                  <a:pt x="0" y="720"/>
                </a:moveTo>
                <a:cubicBezTo>
                  <a:pt x="248" y="684"/>
                  <a:pt x="496" y="648"/>
                  <a:pt x="672" y="528"/>
                </a:cubicBezTo>
                <a:cubicBezTo>
                  <a:pt x="848" y="408"/>
                  <a:pt x="952" y="204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410200" y="5486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Forces in Nature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5410200" cy="614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Gravity – near the earth’s surface F = constant, but in general force between any two masses is: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		(don’t worry about this now)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where G = universal gravitational constant, m’s are masses, and r is separation distance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/>
              <a:t>Electromagnetic – all other forces that we experience including all pushes, pulls, friction, contact forces, electricity, magnetism, all of chemistry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1 and 2 are long-range forces – “action at a distance”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Nuclear forces: 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altLang="en-US"/>
              <a:t>Strong – holds nucleus together.  Only acts within the nucleus.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altLang="en-US"/>
              <a:t>Weak – responsible for radioactivity and the instability of larger nuclei. 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057400" y="1752600"/>
          <a:ext cx="12954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748975" imgH="393529" progId="Equation.DSMT4">
                  <p:embed/>
                </p:oleObj>
              </mc:Choice>
              <mc:Fallback>
                <p:oleObj name="Equation" r:id="rId3" imgW="748975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12954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4" name="Picture 6" descr="4for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34385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How to understand action at a distance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Two particles interact by exchanging “virtual” particles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Each of the 4 basic forces (interactions) has its own “exchange” particle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For electromagnetism it is the photon; for gravity, the graviton, for nuclear forces the </a:t>
            </a:r>
            <a:r>
              <a:rPr lang="en-US" altLang="en-US" sz="2400" dirty="0" smtClean="0"/>
              <a:t>gluon or the W and Z bosons; </a:t>
            </a:r>
            <a:r>
              <a:rPr lang="en-US" altLang="en-US" sz="2400" dirty="0" smtClean="0"/>
              <a:t>these travel at the speed of light and carry energy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Fields – each type of interaction establishes a field in space with an associated property; gravity has mass; electromagnetism has electric charge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514600" y="41910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486400" y="41910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2819400" y="4191000"/>
            <a:ext cx="1219200" cy="177800"/>
            <a:chOff x="1776" y="3448"/>
            <a:chExt cx="768" cy="112"/>
          </a:xfrm>
        </p:grpSpPr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1776" y="3448"/>
              <a:ext cx="528" cy="112"/>
            </a:xfrm>
            <a:custGeom>
              <a:avLst/>
              <a:gdLst>
                <a:gd name="T0" fmla="*/ 0 w 528"/>
                <a:gd name="T1" fmla="*/ 56 h 112"/>
                <a:gd name="T2" fmla="*/ 96 w 528"/>
                <a:gd name="T3" fmla="*/ 8 h 112"/>
                <a:gd name="T4" fmla="*/ 144 w 528"/>
                <a:gd name="T5" fmla="*/ 104 h 112"/>
                <a:gd name="T6" fmla="*/ 240 w 528"/>
                <a:gd name="T7" fmla="*/ 8 h 112"/>
                <a:gd name="T8" fmla="*/ 288 w 528"/>
                <a:gd name="T9" fmla="*/ 104 h 112"/>
                <a:gd name="T10" fmla="*/ 384 w 528"/>
                <a:gd name="T11" fmla="*/ 8 h 112"/>
                <a:gd name="T12" fmla="*/ 432 w 528"/>
                <a:gd name="T13" fmla="*/ 104 h 112"/>
                <a:gd name="T14" fmla="*/ 528 w 528"/>
                <a:gd name="T15" fmla="*/ 56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8" h="112">
                  <a:moveTo>
                    <a:pt x="0" y="56"/>
                  </a:moveTo>
                  <a:cubicBezTo>
                    <a:pt x="36" y="28"/>
                    <a:pt x="72" y="0"/>
                    <a:pt x="96" y="8"/>
                  </a:cubicBezTo>
                  <a:cubicBezTo>
                    <a:pt x="120" y="16"/>
                    <a:pt x="120" y="104"/>
                    <a:pt x="144" y="104"/>
                  </a:cubicBezTo>
                  <a:cubicBezTo>
                    <a:pt x="168" y="104"/>
                    <a:pt x="216" y="8"/>
                    <a:pt x="240" y="8"/>
                  </a:cubicBezTo>
                  <a:cubicBezTo>
                    <a:pt x="264" y="8"/>
                    <a:pt x="264" y="104"/>
                    <a:pt x="288" y="104"/>
                  </a:cubicBezTo>
                  <a:cubicBezTo>
                    <a:pt x="312" y="104"/>
                    <a:pt x="360" y="8"/>
                    <a:pt x="384" y="8"/>
                  </a:cubicBezTo>
                  <a:cubicBezTo>
                    <a:pt x="408" y="8"/>
                    <a:pt x="408" y="96"/>
                    <a:pt x="432" y="104"/>
                  </a:cubicBezTo>
                  <a:cubicBezTo>
                    <a:pt x="456" y="112"/>
                    <a:pt x="492" y="84"/>
                    <a:pt x="528" y="5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2304" y="35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0185 L 0.23333 -0.001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Newton’s First Law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Constant velocity doesn't require an explanation (cause), but acceleration does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Friction tricks our intuition here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Newton’s First Law</a:t>
            </a:r>
            <a:r>
              <a:rPr lang="en-US" altLang="en-US" sz="2800" dirty="0" smtClean="0"/>
              <a:t>:  in inertial reference frames, objects traveling at constant velocity will maintain that velocity unless acted upon by an outside force; as a special case, objects at rest will remain at rest unless an outside force acts. Inertia is tendency to stay at rest unless an outside force acts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inertial reference </a:t>
            </a:r>
            <a:r>
              <a:rPr lang="en-US" altLang="en-US" sz="2800" dirty="0" smtClean="0">
                <a:solidFill>
                  <a:srgbClr val="FF0000"/>
                </a:solidFill>
              </a:rPr>
              <a:t>frames: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examples of inertial and non-inertial reference frames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Forces 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Contact vs field (action at a distance) forces</a:t>
            </a:r>
          </a:p>
          <a:p>
            <a:pPr eaLnBrk="1" hangingPunct="1"/>
            <a:r>
              <a:rPr lang="en-US" altLang="en-US" smtClean="0"/>
              <a:t>How can we measure force?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905000" y="3352800"/>
          <a:ext cx="43434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Picture" r:id="rId3" imgW="3447364" imgH="2641881" progId="Word.Picture.8">
                  <p:embed/>
                </p:oleObj>
              </mc:Choice>
              <mc:Fallback>
                <p:oleObj name="Picture" r:id="rId3" imgW="3447364" imgH="2641881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43434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Forces II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springs to measure a push or pull force.  Stretch of spring is proportional to force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Can replace the net force on an object by a single calibrated stretched spring – a big stiff one for a large force, a small flexible one for a small force.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124200" y="2743200"/>
          <a:ext cx="121920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Picture" r:id="rId3" imgW="1219200" imgH="1591056" progId="Word.Picture.8">
                  <p:embed/>
                </p:oleObj>
              </mc:Choice>
              <mc:Fallback>
                <p:oleObj name="Picture" r:id="rId3" imgW="1219200" imgH="159105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43200"/>
                        <a:ext cx="121920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Mass and Acceleration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Inertial mass m</a:t>
            </a:r>
          </a:p>
          <a:p>
            <a:pPr eaLnBrk="1" hangingPunct="1"/>
            <a:r>
              <a:rPr lang="en-US" altLang="en-US" sz="2800" smtClean="0"/>
              <a:t>We can find the relative masses of two objects by exerting the same force on them (check with our springs) and measuring their accelerations: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This, with a 1 kg standard, defines inertial mass (different from weight, a force – later)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544888" y="3505200"/>
          <a:ext cx="11398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545863" imgH="431613" progId="Equation.DSMT4">
                  <p:embed/>
                </p:oleObj>
              </mc:Choice>
              <mc:Fallback>
                <p:oleObj name="Equation" r:id="rId3" imgW="545863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3505200"/>
                        <a:ext cx="113982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Newton’s Second Law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in an inertial frame of reference, the acceleration of a body of mass m, undergoing rigid translation, is given 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		                  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						,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    where </a:t>
            </a:r>
            <a:r>
              <a:rPr lang="en-US" altLang="en-US" sz="2800" dirty="0" err="1" smtClean="0"/>
              <a:t>F</a:t>
            </a:r>
            <a:r>
              <a:rPr lang="en-US" altLang="en-US" sz="2800" baseline="-25000" dirty="0" err="1" smtClean="0"/>
              <a:t>net</a:t>
            </a:r>
            <a:r>
              <a:rPr lang="en-US" altLang="en-US" sz="2800" dirty="0" smtClean="0"/>
              <a:t> is the </a:t>
            </a:r>
            <a:r>
              <a:rPr lang="en-US" altLang="en-US" sz="2800" b="1" dirty="0" smtClean="0"/>
              <a:t>net external force acting on the body</a:t>
            </a:r>
            <a:r>
              <a:rPr lang="en-US" altLang="en-US" sz="2800" dirty="0" smtClean="0"/>
              <a:t> (that is, the sum of all forces due to all bodies </a:t>
            </a:r>
            <a:r>
              <a:rPr lang="en-US" altLang="en-US" sz="2800" i="1" dirty="0" smtClean="0"/>
              <a:t>other than the mass m</a:t>
            </a:r>
            <a:r>
              <a:rPr lang="en-US" altLang="en-US" sz="2800" dirty="0" smtClean="0"/>
              <a:t> that push and pull on m).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This is more usually written as </a:t>
            </a:r>
            <a:r>
              <a:rPr lang="en-US" alt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F = m</a:t>
            </a:r>
            <a:r>
              <a:rPr lang="en-US" altLang="en-US" sz="2800" i="1" dirty="0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i="1" dirty="0" smtClean="0">
                <a:latin typeface="Times New Roman" pitchFamily="18" charset="0"/>
              </a:rPr>
              <a:t>Units for mass </a:t>
            </a:r>
            <a:r>
              <a:rPr lang="en-US" altLang="en-US" sz="2800" i="1" dirty="0" smtClean="0">
                <a:latin typeface="Times New Roman" pitchFamily="18" charset="0"/>
              </a:rPr>
              <a:t>(kilograms kg</a:t>
            </a:r>
            <a:r>
              <a:rPr lang="en-US" altLang="en-US" sz="2800" i="1" dirty="0" smtClean="0">
                <a:latin typeface="Times New Roman" pitchFamily="18" charset="0"/>
              </a:rPr>
              <a:t>), force (</a:t>
            </a:r>
            <a:r>
              <a:rPr lang="en-US" altLang="en-US" sz="2800" i="1" dirty="0" err="1" smtClean="0">
                <a:latin typeface="Times New Roman" pitchFamily="18" charset="0"/>
              </a:rPr>
              <a:t>newtons</a:t>
            </a:r>
            <a:r>
              <a:rPr lang="en-US" altLang="en-US" sz="2800" i="1" dirty="0" smtClean="0">
                <a:latin typeface="Times New Roman" pitchFamily="18" charset="0"/>
              </a:rPr>
              <a:t> N)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Note that if</a:t>
            </a:r>
            <a:r>
              <a:rPr lang="en-US" altLang="en-US" sz="2800" i="1" dirty="0" smtClean="0">
                <a:latin typeface="Times New Roman" pitchFamily="18" charset="0"/>
              </a:rPr>
              <a:t> </a:t>
            </a:r>
            <a:r>
              <a:rPr lang="en-US" altLang="en-US" sz="2800" i="1" dirty="0" err="1" smtClean="0">
                <a:latin typeface="Times New Roman" pitchFamily="18" charset="0"/>
              </a:rPr>
              <a:t>F</a:t>
            </a:r>
            <a:r>
              <a:rPr lang="en-US" altLang="en-US" sz="2800" i="1" baseline="-25000" dirty="0" err="1" smtClean="0">
                <a:latin typeface="Times New Roman" pitchFamily="18" charset="0"/>
              </a:rPr>
              <a:t>net</a:t>
            </a:r>
            <a:r>
              <a:rPr lang="en-US" altLang="en-US" sz="2800" i="1" dirty="0" smtClean="0">
                <a:latin typeface="Times New Roman" pitchFamily="18" charset="0"/>
              </a:rPr>
              <a:t>=0, </a:t>
            </a:r>
            <a:r>
              <a:rPr lang="en-US" altLang="en-US" sz="2800" dirty="0" smtClean="0">
                <a:latin typeface="Times New Roman" pitchFamily="18" charset="0"/>
              </a:rPr>
              <a:t>then</a:t>
            </a:r>
            <a:r>
              <a:rPr lang="en-US" altLang="en-US" sz="2800" i="1" dirty="0" smtClean="0">
                <a:latin typeface="Times New Roman" pitchFamily="18" charset="0"/>
              </a:rPr>
              <a:t> a = 0 </a:t>
            </a:r>
            <a:r>
              <a:rPr lang="en-US" altLang="en-US" sz="2800" dirty="0" smtClean="0">
                <a:latin typeface="Times New Roman" pitchFamily="18" charset="0"/>
              </a:rPr>
              <a:t>and</a:t>
            </a:r>
            <a:r>
              <a:rPr lang="en-US" altLang="en-US" sz="2800" i="1" dirty="0" smtClean="0">
                <a:latin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</a:rPr>
              <a:t>v</a:t>
            </a:r>
            <a:r>
              <a:rPr lang="en-US" altLang="en-US" sz="2800" i="1" dirty="0" smtClean="0">
                <a:latin typeface="Times New Roman" pitchFamily="18" charset="0"/>
              </a:rPr>
              <a:t> = constant, </a:t>
            </a:r>
            <a:r>
              <a:rPr lang="en-US" altLang="en-US" sz="2800" dirty="0" smtClean="0">
                <a:latin typeface="Times New Roman" pitchFamily="18" charset="0"/>
              </a:rPr>
              <a:t>giving Newton’s First Law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i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i="1" dirty="0" smtClean="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048000" y="2514600"/>
          <a:ext cx="17970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723586" imgH="418918" progId="Equation.DSMT4">
                  <p:embed/>
                </p:oleObj>
              </mc:Choice>
              <mc:Fallback>
                <p:oleObj name="Equation" r:id="rId3" imgW="723586" imgH="4189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17970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Weight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Weight is the force of gravity acting on a mass </a:t>
            </a:r>
            <a:r>
              <a:rPr lang="en-US" altLang="en-US" sz="2800" dirty="0" err="1" smtClean="0">
                <a:solidFill>
                  <a:srgbClr val="3333FF"/>
                </a:solidFill>
              </a:rPr>
              <a:t>F</a:t>
            </a:r>
            <a:r>
              <a:rPr lang="en-US" altLang="en-US" sz="2800" baseline="-25000" dirty="0" err="1" smtClean="0">
                <a:solidFill>
                  <a:srgbClr val="3333FF"/>
                </a:solidFill>
              </a:rPr>
              <a:t>g</a:t>
            </a:r>
            <a:r>
              <a:rPr lang="en-US" altLang="en-US" sz="2800" dirty="0" smtClean="0">
                <a:solidFill>
                  <a:srgbClr val="3333FF"/>
                </a:solidFill>
              </a:rPr>
              <a:t>=mg</a:t>
            </a:r>
            <a:r>
              <a:rPr lang="en-US" altLang="en-US" sz="2800" dirty="0" smtClean="0">
                <a:solidFill>
                  <a:srgbClr val="FF0000"/>
                </a:solidFill>
              </a:rPr>
              <a:t>  where </a:t>
            </a:r>
            <a:r>
              <a:rPr lang="en-US" altLang="en-US" sz="2800" dirty="0" smtClean="0"/>
              <a:t>g = </a:t>
            </a:r>
            <a:r>
              <a:rPr lang="en-US" altLang="en-US" sz="2800" dirty="0" err="1" smtClean="0"/>
              <a:t>GM</a:t>
            </a:r>
            <a:r>
              <a:rPr lang="en-US" altLang="en-US" sz="2800" baseline="-25000" dirty="0" err="1" smtClean="0"/>
              <a:t>e</a:t>
            </a:r>
            <a:r>
              <a:rPr lang="en-US" altLang="en-US" sz="2800" dirty="0" smtClean="0"/>
              <a:t>/R</a:t>
            </a:r>
            <a:r>
              <a:rPr lang="en-US" altLang="en-US" sz="2800" baseline="-25000" dirty="0" smtClean="0"/>
              <a:t>e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(with numerical value g = 9.8 m/s</a:t>
            </a:r>
            <a:r>
              <a:rPr lang="en-US" alt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</a:rPr>
              <a:t>)- </a:t>
            </a:r>
            <a:r>
              <a:rPr lang="en-US" altLang="en-US" sz="2800" dirty="0" smtClean="0">
                <a:solidFill>
                  <a:srgbClr val="FF0000"/>
                </a:solidFill>
              </a:rPr>
              <a:t>Note: the mass does not have to be accelerating to have weight !!</a:t>
            </a:r>
            <a:endParaRPr lang="en-US" altLang="en-US" sz="2800" baseline="-25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Gravitational mass = inertial mass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Mass and weight are different: on the moon you would have your same mass, but a weight that is much less, about 1/6 that on earth, due to the weaker pull of the moon</a:t>
            </a:r>
            <a:endParaRPr lang="en-US" altLang="en-US" sz="2800" baseline="30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Also, you weigh a bit less on a tall mountain since the earth pulls on you with a weaker force – this is responsible for the lower boiling point of water at high altitudes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Newton’s Third Law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acceleration requires an external force – what is that for a runner or bicyclist or flying bird or swimming fish?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you push against is very important – forces are interactions between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cs typeface="Times New Roman" pitchFamily="18" charset="0"/>
              </a:rPr>
              <a:t>When one body exerts a force on a second body, the second exerts a force in the opposite direction and of equal magnitude on the first; that is,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cs typeface="Times New Roman" pitchFamily="18" charset="0"/>
              </a:rPr>
              <a:t>These are sometimes called action-reaction pairs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276600" y="4114800"/>
          <a:ext cx="2362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3" imgW="901309" imgH="253890" progId="Equation.DSMT4">
                  <p:embed/>
                </p:oleObj>
              </mc:Choice>
              <mc:Fallback>
                <p:oleObj name="Equation" r:id="rId3" imgW="901309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14800"/>
                        <a:ext cx="23622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Am I moving?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What’s my speed?</a:t>
            </a:r>
          </a:p>
          <a:p>
            <a:pPr lvl="1" eaLnBrk="1" hangingPunct="1"/>
            <a:r>
              <a:rPr lang="en-US" altLang="en-US" smtClean="0"/>
              <a:t>Earth is rotating:  </a:t>
            </a:r>
          </a:p>
          <a:p>
            <a:pPr lvl="2" eaLnBrk="1" hangingPunct="1"/>
            <a:r>
              <a:rPr lang="en-US" altLang="en-US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~ 500 m/s or ~ 1000 miles/h</a:t>
            </a:r>
          </a:p>
          <a:p>
            <a:pPr lvl="1" eaLnBrk="1" hangingPunct="1"/>
            <a:r>
              <a:rPr lang="en-US" altLang="en-US" smtClean="0"/>
              <a:t>Earth orbits the sun:  </a:t>
            </a:r>
          </a:p>
          <a:p>
            <a:pPr lvl="2" eaLnBrk="1" hangingPunct="1"/>
            <a:r>
              <a:rPr lang="en-US" altLang="en-US" smtClean="0"/>
              <a:t>v</a:t>
            </a:r>
            <a:r>
              <a:rPr lang="en-US" altLang="en-US" baseline="-25000" smtClean="0"/>
              <a:t>2</a:t>
            </a:r>
            <a:r>
              <a:rPr lang="en-US" altLang="en-US" smtClean="0"/>
              <a:t> ~ 5 km/s or ~ 3 miles/s or 11,000 miles/h</a:t>
            </a:r>
          </a:p>
          <a:p>
            <a:pPr lvl="1" eaLnBrk="1" hangingPunct="1"/>
            <a:r>
              <a:rPr lang="en-US" altLang="en-US" smtClean="0"/>
              <a:t>Earth rotates around Milky Way Galaxy:</a:t>
            </a:r>
          </a:p>
          <a:p>
            <a:pPr lvl="2" eaLnBrk="1" hangingPunct="1"/>
            <a:r>
              <a:rPr lang="en-US" altLang="en-US" smtClean="0"/>
              <a:t>v</a:t>
            </a:r>
            <a:r>
              <a:rPr lang="en-US" altLang="en-US" baseline="-25000" smtClean="0"/>
              <a:t>3</a:t>
            </a:r>
            <a:r>
              <a:rPr lang="en-US" altLang="en-US" smtClean="0"/>
              <a:t> ~ 200 km/s  or ~ 120 miles/s or 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	400,000 miles/h</a:t>
            </a:r>
          </a:p>
          <a:p>
            <a:pPr lvl="1" eaLnBrk="1" hangingPunct="1"/>
            <a:r>
              <a:rPr lang="en-US" altLang="en-US" smtClean="0"/>
              <a:t>Milky Way Galaxy itself moving:</a:t>
            </a:r>
          </a:p>
          <a:p>
            <a:pPr lvl="2" eaLnBrk="1" hangingPunct="1"/>
            <a:r>
              <a:rPr lang="en-US" altLang="en-US" smtClean="0"/>
              <a:t>v</a:t>
            </a:r>
            <a:r>
              <a:rPr lang="en-US" altLang="en-US" baseline="-25000" smtClean="0"/>
              <a:t>4</a:t>
            </a:r>
            <a:r>
              <a:rPr lang="en-US" altLang="en-US" smtClean="0"/>
              <a:t> ~ 600 km/s or ~360 miles/s or 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	1,200,000 miles/h</a:t>
            </a:r>
          </a:p>
          <a:p>
            <a:pPr lvl="2" eaLnBrk="1" hangingPunct="1"/>
            <a:r>
              <a:rPr lang="en-US" altLang="en-US" smtClean="0"/>
              <a:t>This is about 0.2% of c = 3 x 10</a:t>
            </a:r>
            <a:r>
              <a:rPr lang="en-US" altLang="en-US" baseline="30000" smtClean="0"/>
              <a:t>8</a:t>
            </a:r>
            <a:r>
              <a:rPr lang="en-US" altLang="en-US" smtClean="0"/>
              <a:t> m/s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pic>
        <p:nvPicPr>
          <p:cNvPr id="30725" name="Picture 5" descr="veart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 descr="planetsor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7000"/>
            <a:ext cx="1066800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9" descr="image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10668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10"/>
          <p:cNvSpPr>
            <a:spLocks noChangeShapeType="1"/>
          </p:cNvSpPr>
          <p:nvPr/>
        </p:nvSpPr>
        <p:spPr bwMode="auto">
          <a:xfrm flipH="1">
            <a:off x="7467600" y="3962400"/>
            <a:ext cx="2286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32" name="Picture 12" descr="0503072158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0"/>
            <a:ext cx="16002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Third Law 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 the interaction pairs of forces.  In each case draw a free-body diagram:</a:t>
            </a:r>
          </a:p>
          <a:p>
            <a:pPr lvl="1" eaLnBrk="1" hangingPunct="1"/>
            <a:r>
              <a:rPr lang="en-US" altLang="en-US" smtClean="0"/>
              <a:t>A book resting on a table</a:t>
            </a:r>
          </a:p>
          <a:p>
            <a:pPr lvl="1" eaLnBrk="1" hangingPunct="1"/>
            <a:r>
              <a:rPr lang="en-US" altLang="en-US" smtClean="0"/>
              <a:t>A book resting on a table with a second book on top of it</a:t>
            </a:r>
          </a:p>
          <a:p>
            <a:pPr lvl="1" eaLnBrk="1" hangingPunct="1"/>
            <a:r>
              <a:rPr lang="en-US" altLang="en-US" smtClean="0"/>
              <a:t>A cart being pulled by a horse along a level road</a:t>
            </a:r>
          </a:p>
          <a:p>
            <a:pPr lvl="1" eaLnBrk="1" hangingPunct="1"/>
            <a:r>
              <a:rPr lang="en-US" altLang="en-US" smtClean="0"/>
              <a:t>A heavy picture being pushed horizontally against the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Diffusion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altLang="en-US" smtClean="0"/>
              <a:t>Why is diffusion important??</a:t>
            </a:r>
          </a:p>
          <a:p>
            <a:pPr eaLnBrk="1" hangingPunct="1"/>
            <a:r>
              <a:rPr lang="en-US" altLang="en-US" smtClean="0"/>
              <a:t>Examples of diffusion = Brownian motion = thermal motion</a:t>
            </a:r>
          </a:p>
          <a:p>
            <a:pPr eaLnBrk="1" hangingPunct="1"/>
            <a:r>
              <a:rPr lang="en-US" altLang="en-US" smtClean="0"/>
              <a:t>Random walk in one dimension </a:t>
            </a:r>
          </a:p>
          <a:p>
            <a:pPr eaLnBrk="1" hangingPunct="1"/>
            <a:r>
              <a:rPr lang="en-US" altLang="en-US" smtClean="0"/>
              <a:t>Mean square displacement definition in 1 dim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 2 or 3 dim: 2Dt </a:t>
            </a:r>
            <a:r>
              <a:rPr lang="en-US" altLang="en-US" smtClean="0">
                <a:cs typeface="Arial" charset="0"/>
              </a:rPr>
              <a:t>→ 4Dt → 6Dt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828800" y="4038600"/>
          <a:ext cx="27432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3" imgW="876300" imgH="203200" progId="Equation.DSMT4">
                  <p:embed/>
                </p:oleObj>
              </mc:Choice>
              <mc:Fallback>
                <p:oleObj name="Equation" r:id="rId3" imgW="8763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27432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Diffusion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smtClean="0"/>
              <a:t>Example 2.9</a:t>
            </a:r>
            <a:r>
              <a:rPr lang="en-US" altLang="en-US" dirty="0" smtClean="0"/>
              <a:t>  The diffusion coefficient for sucrose in blood at 37</a:t>
            </a:r>
            <a:r>
              <a:rPr lang="en-US" altLang="en-US" baseline="30000" dirty="0" smtClean="0"/>
              <a:t>o</a:t>
            </a:r>
            <a:r>
              <a:rPr lang="en-US" altLang="en-US" dirty="0" smtClean="0"/>
              <a:t>C is 9.6 x 10</a:t>
            </a:r>
            <a:r>
              <a:rPr lang="en-US" altLang="en-US" baseline="30000" dirty="0" smtClean="0"/>
              <a:t>-11</a:t>
            </a:r>
            <a:r>
              <a:rPr lang="en-US" altLang="en-US" dirty="0" smtClean="0"/>
              <a:t> 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/s.  a) Find the average (root mean square) distance that a typical sucrose molecule moves (in three-dimensions) in one hour.   b)  Now find how long it takes for a typical sucrose molecule to diffuse from the center to the outer edge of a blood capillary of diameter 8 </a:t>
            </a:r>
            <a:r>
              <a:rPr lang="en-US" altLang="en-US" dirty="0" smtClean="0">
                <a:sym typeface="Symbol" pitchFamily="18" charset="2"/>
              </a:rPr>
              <a:t></a:t>
            </a:r>
            <a:r>
              <a:rPr lang="en-US" altLang="en-US" dirty="0" smtClean="0"/>
              <a:t>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FF"/>
                </a:solidFill>
              </a:rPr>
              <a:t>Motion of glider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1066800" y="1676400"/>
          <a:ext cx="6934200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hart" r:id="rId3" imgW="4869180" imgH="3307080" progId="Excel.Chart.8">
                  <p:embed/>
                </p:oleObj>
              </mc:Choice>
              <mc:Fallback>
                <p:oleObj name="Chart" r:id="rId3" imgW="4869180" imgH="330708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6934200" cy="470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FF"/>
                </a:solidFill>
              </a:rPr>
              <a:t>Zoom-in of motion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1795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685800" y="1828800"/>
          <a:ext cx="8458200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hart" r:id="rId3" imgW="5854700" imgH="3263900" progId="Excel.Chart.8">
                  <p:embed/>
                </p:oleObj>
              </mc:Choice>
              <mc:Fallback>
                <p:oleObj name="Chart" r:id="rId3" imgW="5854700" imgH="32639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8458200" cy="471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6"/>
          <p:cNvSpPr txBox="1">
            <a:spLocks noChangeArrowheads="1"/>
          </p:cNvSpPr>
          <p:nvPr/>
        </p:nvSpPr>
        <p:spPr bwMode="auto">
          <a:xfrm rot="-5400000">
            <a:off x="145257" y="343614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Position 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333FF"/>
                </a:solidFill>
              </a:rPr>
              <a:t>Instantaneous velocity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As </a:t>
            </a:r>
            <a:r>
              <a:rPr lang="en-US" altLang="en-US" sz="2800" dirty="0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t approaches zero, </a:t>
            </a:r>
            <a:r>
              <a:rPr lang="en-US" altLang="en-US" sz="2800" dirty="0" err="1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alt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 also does, but the ratio approaches a finite value: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						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On a graph of x(t) vs t, dx/</a:t>
            </a:r>
            <a:r>
              <a:rPr lang="en-US" alt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dt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 is the slope at a point on the graph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Larger slope → faster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Smaller slope → slower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Positive slope → moving toward +x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Negative slope → moving toward –x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“</a:t>
            </a:r>
            <a:r>
              <a:rPr lang="en-US" alt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slopemeter</a:t>
            </a:r>
            <a:r>
              <a:rPr lang="en-US" altLang="en-US" sz="2800" dirty="0" smtClean="0">
                <a:solidFill>
                  <a:srgbClr val="000000"/>
                </a:solidFill>
                <a:cs typeface="Times New Roman" pitchFamily="18" charset="0"/>
              </a:rPr>
              <a:t>” can be used to move along the curve and measure velocity</a:t>
            </a:r>
            <a:endParaRPr lang="en-US" altLang="en-US" sz="7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600200" y="2362200"/>
          <a:ext cx="22860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320227" imgH="393529" progId="Equation.DSMT4">
                  <p:embed/>
                </p:oleObj>
              </mc:Choice>
              <mc:Fallback>
                <p:oleObj name="Equation" r:id="rId3" imgW="132022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22860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FF"/>
                </a:solidFill>
              </a:rPr>
              <a:t>Slopemeter velocity vs time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609600" y="1752600"/>
          <a:ext cx="7772400" cy="477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hart" r:id="rId3" imgW="5626100" imgH="3454400" progId="Excel.Chart.8">
                  <p:embed/>
                </p:oleObj>
              </mc:Choice>
              <mc:Fallback>
                <p:oleObj name="Chart" r:id="rId3" imgW="5626100" imgH="34544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7772400" cy="477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 rot="-5400000">
            <a:off x="373857" y="358854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Velocity (m/s)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More on position/velocity vs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v = constant, then </a:t>
            </a:r>
            <a:r>
              <a:rPr lang="en-US" altLang="en-US" smtClean="0">
                <a:solidFill>
                  <a:srgbClr val="FF0000"/>
                </a:solidFill>
              </a:rPr>
              <a:t>v vs t</a:t>
            </a:r>
            <a:r>
              <a:rPr lang="en-US" altLang="en-US" smtClean="0"/>
              <a:t> is a horizontal line and </a:t>
            </a:r>
            <a:r>
              <a:rPr lang="en-US" altLang="en-US" smtClean="0">
                <a:solidFill>
                  <a:srgbClr val="FF0000"/>
                </a:solidFill>
              </a:rPr>
              <a:t>x vs t</a:t>
            </a:r>
            <a:r>
              <a:rPr lang="en-US" altLang="en-US" smtClean="0"/>
              <a:t> is linear, with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 </a:t>
            </a:r>
            <a:r>
              <a:rPr lang="en-US" altLang="en-US" smtClean="0">
                <a:solidFill>
                  <a:srgbClr val="FF0000"/>
                </a:solidFill>
              </a:rPr>
              <a:t>constant slope = 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In this case</a:t>
            </a:r>
            <a:r>
              <a:rPr lang="en-US" altLang="en-US" smtClean="0"/>
              <a:t> we have that				so that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Then the area under the </a:t>
            </a:r>
            <a:r>
              <a:rPr lang="en-US" altLang="en-US" smtClean="0">
                <a:solidFill>
                  <a:srgbClr val="FF0000"/>
                </a:solidFill>
              </a:rPr>
              <a:t>v vs t</a:t>
            </a:r>
            <a:r>
              <a:rPr lang="en-US" altLang="en-US" smtClean="0"/>
              <a:t> graph is the displacement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v is not constant then we need to introduce acceleration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791200" y="2971800"/>
          <a:ext cx="17367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863225" imgH="393529" progId="Equation.DSMT4">
                  <p:embed/>
                </p:oleObj>
              </mc:Choice>
              <mc:Fallback>
                <p:oleObj name="Equation" r:id="rId3" imgW="863225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71800"/>
                        <a:ext cx="17367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971800" y="3581400"/>
          <a:ext cx="17367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863225" imgH="228501" progId="Equation.DSMT4">
                  <p:embed/>
                </p:oleObj>
              </mc:Choice>
              <mc:Fallback>
                <p:oleObj name="Equation" r:id="rId5" imgW="863225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17367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581400" y="4572000"/>
          <a:ext cx="34702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1727200" imgH="228600" progId="Equation.DSMT4">
                  <p:embed/>
                </p:oleObj>
              </mc:Choice>
              <mc:Fallback>
                <p:oleObj name="Equation" r:id="rId7" imgW="1727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347027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3333FF"/>
                </a:solidFill>
              </a:rPr>
              <a:t>Changes in velocity – acceleration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Average acceleration: 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v vs t graph is linear, then average acceleration is a constant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not, then use slopemeter idea to define instantaneous acceleration:	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Since 		we can write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So, </a:t>
            </a:r>
            <a:r>
              <a:rPr lang="en-US" altLang="en-US" sz="28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the slope of a velocity vs time graph at a point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alt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  <a:endParaRPr lang="en-US" altLang="en-US" sz="720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Draw possible v vs t graph for </a:t>
            </a:r>
            <a:r>
              <a:rPr lang="en-US" altLang="en-US" sz="20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constant &gt;0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alt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Draw possible x vs t for that situation</a:t>
            </a:r>
            <a:endParaRPr lang="en-US" altLang="en-US" sz="66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419600" y="1066800"/>
          <a:ext cx="990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3" imgW="482391" imgH="393529" progId="Equation.DSMT4">
                  <p:embed/>
                </p:oleObj>
              </mc:Choice>
              <mc:Fallback>
                <p:oleObj name="Equation" r:id="rId3" imgW="482391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066800"/>
                        <a:ext cx="9906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5029200" y="3124200"/>
          <a:ext cx="25146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5" imgW="1269449" imgH="393529" progId="Equation.DSMT4">
                  <p:embed/>
                </p:oleObj>
              </mc:Choice>
              <mc:Fallback>
                <p:oleObj name="Equation" r:id="rId5" imgW="1269449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24200"/>
                        <a:ext cx="25146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905000" y="4267200"/>
          <a:ext cx="9906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7" imgW="520474" imgH="393529" progId="Equation.DSMT4">
                  <p:embed/>
                </p:oleObj>
              </mc:Choice>
              <mc:Fallback>
                <p:oleObj name="Equation" r:id="rId7" imgW="520474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9906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419725" y="4114800"/>
          <a:ext cx="196373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9" imgW="927100" imgH="419100" progId="Equation.DSMT4">
                  <p:embed/>
                </p:oleObj>
              </mc:Choice>
              <mc:Fallback>
                <p:oleObj name="Equation" r:id="rId9" imgW="9271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4114800"/>
                        <a:ext cx="1963738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3333FF"/>
                </a:solidFill>
              </a:rPr>
              <a:t>Slopemeter to find accel. vs time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838200" y="1219200"/>
          <a:ext cx="8305800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Chart" r:id="rId3" imgW="5626100" imgH="3454400" progId="Excel.Chart.8">
                  <p:embed/>
                </p:oleObj>
              </mc:Choice>
              <mc:Fallback>
                <p:oleObj name="Chart" r:id="rId3" imgW="5626100" imgH="34544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8305800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6"/>
          <p:cNvSpPr txBox="1">
            <a:spLocks noChangeArrowheads="1"/>
          </p:cNvSpPr>
          <p:nvPr/>
        </p:nvSpPr>
        <p:spPr bwMode="auto">
          <a:xfrm rot="-5400000">
            <a:off x="373857" y="3512343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Acceleration (m/s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941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Default Design</vt:lpstr>
      <vt:lpstr>Equation</vt:lpstr>
      <vt:lpstr>Chart</vt:lpstr>
      <vt:lpstr>Picture</vt:lpstr>
      <vt:lpstr>Ch 2: One-dimensional Motion</vt:lpstr>
      <vt:lpstr>Am I moving?</vt:lpstr>
      <vt:lpstr>Motion of glider</vt:lpstr>
      <vt:lpstr>Zoom-in of motion</vt:lpstr>
      <vt:lpstr>Instantaneous velocity</vt:lpstr>
      <vt:lpstr>Slopemeter velocity vs time</vt:lpstr>
      <vt:lpstr>More on position/velocity vs time</vt:lpstr>
      <vt:lpstr>Changes in velocity – acceleration</vt:lpstr>
      <vt:lpstr>Slopemeter to find accel. vs time</vt:lpstr>
      <vt:lpstr>Are the velocity and acceleration greater, less than or = 0?</vt:lpstr>
      <vt:lpstr>Forces in Nature</vt:lpstr>
      <vt:lpstr>How to understand action at a distance</vt:lpstr>
      <vt:lpstr>Newton’s First Law</vt:lpstr>
      <vt:lpstr>Forces I</vt:lpstr>
      <vt:lpstr>Forces II</vt:lpstr>
      <vt:lpstr>Mass and Acceleration</vt:lpstr>
      <vt:lpstr>Newton’s Second Law</vt:lpstr>
      <vt:lpstr>Weight</vt:lpstr>
      <vt:lpstr>Newton’s Third Law</vt:lpstr>
      <vt:lpstr>Third Law Examples</vt:lpstr>
      <vt:lpstr>Diffusion</vt:lpstr>
      <vt:lpstr>Diffusion Problem</vt:lpstr>
    </vt:vector>
  </TitlesOfParts>
  <Company>Union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15</dc:title>
  <dc:creator>Physics</dc:creator>
  <cp:lastModifiedBy>aaa</cp:lastModifiedBy>
  <cp:revision>27</cp:revision>
  <dcterms:created xsi:type="dcterms:W3CDTF">2003-09-02T13:33:19Z</dcterms:created>
  <dcterms:modified xsi:type="dcterms:W3CDTF">2014-03-28T13:27:00Z</dcterms:modified>
</cp:coreProperties>
</file>