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7" r:id="rId3"/>
    <p:sldId id="258" r:id="rId4"/>
    <p:sldId id="259" r:id="rId5"/>
    <p:sldId id="260" r:id="rId6"/>
    <p:sldId id="262" r:id="rId7"/>
    <p:sldId id="261" r:id="rId8"/>
    <p:sldId id="263" r:id="rId9"/>
    <p:sldId id="268" r:id="rId10"/>
    <p:sldId id="269" r:id="rId11"/>
    <p:sldId id="270" r:id="rId12"/>
    <p:sldId id="271" r:id="rId13"/>
    <p:sldId id="272" r:id="rId14"/>
    <p:sldId id="273" r:id="rId15"/>
    <p:sldId id="274" r:id="rId16"/>
    <p:sldId id="275" r:id="rId17"/>
    <p:sldId id="276" r:id="rId18"/>
    <p:sldId id="277" r:id="rId19"/>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27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image" Target="../media/image29.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D9D158-BFE1-4686-9E40-8DAA3E3C905B}" type="slidenum">
              <a:rPr lang="en-US" altLang="en-US"/>
              <a:pPr/>
              <a:t>‹#›</a:t>
            </a:fld>
            <a:endParaRPr lang="en-US" altLang="en-US"/>
          </a:p>
        </p:txBody>
      </p:sp>
    </p:spTree>
    <p:extLst>
      <p:ext uri="{BB962C8B-B14F-4D97-AF65-F5344CB8AC3E}">
        <p14:creationId xmlns:p14="http://schemas.microsoft.com/office/powerpoint/2010/main" val="121761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01413CF-68DE-48BD-AAFC-9748E2378009}" type="slidenum">
              <a:rPr lang="en-US" altLang="en-US"/>
              <a:pPr/>
              <a:t>‹#›</a:t>
            </a:fld>
            <a:endParaRPr lang="en-US" altLang="en-US"/>
          </a:p>
        </p:txBody>
      </p:sp>
    </p:spTree>
    <p:extLst>
      <p:ext uri="{BB962C8B-B14F-4D97-AF65-F5344CB8AC3E}">
        <p14:creationId xmlns:p14="http://schemas.microsoft.com/office/powerpoint/2010/main" val="296557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D6F4D6-AFAA-412F-8C6F-3AACB4B8632F}" type="slidenum">
              <a:rPr lang="en-US" altLang="en-US"/>
              <a:pPr/>
              <a:t>‹#›</a:t>
            </a:fld>
            <a:endParaRPr lang="en-US" altLang="en-US"/>
          </a:p>
        </p:txBody>
      </p:sp>
    </p:spTree>
    <p:extLst>
      <p:ext uri="{BB962C8B-B14F-4D97-AF65-F5344CB8AC3E}">
        <p14:creationId xmlns:p14="http://schemas.microsoft.com/office/powerpoint/2010/main" val="68668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F038599-93A0-46EB-864B-670DEC6C06D6}" type="slidenum">
              <a:rPr lang="en-US" altLang="en-US"/>
              <a:pPr/>
              <a:t>‹#›</a:t>
            </a:fld>
            <a:endParaRPr lang="en-US" altLang="en-US"/>
          </a:p>
        </p:txBody>
      </p:sp>
    </p:spTree>
    <p:extLst>
      <p:ext uri="{BB962C8B-B14F-4D97-AF65-F5344CB8AC3E}">
        <p14:creationId xmlns:p14="http://schemas.microsoft.com/office/powerpoint/2010/main" val="752885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C0ED47C-6B1D-4E6A-90D8-DBAF1F70A6B7}" type="slidenum">
              <a:rPr lang="en-US" altLang="en-US"/>
              <a:pPr/>
              <a:t>‹#›</a:t>
            </a:fld>
            <a:endParaRPr lang="en-US" altLang="en-US"/>
          </a:p>
        </p:txBody>
      </p:sp>
    </p:spTree>
    <p:extLst>
      <p:ext uri="{BB962C8B-B14F-4D97-AF65-F5344CB8AC3E}">
        <p14:creationId xmlns:p14="http://schemas.microsoft.com/office/powerpoint/2010/main" val="49156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526FEBE-995B-4B62-8034-E315AD949AF9}" type="slidenum">
              <a:rPr lang="en-US" altLang="en-US"/>
              <a:pPr/>
              <a:t>‹#›</a:t>
            </a:fld>
            <a:endParaRPr lang="en-US" altLang="en-US"/>
          </a:p>
        </p:txBody>
      </p:sp>
    </p:spTree>
    <p:extLst>
      <p:ext uri="{BB962C8B-B14F-4D97-AF65-F5344CB8AC3E}">
        <p14:creationId xmlns:p14="http://schemas.microsoft.com/office/powerpoint/2010/main" val="335125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D8C2FDC-A300-47C3-94EA-CFCEC57703D1}" type="slidenum">
              <a:rPr lang="en-US" altLang="en-US"/>
              <a:pPr/>
              <a:t>‹#›</a:t>
            </a:fld>
            <a:endParaRPr lang="en-US" altLang="en-US"/>
          </a:p>
        </p:txBody>
      </p:sp>
    </p:spTree>
    <p:extLst>
      <p:ext uri="{BB962C8B-B14F-4D97-AF65-F5344CB8AC3E}">
        <p14:creationId xmlns:p14="http://schemas.microsoft.com/office/powerpoint/2010/main" val="106811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FE1809E-9D2B-4998-8AFC-0DF5CD16EE69}" type="slidenum">
              <a:rPr lang="en-US" altLang="en-US"/>
              <a:pPr/>
              <a:t>‹#›</a:t>
            </a:fld>
            <a:endParaRPr lang="en-US" altLang="en-US"/>
          </a:p>
        </p:txBody>
      </p:sp>
    </p:spTree>
    <p:extLst>
      <p:ext uri="{BB962C8B-B14F-4D97-AF65-F5344CB8AC3E}">
        <p14:creationId xmlns:p14="http://schemas.microsoft.com/office/powerpoint/2010/main" val="405598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6310423-50B1-47C0-A0CF-7708D2F6E3A8}" type="slidenum">
              <a:rPr lang="en-US" altLang="en-US"/>
              <a:pPr/>
              <a:t>‹#›</a:t>
            </a:fld>
            <a:endParaRPr lang="en-US" altLang="en-US"/>
          </a:p>
        </p:txBody>
      </p:sp>
    </p:spTree>
    <p:extLst>
      <p:ext uri="{BB962C8B-B14F-4D97-AF65-F5344CB8AC3E}">
        <p14:creationId xmlns:p14="http://schemas.microsoft.com/office/powerpoint/2010/main" val="326458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084703E-C9D0-4198-B170-6E7B59D7E359}" type="slidenum">
              <a:rPr lang="en-US" altLang="en-US"/>
              <a:pPr/>
              <a:t>‹#›</a:t>
            </a:fld>
            <a:endParaRPr lang="en-US" altLang="en-US"/>
          </a:p>
        </p:txBody>
      </p:sp>
    </p:spTree>
    <p:extLst>
      <p:ext uri="{BB962C8B-B14F-4D97-AF65-F5344CB8AC3E}">
        <p14:creationId xmlns:p14="http://schemas.microsoft.com/office/powerpoint/2010/main" val="27086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50C572C-0B47-4B15-A45F-397A3EA8B827}" type="slidenum">
              <a:rPr lang="en-US" altLang="en-US"/>
              <a:pPr/>
              <a:t>‹#›</a:t>
            </a:fld>
            <a:endParaRPr lang="en-US" altLang="en-US"/>
          </a:p>
        </p:txBody>
      </p:sp>
    </p:spTree>
    <p:extLst>
      <p:ext uri="{BB962C8B-B14F-4D97-AF65-F5344CB8AC3E}">
        <p14:creationId xmlns:p14="http://schemas.microsoft.com/office/powerpoint/2010/main" val="352746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B535AD8-F2C1-4A02-AF5C-30A2A5D83027}" type="slidenum">
              <a:rPr lang="en-US" altLang="en-US"/>
              <a:pPr/>
              <a:t>‹#›</a:t>
            </a:fld>
            <a:endParaRPr lang="en-US" altLang="en-US"/>
          </a:p>
        </p:txBody>
      </p:sp>
    </p:spTree>
    <p:extLst>
      <p:ext uri="{BB962C8B-B14F-4D97-AF65-F5344CB8AC3E}">
        <p14:creationId xmlns:p14="http://schemas.microsoft.com/office/powerpoint/2010/main" val="321748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5D2F22A-036D-4445-B3E0-7571E39F1AEC}" type="slidenum">
              <a:rPr lang="en-US" altLang="en-US"/>
              <a:pPr/>
              <a:t>‹#›</a:t>
            </a:fld>
            <a:endParaRPr lang="en-US" altLang="en-US"/>
          </a:p>
        </p:txBody>
      </p:sp>
    </p:spTree>
    <p:extLst>
      <p:ext uri="{BB962C8B-B14F-4D97-AF65-F5344CB8AC3E}">
        <p14:creationId xmlns:p14="http://schemas.microsoft.com/office/powerpoint/2010/main" val="227534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5E5A5F3-F06A-40A7-8142-9F6B6BD79A5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emf"/><Relationship Id="rId5" Type="http://schemas.openxmlformats.org/officeDocument/2006/relationships/oleObject" Target="../embeddings/oleObject22.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36.wmf"/><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jpeg"/><Relationship Id="rId5" Type="http://schemas.openxmlformats.org/officeDocument/2006/relationships/image" Target="../media/image33.wmf"/><Relationship Id="rId10" Type="http://schemas.openxmlformats.org/officeDocument/2006/relationships/image" Target="../media/image35.wmf"/><Relationship Id="rId4" Type="http://schemas.openxmlformats.org/officeDocument/2006/relationships/oleObject" Target="../embeddings/oleObject25.bin"/><Relationship Id="rId9"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9.wmf"/><Relationship Id="rId4" Type="http://schemas.openxmlformats.org/officeDocument/2006/relationships/image" Target="../media/image38.wmf"/></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0.emf"/><Relationship Id="rId5" Type="http://schemas.openxmlformats.org/officeDocument/2006/relationships/oleObject" Target="../embeddings/oleObject29.bin"/><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wmf"/><Relationship Id="rId4" Type="http://schemas.openxmlformats.org/officeDocument/2006/relationships/image" Target="../media/image46.wmf"/></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1.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2" Type="http://schemas.openxmlformats.org/officeDocument/2006/relationships/hyperlink" Target="http://www.ks.uiuc.edu/Gallery/Mov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4.bin"/><Relationship Id="rId18" Type="http://schemas.openxmlformats.org/officeDocument/2006/relationships/image" Target="../media/image23.wmf"/><Relationship Id="rId3" Type="http://schemas.openxmlformats.org/officeDocument/2006/relationships/oleObject" Target="../embeddings/oleObject9.bin"/><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20.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5.vml"/><Relationship Id="rId6" Type="http://schemas.openxmlformats.org/officeDocument/2006/relationships/image" Target="../media/image17.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9.wmf"/><Relationship Id="rId19" Type="http://schemas.openxmlformats.org/officeDocument/2006/relationships/oleObject" Target="../embeddings/oleObject17.bin"/><Relationship Id="rId4" Type="http://schemas.openxmlformats.org/officeDocument/2006/relationships/image" Target="../media/image16.wmf"/><Relationship Id="rId9" Type="http://schemas.openxmlformats.org/officeDocument/2006/relationships/oleObject" Target="../embeddings/oleObject12.bin"/><Relationship Id="rId14" Type="http://schemas.openxmlformats.org/officeDocument/2006/relationships/image" Target="../media/image21.wmf"/><Relationship Id="rId22"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image" Target="../media/image26.emf"/><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ltLang="en-US" dirty="0">
                <a:solidFill>
                  <a:srgbClr val="0066FF"/>
                </a:solidFill>
              </a:rPr>
              <a:t>Chapter </a:t>
            </a:r>
            <a:r>
              <a:rPr lang="en-US" altLang="en-US" dirty="0" smtClean="0">
                <a:solidFill>
                  <a:srgbClr val="0066FF"/>
                </a:solidFill>
              </a:rPr>
              <a:t>3</a:t>
            </a:r>
            <a:endParaRPr lang="en-US" altLang="en-US" dirty="0">
              <a:solidFill>
                <a:srgbClr val="0066FF"/>
              </a:solidFill>
            </a:endParaRPr>
          </a:p>
        </p:txBody>
      </p:sp>
      <p:sp>
        <p:nvSpPr>
          <p:cNvPr id="34821" name="Rectangle 5"/>
          <p:cNvSpPr>
            <a:spLocks noGrp="1" noChangeArrowheads="1"/>
          </p:cNvSpPr>
          <p:nvPr>
            <p:ph type="body" idx="1"/>
          </p:nvPr>
        </p:nvSpPr>
        <p:spPr/>
        <p:txBody>
          <a:bodyPr/>
          <a:lstStyle/>
          <a:p>
            <a:r>
              <a:rPr lang="en-US" altLang="en-US" dirty="0">
                <a:solidFill>
                  <a:srgbClr val="FF3300"/>
                </a:solidFill>
              </a:rPr>
              <a:t>Applications of Newton’s Laws in 1 dimension</a:t>
            </a:r>
          </a:p>
          <a:p>
            <a:pPr lvl="1"/>
            <a:r>
              <a:rPr lang="en-US" altLang="en-US" dirty="0">
                <a:solidFill>
                  <a:srgbClr val="CC0066"/>
                </a:solidFill>
              </a:rPr>
              <a:t>Free Fall</a:t>
            </a:r>
          </a:p>
          <a:p>
            <a:pPr lvl="1"/>
            <a:r>
              <a:rPr lang="en-US" altLang="en-US" dirty="0">
                <a:solidFill>
                  <a:srgbClr val="CC0066"/>
                </a:solidFill>
              </a:rPr>
              <a:t>Motion in a Fluid</a:t>
            </a:r>
          </a:p>
          <a:p>
            <a:pPr lvl="1"/>
            <a:r>
              <a:rPr lang="en-US" altLang="en-US" dirty="0">
                <a:solidFill>
                  <a:srgbClr val="CC0066"/>
                </a:solidFill>
              </a:rPr>
              <a:t>Spring motion</a:t>
            </a:r>
          </a:p>
          <a:p>
            <a:pPr lvl="1"/>
            <a:r>
              <a:rPr lang="en-US" altLang="en-US" dirty="0">
                <a:solidFill>
                  <a:srgbClr val="CC0066"/>
                </a:solidFill>
              </a:rPr>
              <a:t>Molecular Dynamics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1">
                                            <p:txEl>
                                              <p:pRg st="1" end="1"/>
                                            </p:txEl>
                                          </p:spTgt>
                                        </p:tgtEl>
                                        <p:attrNameLst>
                                          <p:attrName>style.visibility</p:attrName>
                                        </p:attrNameLst>
                                      </p:cBhvr>
                                      <p:to>
                                        <p:strVal val="visible"/>
                                      </p:to>
                                    </p:set>
                                    <p:animEffect transition="in" filter="blinds(horizontal)">
                                      <p:cBhvr>
                                        <p:cTn id="7" dur="500"/>
                                        <p:tgtEl>
                                          <p:spTgt spid="3482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21">
                                            <p:txEl>
                                              <p:pRg st="2" end="2"/>
                                            </p:txEl>
                                          </p:spTgt>
                                        </p:tgtEl>
                                        <p:attrNameLst>
                                          <p:attrName>style.visibility</p:attrName>
                                        </p:attrNameLst>
                                      </p:cBhvr>
                                      <p:to>
                                        <p:strVal val="visible"/>
                                      </p:to>
                                    </p:set>
                                    <p:animEffect transition="in" filter="blinds(horizontal)">
                                      <p:cBhvr>
                                        <p:cTn id="12" dur="500"/>
                                        <p:tgtEl>
                                          <p:spTgt spid="3482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4821">
                                            <p:txEl>
                                              <p:pRg st="3" end="3"/>
                                            </p:txEl>
                                          </p:spTgt>
                                        </p:tgtEl>
                                        <p:attrNameLst>
                                          <p:attrName>style.visibility</p:attrName>
                                        </p:attrNameLst>
                                      </p:cBhvr>
                                      <p:to>
                                        <p:strVal val="visible"/>
                                      </p:to>
                                    </p:set>
                                    <p:animEffect transition="in" filter="blinds(horizontal)">
                                      <p:cBhvr>
                                        <p:cTn id="17" dur="500"/>
                                        <p:tgtEl>
                                          <p:spTgt spid="3482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4821">
                                            <p:txEl>
                                              <p:pRg st="4" end="4"/>
                                            </p:txEl>
                                          </p:spTgt>
                                        </p:tgtEl>
                                        <p:attrNameLst>
                                          <p:attrName>style.visibility</p:attrName>
                                        </p:attrNameLst>
                                      </p:cBhvr>
                                      <p:to>
                                        <p:strVal val="visible"/>
                                      </p:to>
                                    </p:set>
                                    <p:animEffect transition="in" filter="blinds(horizontal)">
                                      <p:cBhvr>
                                        <p:cTn id="22" dur="500"/>
                                        <p:tgtEl>
                                          <p:spTgt spid="348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04" name="Object 4"/>
          <p:cNvGraphicFramePr>
            <a:graphicFrameLocks noChangeAspect="1"/>
          </p:cNvGraphicFramePr>
          <p:nvPr/>
        </p:nvGraphicFramePr>
        <p:xfrm>
          <a:off x="304800" y="609600"/>
          <a:ext cx="5537200" cy="1133475"/>
        </p:xfrm>
        <a:graphic>
          <a:graphicData uri="http://schemas.openxmlformats.org/presentationml/2006/ole">
            <mc:AlternateContent xmlns:mc="http://schemas.openxmlformats.org/markup-compatibility/2006">
              <mc:Choice xmlns:v="urn:schemas-microsoft-com:vml" Requires="v">
                <p:oleObj spid="_x0000_s25625" name="Equation" r:id="rId3" imgW="2286000" imgH="469800" progId="Equation.DSMT4">
                  <p:embed/>
                </p:oleObj>
              </mc:Choice>
              <mc:Fallback>
                <p:oleObj name="Equation" r:id="rId3" imgW="2286000" imgH="469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600"/>
                        <a:ext cx="5537200"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06" name="Object 6"/>
          <p:cNvGraphicFramePr>
            <a:graphicFrameLocks noChangeAspect="1"/>
          </p:cNvGraphicFramePr>
          <p:nvPr/>
        </p:nvGraphicFramePr>
        <p:xfrm>
          <a:off x="304800" y="1600200"/>
          <a:ext cx="6019800" cy="3175000"/>
        </p:xfrm>
        <a:graphic>
          <a:graphicData uri="http://schemas.openxmlformats.org/presentationml/2006/ole">
            <mc:AlternateContent xmlns:mc="http://schemas.openxmlformats.org/markup-compatibility/2006">
              <mc:Choice xmlns:v="urn:schemas-microsoft-com:vml" Requires="v">
                <p:oleObj spid="_x0000_s25626" name="Chart" r:id="rId5" imgW="4676671" imgH="2466988" progId="Excel.Chart.8">
                  <p:embed/>
                </p:oleObj>
              </mc:Choice>
              <mc:Fallback>
                <p:oleObj name="Chart" r:id="rId5" imgW="4676671" imgH="2466988" progId="Excel.Char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00200"/>
                        <a:ext cx="6019800" cy="317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9"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08" name="Object 8"/>
          <p:cNvGraphicFramePr>
            <a:graphicFrameLocks noChangeAspect="1"/>
          </p:cNvGraphicFramePr>
          <p:nvPr/>
        </p:nvGraphicFramePr>
        <p:xfrm>
          <a:off x="1066800" y="4953000"/>
          <a:ext cx="2286000" cy="893763"/>
        </p:xfrm>
        <a:graphic>
          <a:graphicData uri="http://schemas.openxmlformats.org/presentationml/2006/ole">
            <mc:AlternateContent xmlns:mc="http://schemas.openxmlformats.org/markup-compatibility/2006">
              <mc:Choice xmlns:v="urn:schemas-microsoft-com:vml" Requires="v">
                <p:oleObj spid="_x0000_s25627" name="Equation" r:id="rId7" imgW="1091726" imgH="431613" progId="Equation.DSMT4">
                  <p:embed/>
                </p:oleObj>
              </mc:Choice>
              <mc:Fallback>
                <p:oleObj name="Equation" r:id="rId7" imgW="1091726" imgH="431613"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4953000"/>
                        <a:ext cx="2286000"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1" name="Rectangle 1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5610" name="Object 10"/>
          <p:cNvGraphicFramePr>
            <a:graphicFrameLocks noChangeAspect="1"/>
          </p:cNvGraphicFramePr>
          <p:nvPr/>
        </p:nvGraphicFramePr>
        <p:xfrm>
          <a:off x="6400800" y="990600"/>
          <a:ext cx="2019300" cy="463550"/>
        </p:xfrm>
        <a:graphic>
          <a:graphicData uri="http://schemas.openxmlformats.org/presentationml/2006/ole">
            <mc:AlternateContent xmlns:mc="http://schemas.openxmlformats.org/markup-compatibility/2006">
              <mc:Choice xmlns:v="urn:schemas-microsoft-com:vml" Requires="v">
                <p:oleObj spid="_x0000_s25628" name="Equation" r:id="rId9" imgW="990360" imgH="228600" progId="Equation.DSMT4">
                  <p:embed/>
                </p:oleObj>
              </mc:Choice>
              <mc:Fallback>
                <p:oleObj name="Equation" r:id="rId9" imgW="990360" imgH="22860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990600"/>
                        <a:ext cx="2019300"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2" name="Text Box 12"/>
          <p:cNvSpPr txBox="1">
            <a:spLocks noChangeArrowheads="1"/>
          </p:cNvSpPr>
          <p:nvPr/>
        </p:nvSpPr>
        <p:spPr bwMode="auto">
          <a:xfrm>
            <a:off x="6934200" y="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66FF"/>
                </a:solidFill>
              </a:rPr>
              <a:t>Springs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5610"/>
                                        </p:tgtEl>
                                        <p:attrNameLst>
                                          <p:attrName>style.visibility</p:attrName>
                                        </p:attrNameLst>
                                      </p:cBhvr>
                                      <p:to>
                                        <p:strVal val="visible"/>
                                      </p:to>
                                    </p:set>
                                    <p:anim calcmode="lin" valueType="num">
                                      <p:cBhvr additive="base">
                                        <p:cTn id="7" dur="500" fill="hold"/>
                                        <p:tgtEl>
                                          <p:spTgt spid="25610"/>
                                        </p:tgtEl>
                                        <p:attrNameLst>
                                          <p:attrName>ppt_x</p:attrName>
                                        </p:attrNameLst>
                                      </p:cBhvr>
                                      <p:tavLst>
                                        <p:tav tm="0">
                                          <p:val>
                                            <p:strVal val="1+#ppt_w/2"/>
                                          </p:val>
                                        </p:tav>
                                        <p:tav tm="100000">
                                          <p:val>
                                            <p:strVal val="#ppt_x"/>
                                          </p:val>
                                        </p:tav>
                                      </p:tavLst>
                                    </p:anim>
                                    <p:anim calcmode="lin" valueType="num">
                                      <p:cBhvr additive="base">
                                        <p:cTn id="8" dur="500" fill="hold"/>
                                        <p:tgtEl>
                                          <p:spTgt spid="256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6"/>
                                        </p:tgtEl>
                                        <p:attrNameLst>
                                          <p:attrName>style.visibility</p:attrName>
                                        </p:attrNameLst>
                                      </p:cBhvr>
                                      <p:to>
                                        <p:strVal val="visible"/>
                                      </p:to>
                                    </p:set>
                                    <p:anim calcmode="lin" valueType="num">
                                      <p:cBhvr additive="base">
                                        <p:cTn id="13" dur="500" fill="hold"/>
                                        <p:tgtEl>
                                          <p:spTgt spid="25606"/>
                                        </p:tgtEl>
                                        <p:attrNameLst>
                                          <p:attrName>ppt_x</p:attrName>
                                        </p:attrNameLst>
                                      </p:cBhvr>
                                      <p:tavLst>
                                        <p:tav tm="0">
                                          <p:val>
                                            <p:strVal val="0-#ppt_w/2"/>
                                          </p:val>
                                        </p:tav>
                                        <p:tav tm="100000">
                                          <p:val>
                                            <p:strVal val="#ppt_x"/>
                                          </p:val>
                                        </p:tav>
                                      </p:tavLst>
                                    </p:anim>
                                    <p:anim calcmode="lin" valueType="num">
                                      <p:cBhvr additive="base">
                                        <p:cTn id="14"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608"/>
                                        </p:tgtEl>
                                        <p:attrNameLst>
                                          <p:attrName>style.visibility</p:attrName>
                                        </p:attrNameLst>
                                      </p:cBhvr>
                                      <p:to>
                                        <p:strVal val="visible"/>
                                      </p:to>
                                    </p:set>
                                    <p:anim calcmode="lin" valueType="num">
                                      <p:cBhvr additive="base">
                                        <p:cTn id="19" dur="500" fill="hold"/>
                                        <p:tgtEl>
                                          <p:spTgt spid="25608"/>
                                        </p:tgtEl>
                                        <p:attrNameLst>
                                          <p:attrName>ppt_x</p:attrName>
                                        </p:attrNameLst>
                                      </p:cBhvr>
                                      <p:tavLst>
                                        <p:tav tm="0">
                                          <p:val>
                                            <p:strVal val="#ppt_x"/>
                                          </p:val>
                                        </p:tav>
                                        <p:tav tm="100000">
                                          <p:val>
                                            <p:strVal val="#ppt_x"/>
                                          </p:val>
                                        </p:tav>
                                      </p:tavLst>
                                    </p:anim>
                                    <p:anim calcmode="lin" valueType="num">
                                      <p:cBhvr additive="base">
                                        <p:cTn id="20"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56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solidFill>
                  <a:srgbClr val="0066FF"/>
                </a:solidFill>
              </a:rPr>
              <a:t>Spring Problem</a:t>
            </a:r>
          </a:p>
        </p:txBody>
      </p:sp>
      <p:sp>
        <p:nvSpPr>
          <p:cNvPr id="26627" name="Rectangle 3"/>
          <p:cNvSpPr>
            <a:spLocks noGrp="1" noChangeArrowheads="1"/>
          </p:cNvSpPr>
          <p:nvPr>
            <p:ph type="body" idx="1"/>
          </p:nvPr>
        </p:nvSpPr>
        <p:spPr/>
        <p:txBody>
          <a:bodyPr/>
          <a:lstStyle/>
          <a:p>
            <a:pPr marL="609600" indent="-609600">
              <a:lnSpc>
                <a:spcPct val="90000"/>
              </a:lnSpc>
              <a:buFontTx/>
              <a:buNone/>
            </a:pPr>
            <a:r>
              <a:rPr lang="en-US" altLang="en-US" sz="2400" dirty="0"/>
              <a:t> </a:t>
            </a:r>
            <a:r>
              <a:rPr lang="en-US" altLang="en-US" sz="2400" dirty="0" smtClean="0"/>
              <a:t>P28 </a:t>
            </a:r>
            <a:r>
              <a:rPr lang="en-US" altLang="en-US" sz="2400" dirty="0"/>
              <a:t>in text: Attached to a spring on a frictionless table top, a 1 kg mass is observed to undergo simple harmonic motion with a period of 2.5 s after stretching the spring.  The spring is then held vertically and a 0.2 kg mass is attached.</a:t>
            </a:r>
          </a:p>
          <a:p>
            <a:pPr marL="609600" indent="-609600">
              <a:lnSpc>
                <a:spcPct val="90000"/>
              </a:lnSpc>
            </a:pPr>
            <a:r>
              <a:rPr lang="en-US" altLang="en-US" sz="2400" dirty="0"/>
              <a:t>Find the distance the spring is stretched.</a:t>
            </a:r>
          </a:p>
          <a:p>
            <a:pPr marL="609600" indent="-609600">
              <a:lnSpc>
                <a:spcPct val="90000"/>
              </a:lnSpc>
            </a:pPr>
            <a:r>
              <a:rPr lang="en-US" altLang="en-US" sz="2400" dirty="0"/>
              <a:t>If the spring is then stretched an additional 5 cm and released, find the period of the subsequent motion.</a:t>
            </a:r>
          </a:p>
          <a:p>
            <a:pPr marL="609600" indent="-609600">
              <a:lnSpc>
                <a:spcPct val="90000"/>
              </a:lnSpc>
            </a:pPr>
            <a:r>
              <a:rPr lang="en-US" altLang="en-US" sz="2400" dirty="0"/>
              <a:t>What is the maximum acceleration of the 0.2 kg mass?</a:t>
            </a:r>
          </a:p>
          <a:p>
            <a:pPr marL="609600" indent="-609600">
              <a:lnSpc>
                <a:spcPct val="90000"/>
              </a:lnSpc>
            </a:pPr>
            <a:r>
              <a:rPr lang="en-US" altLang="en-US" sz="2400" dirty="0"/>
              <a:t>What is its maximum velocity?</a:t>
            </a:r>
          </a:p>
          <a:p>
            <a:pPr marL="609600" indent="-609600">
              <a:lnSpc>
                <a:spcPct val="90000"/>
              </a:lnSpc>
              <a:buFontTx/>
              <a:buNone/>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anim calcmode="lin" valueType="num">
                                      <p:cBhvr additive="base">
                                        <p:cTn id="7"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anim calcmode="lin" valueType="num">
                                      <p:cBhvr additive="base">
                                        <p:cTn id="13"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 calcmode="lin" valueType="num">
                                      <p:cBhvr additive="base">
                                        <p:cTn id="19"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68362"/>
          </a:xfrm>
        </p:spPr>
        <p:txBody>
          <a:bodyPr/>
          <a:lstStyle/>
          <a:p>
            <a:r>
              <a:rPr lang="en-US" altLang="en-US">
                <a:solidFill>
                  <a:srgbClr val="0066FF"/>
                </a:solidFill>
              </a:rPr>
              <a:t>Elasticity of Solids</a:t>
            </a:r>
          </a:p>
        </p:txBody>
      </p:sp>
      <p:sp>
        <p:nvSpPr>
          <p:cNvPr id="27663" name="Rectangle 15"/>
          <p:cNvSpPr>
            <a:spLocks noChangeArrowheads="1"/>
          </p:cNvSpPr>
          <p:nvPr/>
        </p:nvSpPr>
        <p:spPr bwMode="auto">
          <a:xfrm>
            <a:off x="0" y="0"/>
            <a:ext cx="1098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200">
                <a:cs typeface="Times New Roman" pitchFamily="18" charset="0"/>
              </a:rPr>
              <a:t>	</a:t>
            </a:r>
            <a:endParaRPr lang="en-US" altLang="en-US"/>
          </a:p>
        </p:txBody>
      </p:sp>
      <p:pic>
        <p:nvPicPr>
          <p:cNvPr id="276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4953000" cy="4899025"/>
          </a:xfrm>
          <a:prstGeom prst="rect">
            <a:avLst/>
          </a:prstGeom>
          <a:noFill/>
          <a:extLst>
            <a:ext uri="{909E8E84-426E-40DD-AFC4-6F175D3DCCD1}">
              <a14:hiddenFill xmlns:a14="http://schemas.microsoft.com/office/drawing/2010/main">
                <a:solidFill>
                  <a:srgbClr val="FFFFFF"/>
                </a:solidFill>
              </a14:hiddenFill>
            </a:ext>
          </a:extLst>
        </p:spPr>
      </p:pic>
      <p:sp>
        <p:nvSpPr>
          <p:cNvPr id="27665" name="Rectangle 1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7664" name="Object 16"/>
          <p:cNvGraphicFramePr>
            <a:graphicFrameLocks noChangeAspect="1"/>
          </p:cNvGraphicFramePr>
          <p:nvPr/>
        </p:nvGraphicFramePr>
        <p:xfrm>
          <a:off x="5791200" y="1905000"/>
          <a:ext cx="1676400" cy="915988"/>
        </p:xfrm>
        <a:graphic>
          <a:graphicData uri="http://schemas.openxmlformats.org/presentationml/2006/ole">
            <mc:AlternateContent xmlns:mc="http://schemas.openxmlformats.org/markup-compatibility/2006">
              <mc:Choice xmlns:v="urn:schemas-microsoft-com:vml" Requires="v">
                <p:oleObj spid="_x0000_s27694" name="Equation" r:id="rId4" imgW="710891" imgH="393529" progId="Equation.DSMT4">
                  <p:embed/>
                </p:oleObj>
              </mc:Choice>
              <mc:Fallback>
                <p:oleObj name="Equation" r:id="rId4" imgW="710891" imgH="393529"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905000"/>
                        <a:ext cx="1676400"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66" name="Text Box 18"/>
          <p:cNvSpPr txBox="1">
            <a:spLocks noChangeArrowheads="1"/>
          </p:cNvSpPr>
          <p:nvPr/>
        </p:nvSpPr>
        <p:spPr bwMode="auto">
          <a:xfrm>
            <a:off x="5562600" y="12954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In linear regime</a:t>
            </a:r>
            <a:r>
              <a:rPr lang="en-US" altLang="en-US"/>
              <a:t>:</a:t>
            </a:r>
          </a:p>
        </p:txBody>
      </p:sp>
      <p:sp>
        <p:nvSpPr>
          <p:cNvPr id="27669" name="Rectangle 21"/>
          <p:cNvSpPr>
            <a:spLocks noChangeArrowheads="1"/>
          </p:cNvSpPr>
          <p:nvPr/>
        </p:nvSpPr>
        <p:spPr bwMode="auto">
          <a:xfrm>
            <a:off x="0" y="234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7668" name="Picture 20" descr="Ch4-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657600"/>
            <a:ext cx="1524000" cy="2171700"/>
          </a:xfrm>
          <a:prstGeom prst="rect">
            <a:avLst/>
          </a:prstGeom>
          <a:noFill/>
          <a:extLst>
            <a:ext uri="{909E8E84-426E-40DD-AFC4-6F175D3DCCD1}">
              <a14:hiddenFill xmlns:a14="http://schemas.microsoft.com/office/drawing/2010/main">
                <a:solidFill>
                  <a:srgbClr val="FFFFFF"/>
                </a:solidFill>
              </a14:hiddenFill>
            </a:ext>
          </a:extLst>
        </p:spPr>
      </p:pic>
      <p:grpSp>
        <p:nvGrpSpPr>
          <p:cNvPr id="27670" name="Group 22"/>
          <p:cNvGrpSpPr>
            <a:grpSpLocks/>
          </p:cNvGrpSpPr>
          <p:nvPr/>
        </p:nvGrpSpPr>
        <p:grpSpPr bwMode="auto">
          <a:xfrm>
            <a:off x="7239000" y="3200400"/>
            <a:ext cx="0" cy="3086100"/>
            <a:chOff x="6201" y="4864"/>
            <a:chExt cx="0" cy="4860"/>
          </a:xfrm>
        </p:grpSpPr>
        <p:sp>
          <p:nvSpPr>
            <p:cNvPr id="27671" name="Line 23"/>
            <p:cNvSpPr>
              <a:spLocks noChangeShapeType="1"/>
            </p:cNvSpPr>
            <p:nvPr/>
          </p:nvSpPr>
          <p:spPr bwMode="auto">
            <a:xfrm>
              <a:off x="6201" y="8644"/>
              <a:ext cx="0" cy="108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2" name="Line 24"/>
            <p:cNvSpPr>
              <a:spLocks noChangeShapeType="1"/>
            </p:cNvSpPr>
            <p:nvPr/>
          </p:nvSpPr>
          <p:spPr bwMode="auto">
            <a:xfrm flipV="1">
              <a:off x="6201" y="4864"/>
              <a:ext cx="0" cy="108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674" name="Rectangle 26"/>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7673" name="Object 25"/>
          <p:cNvGraphicFramePr>
            <a:graphicFrameLocks noChangeAspect="1"/>
          </p:cNvGraphicFramePr>
          <p:nvPr/>
        </p:nvGraphicFramePr>
        <p:xfrm>
          <a:off x="1371600" y="5715000"/>
          <a:ext cx="1600200" cy="850900"/>
        </p:xfrm>
        <a:graphic>
          <a:graphicData uri="http://schemas.openxmlformats.org/presentationml/2006/ole">
            <mc:AlternateContent xmlns:mc="http://schemas.openxmlformats.org/markup-compatibility/2006">
              <mc:Choice xmlns:v="urn:schemas-microsoft-com:vml" Requires="v">
                <p:oleObj spid="_x0000_s27695" name="Equation" r:id="rId7" imgW="736280" imgH="393529" progId="Equation.DSMT4">
                  <p:embed/>
                </p:oleObj>
              </mc:Choice>
              <mc:Fallback>
                <p:oleObj name="Equation" r:id="rId7" imgW="736280" imgH="393529" progId="Equation.DSMT4">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715000"/>
                        <a:ext cx="16002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76" name="Rectangle 2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7675" name="Object 27"/>
          <p:cNvGraphicFramePr>
            <a:graphicFrameLocks noChangeAspect="1"/>
          </p:cNvGraphicFramePr>
          <p:nvPr/>
        </p:nvGraphicFramePr>
        <p:xfrm>
          <a:off x="4114800" y="5715000"/>
          <a:ext cx="1219200" cy="942975"/>
        </p:xfrm>
        <a:graphic>
          <a:graphicData uri="http://schemas.openxmlformats.org/presentationml/2006/ole">
            <mc:AlternateContent xmlns:mc="http://schemas.openxmlformats.org/markup-compatibility/2006">
              <mc:Choice xmlns:v="urn:schemas-microsoft-com:vml" Requires="v">
                <p:oleObj spid="_x0000_s27696" name="Equation" r:id="rId9" imgW="507780" imgH="393529" progId="Equation.DSMT4">
                  <p:embed/>
                </p:oleObj>
              </mc:Choice>
              <mc:Fallback>
                <p:oleObj name="Equation" r:id="rId9" imgW="507780" imgH="393529" progId="Equation.DSMT4">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715000"/>
                        <a:ext cx="1219200"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680" name="Group 32"/>
          <p:cNvGrpSpPr>
            <a:grpSpLocks/>
          </p:cNvGrpSpPr>
          <p:nvPr/>
        </p:nvGrpSpPr>
        <p:grpSpPr bwMode="auto">
          <a:xfrm>
            <a:off x="5105400" y="1905000"/>
            <a:ext cx="1219200" cy="1357313"/>
            <a:chOff x="3216" y="1200"/>
            <a:chExt cx="768" cy="855"/>
          </a:xfrm>
        </p:grpSpPr>
        <p:sp>
          <p:nvSpPr>
            <p:cNvPr id="27677" name="Oval 29"/>
            <p:cNvSpPr>
              <a:spLocks noChangeArrowheads="1"/>
            </p:cNvSpPr>
            <p:nvPr/>
          </p:nvSpPr>
          <p:spPr bwMode="auto">
            <a:xfrm>
              <a:off x="3600" y="1200"/>
              <a:ext cx="384"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8" name="Line 30"/>
            <p:cNvSpPr>
              <a:spLocks noChangeShapeType="1"/>
            </p:cNvSpPr>
            <p:nvPr/>
          </p:nvSpPr>
          <p:spPr bwMode="auto">
            <a:xfrm flipV="1">
              <a:off x="3456" y="1584"/>
              <a:ext cx="144"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9" name="Text Box 31"/>
            <p:cNvSpPr txBox="1">
              <a:spLocks noChangeArrowheads="1"/>
            </p:cNvSpPr>
            <p:nvPr/>
          </p:nvSpPr>
          <p:spPr bwMode="auto">
            <a:xfrm>
              <a:off x="3216" y="182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stress</a:t>
              </a:r>
            </a:p>
          </p:txBody>
        </p:sp>
      </p:grpSp>
      <p:grpSp>
        <p:nvGrpSpPr>
          <p:cNvPr id="27684" name="Group 36"/>
          <p:cNvGrpSpPr>
            <a:grpSpLocks/>
          </p:cNvGrpSpPr>
          <p:nvPr/>
        </p:nvGrpSpPr>
        <p:grpSpPr bwMode="auto">
          <a:xfrm>
            <a:off x="6781800" y="1676400"/>
            <a:ext cx="2362200" cy="1143000"/>
            <a:chOff x="4272" y="1056"/>
            <a:chExt cx="1488" cy="720"/>
          </a:xfrm>
        </p:grpSpPr>
        <p:sp>
          <p:nvSpPr>
            <p:cNvPr id="27681" name="Oval 33"/>
            <p:cNvSpPr>
              <a:spLocks noChangeArrowheads="1"/>
            </p:cNvSpPr>
            <p:nvPr/>
          </p:nvSpPr>
          <p:spPr bwMode="auto">
            <a:xfrm>
              <a:off x="4272" y="1200"/>
              <a:ext cx="336" cy="5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Line 34"/>
            <p:cNvSpPr>
              <a:spLocks noChangeShapeType="1"/>
            </p:cNvSpPr>
            <p:nvPr/>
          </p:nvSpPr>
          <p:spPr bwMode="auto">
            <a:xfrm flipH="1">
              <a:off x="4608" y="1248"/>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3" name="Text Box 35"/>
            <p:cNvSpPr txBox="1">
              <a:spLocks noChangeArrowheads="1"/>
            </p:cNvSpPr>
            <p:nvPr/>
          </p:nvSpPr>
          <p:spPr bwMode="auto">
            <a:xfrm>
              <a:off x="4848" y="1056"/>
              <a:ext cx="9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strain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68"/>
                                        </p:tgtEl>
                                        <p:attrNameLst>
                                          <p:attrName>style.visibility</p:attrName>
                                        </p:attrNameLst>
                                      </p:cBhvr>
                                      <p:to>
                                        <p:strVal val="visible"/>
                                      </p:to>
                                    </p:set>
                                    <p:anim calcmode="lin" valueType="num">
                                      <p:cBhvr additive="base">
                                        <p:cTn id="7" dur="500" fill="hold"/>
                                        <p:tgtEl>
                                          <p:spTgt spid="27668"/>
                                        </p:tgtEl>
                                        <p:attrNameLst>
                                          <p:attrName>ppt_x</p:attrName>
                                        </p:attrNameLst>
                                      </p:cBhvr>
                                      <p:tavLst>
                                        <p:tav tm="0">
                                          <p:val>
                                            <p:strVal val="#ppt_x"/>
                                          </p:val>
                                        </p:tav>
                                        <p:tav tm="100000">
                                          <p:val>
                                            <p:strVal val="#ppt_x"/>
                                          </p:val>
                                        </p:tav>
                                      </p:tavLst>
                                    </p:anim>
                                    <p:anim calcmode="lin" valueType="num">
                                      <p:cBhvr additive="base">
                                        <p:cTn id="8" dur="500" fill="hold"/>
                                        <p:tgtEl>
                                          <p:spTgt spid="276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70"/>
                                        </p:tgtEl>
                                        <p:attrNameLst>
                                          <p:attrName>style.visibility</p:attrName>
                                        </p:attrNameLst>
                                      </p:cBhvr>
                                      <p:to>
                                        <p:strVal val="visible"/>
                                      </p:to>
                                    </p:set>
                                    <p:anim calcmode="lin" valueType="num">
                                      <p:cBhvr additive="base">
                                        <p:cTn id="11" dur="500" fill="hold"/>
                                        <p:tgtEl>
                                          <p:spTgt spid="27670"/>
                                        </p:tgtEl>
                                        <p:attrNameLst>
                                          <p:attrName>ppt_x</p:attrName>
                                        </p:attrNameLst>
                                      </p:cBhvr>
                                      <p:tavLst>
                                        <p:tav tm="0">
                                          <p:val>
                                            <p:strVal val="#ppt_x"/>
                                          </p:val>
                                        </p:tav>
                                        <p:tav tm="100000">
                                          <p:val>
                                            <p:strVal val="#ppt_x"/>
                                          </p:val>
                                        </p:tav>
                                      </p:tavLst>
                                    </p:anim>
                                    <p:anim calcmode="lin" valueType="num">
                                      <p:cBhvr additive="base">
                                        <p:cTn id="12" dur="500" fill="hold"/>
                                        <p:tgtEl>
                                          <p:spTgt spid="2767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7666"/>
                                        </p:tgtEl>
                                        <p:attrNameLst>
                                          <p:attrName>style.visibility</p:attrName>
                                        </p:attrNameLst>
                                      </p:cBhvr>
                                      <p:to>
                                        <p:strVal val="visible"/>
                                      </p:to>
                                    </p:set>
                                    <p:anim calcmode="lin" valueType="num">
                                      <p:cBhvr additive="base">
                                        <p:cTn id="17" dur="500" fill="hold"/>
                                        <p:tgtEl>
                                          <p:spTgt spid="27666"/>
                                        </p:tgtEl>
                                        <p:attrNameLst>
                                          <p:attrName>ppt_x</p:attrName>
                                        </p:attrNameLst>
                                      </p:cBhvr>
                                      <p:tavLst>
                                        <p:tav tm="0">
                                          <p:val>
                                            <p:strVal val="1+#ppt_w/2"/>
                                          </p:val>
                                        </p:tav>
                                        <p:tav tm="100000">
                                          <p:val>
                                            <p:strVal val="#ppt_x"/>
                                          </p:val>
                                        </p:tav>
                                      </p:tavLst>
                                    </p:anim>
                                    <p:anim calcmode="lin" valueType="num">
                                      <p:cBhvr additive="base">
                                        <p:cTn id="18" dur="500" fill="hold"/>
                                        <p:tgtEl>
                                          <p:spTgt spid="2766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7664"/>
                                        </p:tgtEl>
                                        <p:attrNameLst>
                                          <p:attrName>style.visibility</p:attrName>
                                        </p:attrNameLst>
                                      </p:cBhvr>
                                      <p:to>
                                        <p:strVal val="visible"/>
                                      </p:to>
                                    </p:set>
                                    <p:anim calcmode="lin" valueType="num">
                                      <p:cBhvr additive="base">
                                        <p:cTn id="21" dur="500" fill="hold"/>
                                        <p:tgtEl>
                                          <p:spTgt spid="27664"/>
                                        </p:tgtEl>
                                        <p:attrNameLst>
                                          <p:attrName>ppt_x</p:attrName>
                                        </p:attrNameLst>
                                      </p:cBhvr>
                                      <p:tavLst>
                                        <p:tav tm="0">
                                          <p:val>
                                            <p:strVal val="1+#ppt_w/2"/>
                                          </p:val>
                                        </p:tav>
                                        <p:tav tm="100000">
                                          <p:val>
                                            <p:strVal val="#ppt_x"/>
                                          </p:val>
                                        </p:tav>
                                      </p:tavLst>
                                    </p:anim>
                                    <p:anim calcmode="lin" valueType="num">
                                      <p:cBhvr additive="base">
                                        <p:cTn id="22" dur="500" fill="hold"/>
                                        <p:tgtEl>
                                          <p:spTgt spid="27664"/>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7680"/>
                                        </p:tgtEl>
                                        <p:attrNameLst>
                                          <p:attrName>style.visibility</p:attrName>
                                        </p:attrNameLst>
                                      </p:cBhvr>
                                      <p:to>
                                        <p:strVal val="visible"/>
                                      </p:to>
                                    </p:set>
                                    <p:animEffect transition="in" filter="blinds(horizontal)">
                                      <p:cBhvr>
                                        <p:cTn id="27" dur="500"/>
                                        <p:tgtEl>
                                          <p:spTgt spid="276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7684"/>
                                        </p:tgtEl>
                                        <p:attrNameLst>
                                          <p:attrName>style.visibility</p:attrName>
                                        </p:attrNameLst>
                                      </p:cBhvr>
                                      <p:to>
                                        <p:strVal val="visible"/>
                                      </p:to>
                                    </p:set>
                                    <p:animEffect transition="in" filter="blinds(horizontal)">
                                      <p:cBhvr>
                                        <p:cTn id="32" dur="500"/>
                                        <p:tgtEl>
                                          <p:spTgt spid="2768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7673"/>
                                        </p:tgtEl>
                                        <p:attrNameLst>
                                          <p:attrName>style.visibility</p:attrName>
                                        </p:attrNameLst>
                                      </p:cBhvr>
                                      <p:to>
                                        <p:strVal val="visible"/>
                                      </p:to>
                                    </p:set>
                                    <p:anim calcmode="lin" valueType="num">
                                      <p:cBhvr additive="base">
                                        <p:cTn id="37" dur="500" fill="hold"/>
                                        <p:tgtEl>
                                          <p:spTgt spid="27673"/>
                                        </p:tgtEl>
                                        <p:attrNameLst>
                                          <p:attrName>ppt_x</p:attrName>
                                        </p:attrNameLst>
                                      </p:cBhvr>
                                      <p:tavLst>
                                        <p:tav tm="0">
                                          <p:val>
                                            <p:strVal val="#ppt_x"/>
                                          </p:val>
                                        </p:tav>
                                        <p:tav tm="100000">
                                          <p:val>
                                            <p:strVal val="#ppt_x"/>
                                          </p:val>
                                        </p:tav>
                                      </p:tavLst>
                                    </p:anim>
                                    <p:anim calcmode="lin" valueType="num">
                                      <p:cBhvr additive="base">
                                        <p:cTn id="38" dur="500" fill="hold"/>
                                        <p:tgtEl>
                                          <p:spTgt spid="2767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675"/>
                                        </p:tgtEl>
                                        <p:attrNameLst>
                                          <p:attrName>style.visibility</p:attrName>
                                        </p:attrNameLst>
                                      </p:cBhvr>
                                      <p:to>
                                        <p:strVal val="visible"/>
                                      </p:to>
                                    </p:set>
                                    <p:anim calcmode="lin" valueType="num">
                                      <p:cBhvr additive="base">
                                        <p:cTn id="41" dur="500" fill="hold"/>
                                        <p:tgtEl>
                                          <p:spTgt spid="27675"/>
                                        </p:tgtEl>
                                        <p:attrNameLst>
                                          <p:attrName>ppt_x</p:attrName>
                                        </p:attrNameLst>
                                      </p:cBhvr>
                                      <p:tavLst>
                                        <p:tav tm="0">
                                          <p:val>
                                            <p:strVal val="#ppt_x"/>
                                          </p:val>
                                        </p:tav>
                                        <p:tav tm="100000">
                                          <p:val>
                                            <p:strVal val="#ppt_x"/>
                                          </p:val>
                                        </p:tav>
                                      </p:tavLst>
                                    </p:anim>
                                    <p:anim calcmode="lin" valueType="num">
                                      <p:cBhvr additive="base">
                                        <p:cTn id="42" dur="500" fill="hold"/>
                                        <p:tgtEl>
                                          <p:spTgt spid="27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Shear /Pressure</a:t>
            </a:r>
          </a:p>
        </p:txBody>
      </p:sp>
      <p:sp>
        <p:nvSpPr>
          <p:cNvPr id="286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76" name="Object 4"/>
          <p:cNvGraphicFramePr>
            <a:graphicFrameLocks noChangeAspect="1"/>
          </p:cNvGraphicFramePr>
          <p:nvPr/>
        </p:nvGraphicFramePr>
        <p:xfrm>
          <a:off x="1066800" y="1676400"/>
          <a:ext cx="3733800" cy="1990725"/>
        </p:xfrm>
        <a:graphic>
          <a:graphicData uri="http://schemas.openxmlformats.org/presentationml/2006/ole">
            <mc:AlternateContent xmlns:mc="http://schemas.openxmlformats.org/markup-compatibility/2006">
              <mc:Choice xmlns:v="urn:schemas-microsoft-com:vml" Requires="v">
                <p:oleObj spid="_x0000_s28684" name="Picture" r:id="rId3" imgW="2993963" imgH="1600833" progId="Word.Picture.8">
                  <p:embed/>
                </p:oleObj>
              </mc:Choice>
              <mc:Fallback>
                <p:oleObj name="Picture" r:id="rId3" imgW="2993963" imgH="1600833"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3733800" cy="199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0" name="Rectangle 8"/>
          <p:cNvSpPr>
            <a:spLocks noChangeArrowheads="1"/>
          </p:cNvSpPr>
          <p:nvPr/>
        </p:nvSpPr>
        <p:spPr bwMode="auto">
          <a:xfrm>
            <a:off x="3795713" y="2597150"/>
            <a:ext cx="1098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200">
                <a:cs typeface="Times New Roman" pitchFamily="18" charset="0"/>
              </a:rPr>
              <a:t>	</a:t>
            </a:r>
            <a:endParaRPr lang="en-US" altLang="en-US"/>
          </a:p>
        </p:txBody>
      </p:sp>
      <p:pic>
        <p:nvPicPr>
          <p:cNvPr id="286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962400"/>
            <a:ext cx="2286000" cy="204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92162"/>
          </a:xfrm>
        </p:spPr>
        <p:txBody>
          <a:bodyPr/>
          <a:lstStyle/>
          <a:p>
            <a:r>
              <a:rPr lang="en-US" altLang="en-US">
                <a:solidFill>
                  <a:srgbClr val="0066FF"/>
                </a:solidFill>
              </a:rPr>
              <a:t>Strength of Biomaterials</a:t>
            </a:r>
          </a:p>
        </p:txBody>
      </p:sp>
      <p:sp>
        <p:nvSpPr>
          <p:cNvPr id="297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9700" name="Picture 4" descr="Ch4_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9200"/>
            <a:ext cx="2809875" cy="2733675"/>
          </a:xfrm>
          <a:prstGeom prst="rect">
            <a:avLst/>
          </a:prstGeom>
          <a:noFill/>
          <a:extLst>
            <a:ext uri="{909E8E84-426E-40DD-AFC4-6F175D3DCCD1}">
              <a14:hiddenFill xmlns:a14="http://schemas.microsoft.com/office/drawing/2010/main">
                <a:solidFill>
                  <a:srgbClr val="FFFFFF"/>
                </a:solidFill>
              </a14:hiddenFill>
            </a:ext>
          </a:extLst>
        </p:spPr>
      </p:pic>
      <p:sp>
        <p:nvSpPr>
          <p:cNvPr id="29702" name="Text Box 6"/>
          <p:cNvSpPr txBox="1">
            <a:spLocks noChangeArrowheads="1"/>
          </p:cNvSpPr>
          <p:nvPr/>
        </p:nvSpPr>
        <p:spPr bwMode="auto">
          <a:xfrm>
            <a:off x="3810000" y="1524000"/>
            <a:ext cx="5334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Collagen fibers – triple helix</a:t>
            </a:r>
          </a:p>
          <a:p>
            <a:pPr>
              <a:spcBef>
                <a:spcPct val="50000"/>
              </a:spcBef>
            </a:pPr>
            <a:endParaRPr lang="en-US" altLang="en-US" sz="2000"/>
          </a:p>
          <a:p>
            <a:pPr>
              <a:spcBef>
                <a:spcPct val="50000"/>
              </a:spcBef>
            </a:pPr>
            <a:r>
              <a:rPr lang="en-US" altLang="en-US" sz="2000"/>
              <a:t>Themes:  filament subunits </a:t>
            </a:r>
            <a:r>
              <a:rPr lang="en-US" altLang="en-US" sz="2000">
                <a:cs typeface="Arial" charset="0"/>
              </a:rPr>
              <a:t>→ composites</a:t>
            </a:r>
          </a:p>
          <a:p>
            <a:pPr>
              <a:spcBef>
                <a:spcPct val="50000"/>
              </a:spcBef>
            </a:pPr>
            <a:r>
              <a:rPr lang="en-US" altLang="en-US" sz="2000">
                <a:cs typeface="Arial" charset="0"/>
              </a:rPr>
              <a:t>filaments → fibers → fiber bundle → muscle</a:t>
            </a:r>
          </a:p>
        </p:txBody>
      </p:sp>
      <p:sp>
        <p:nvSpPr>
          <p:cNvPr id="29706" name="Rectangle 10"/>
          <p:cNvSpPr>
            <a:spLocks noChangeArrowheads="1"/>
          </p:cNvSpPr>
          <p:nvPr/>
        </p:nvSpPr>
        <p:spPr bwMode="auto">
          <a:xfrm>
            <a:off x="0" y="1685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9705" name="Picture 9" descr="muscle_%20longs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67200"/>
            <a:ext cx="1657350" cy="1028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704" name="Object 8"/>
          <p:cNvGraphicFramePr>
            <a:graphicFrameLocks noChangeAspect="1"/>
          </p:cNvGraphicFramePr>
          <p:nvPr/>
        </p:nvGraphicFramePr>
        <p:xfrm>
          <a:off x="2438400" y="3886200"/>
          <a:ext cx="4495800" cy="2409825"/>
        </p:xfrm>
        <a:graphic>
          <a:graphicData uri="http://schemas.openxmlformats.org/presentationml/2006/ole">
            <mc:AlternateContent xmlns:mc="http://schemas.openxmlformats.org/markup-compatibility/2006">
              <mc:Choice xmlns:v="urn:schemas-microsoft-com:vml" Requires="v">
                <p:oleObj spid="_x0000_s29711" name="Picture" r:id="rId5" imgW="5371238" imgH="2862409" progId="Word.Picture.8">
                  <p:embed/>
                </p:oleObj>
              </mc:Choice>
              <mc:Fallback>
                <p:oleObj name="Picture" r:id="rId5" imgW="5371238" imgH="2862409" progId="Word.Picture.8">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b="-639"/>
                      <a:stretch>
                        <a:fillRect/>
                      </a:stretch>
                    </p:blipFill>
                    <p:spPr bwMode="auto">
                      <a:xfrm>
                        <a:off x="2438400" y="3886200"/>
                        <a:ext cx="4495800" cy="240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03" name="Picture 7" descr="muscle%20xse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038600"/>
            <a:ext cx="1647825" cy="1114425"/>
          </a:xfrm>
          <a:prstGeom prst="rect">
            <a:avLst/>
          </a:prstGeom>
          <a:noFill/>
          <a:extLst>
            <a:ext uri="{909E8E84-426E-40DD-AFC4-6F175D3DCCD1}">
              <a14:hiddenFill xmlns:a14="http://schemas.microsoft.com/office/drawing/2010/main">
                <a:solidFill>
                  <a:srgbClr val="FFFFFF"/>
                </a:solidFill>
              </a14:hiddenFill>
            </a:ext>
          </a:extLst>
        </p:spPr>
      </p:pic>
      <p:sp>
        <p:nvSpPr>
          <p:cNvPr id="29707" name="Text Box 11"/>
          <p:cNvSpPr txBox="1">
            <a:spLocks noChangeArrowheads="1"/>
          </p:cNvSpPr>
          <p:nvPr/>
        </p:nvSpPr>
        <p:spPr bwMode="auto">
          <a:xfrm>
            <a:off x="685800" y="5791200"/>
            <a:ext cx="807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Striated muscle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 calcmode="lin" valueType="num">
                                      <p:cBhvr additive="base">
                                        <p:cTn id="7" dur="500" fill="hold"/>
                                        <p:tgtEl>
                                          <p:spTgt spid="29705"/>
                                        </p:tgtEl>
                                        <p:attrNameLst>
                                          <p:attrName>ppt_x</p:attrName>
                                        </p:attrNameLst>
                                      </p:cBhvr>
                                      <p:tavLst>
                                        <p:tav tm="0">
                                          <p:val>
                                            <p:strVal val="#ppt_x"/>
                                          </p:val>
                                        </p:tav>
                                        <p:tav tm="100000">
                                          <p:val>
                                            <p:strVal val="#ppt_x"/>
                                          </p:val>
                                        </p:tav>
                                      </p:tavLst>
                                    </p:anim>
                                    <p:anim calcmode="lin" valueType="num">
                                      <p:cBhvr additive="base">
                                        <p:cTn id="8" dur="500" fill="hold"/>
                                        <p:tgtEl>
                                          <p:spTgt spid="297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704"/>
                                        </p:tgtEl>
                                        <p:attrNameLst>
                                          <p:attrName>style.visibility</p:attrName>
                                        </p:attrNameLst>
                                      </p:cBhvr>
                                      <p:to>
                                        <p:strVal val="visible"/>
                                      </p:to>
                                    </p:set>
                                    <p:anim calcmode="lin" valueType="num">
                                      <p:cBhvr additive="base">
                                        <p:cTn id="11" dur="500" fill="hold"/>
                                        <p:tgtEl>
                                          <p:spTgt spid="29704"/>
                                        </p:tgtEl>
                                        <p:attrNameLst>
                                          <p:attrName>ppt_x</p:attrName>
                                        </p:attrNameLst>
                                      </p:cBhvr>
                                      <p:tavLst>
                                        <p:tav tm="0">
                                          <p:val>
                                            <p:strVal val="#ppt_x"/>
                                          </p:val>
                                        </p:tav>
                                        <p:tav tm="100000">
                                          <p:val>
                                            <p:strVal val="#ppt_x"/>
                                          </p:val>
                                        </p:tav>
                                      </p:tavLst>
                                    </p:anim>
                                    <p:anim calcmode="lin" valueType="num">
                                      <p:cBhvr additive="base">
                                        <p:cTn id="12" dur="500" fill="hold"/>
                                        <p:tgtEl>
                                          <p:spTgt spid="2970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703"/>
                                        </p:tgtEl>
                                        <p:attrNameLst>
                                          <p:attrName>style.visibility</p:attrName>
                                        </p:attrNameLst>
                                      </p:cBhvr>
                                      <p:to>
                                        <p:strVal val="visible"/>
                                      </p:to>
                                    </p:set>
                                    <p:anim calcmode="lin" valueType="num">
                                      <p:cBhvr additive="base">
                                        <p:cTn id="15" dur="500" fill="hold"/>
                                        <p:tgtEl>
                                          <p:spTgt spid="29703"/>
                                        </p:tgtEl>
                                        <p:attrNameLst>
                                          <p:attrName>ppt_x</p:attrName>
                                        </p:attrNameLst>
                                      </p:cBhvr>
                                      <p:tavLst>
                                        <p:tav tm="0">
                                          <p:val>
                                            <p:strVal val="#ppt_x"/>
                                          </p:val>
                                        </p:tav>
                                        <p:tav tm="100000">
                                          <p:val>
                                            <p:strVal val="#ppt_x"/>
                                          </p:val>
                                        </p:tav>
                                      </p:tavLst>
                                    </p:anim>
                                    <p:anim calcmode="lin" valueType="num">
                                      <p:cBhvr additive="base">
                                        <p:cTn id="16" dur="500" fill="hold"/>
                                        <p:tgtEl>
                                          <p:spTgt spid="2970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707"/>
                                        </p:tgtEl>
                                        <p:attrNameLst>
                                          <p:attrName>style.visibility</p:attrName>
                                        </p:attrNameLst>
                                      </p:cBhvr>
                                      <p:to>
                                        <p:strVal val="visible"/>
                                      </p:to>
                                    </p:set>
                                    <p:anim calcmode="lin" valueType="num">
                                      <p:cBhvr additive="base">
                                        <p:cTn id="19" dur="500" fill="hold"/>
                                        <p:tgtEl>
                                          <p:spTgt spid="29707"/>
                                        </p:tgtEl>
                                        <p:attrNameLst>
                                          <p:attrName>ppt_x</p:attrName>
                                        </p:attrNameLst>
                                      </p:cBhvr>
                                      <p:tavLst>
                                        <p:tav tm="0">
                                          <p:val>
                                            <p:strVal val="#ppt_x"/>
                                          </p:val>
                                        </p:tav>
                                        <p:tav tm="100000">
                                          <p:val>
                                            <p:strVal val="#ppt_x"/>
                                          </p:val>
                                        </p:tav>
                                      </p:tavLst>
                                    </p:anim>
                                    <p:anim calcmode="lin" valueType="num">
                                      <p:cBhvr additive="base">
                                        <p:cTn id="20" dur="500" fill="hold"/>
                                        <p:tgtEl>
                                          <p:spTgt spid="2970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9702">
                                            <p:txEl>
                                              <p:pRg st="2" end="2"/>
                                            </p:txEl>
                                          </p:spTgt>
                                        </p:tgtEl>
                                        <p:attrNameLst>
                                          <p:attrName>style.visibility</p:attrName>
                                        </p:attrNameLst>
                                      </p:cBhvr>
                                      <p:to>
                                        <p:strVal val="visible"/>
                                      </p:to>
                                    </p:set>
                                    <p:anim calcmode="lin" valueType="num">
                                      <p:cBhvr additive="base">
                                        <p:cTn id="25" dur="500" fill="hold"/>
                                        <p:tgtEl>
                                          <p:spTgt spid="29702">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97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9702">
                                            <p:txEl>
                                              <p:pRg st="3" end="3"/>
                                            </p:txEl>
                                          </p:spTgt>
                                        </p:tgtEl>
                                        <p:attrNameLst>
                                          <p:attrName>style.visibility</p:attrName>
                                        </p:attrNameLst>
                                      </p:cBhvr>
                                      <p:to>
                                        <p:strVal val="visible"/>
                                      </p:to>
                                    </p:set>
                                    <p:anim calcmode="lin" valueType="num">
                                      <p:cBhvr additive="base">
                                        <p:cTn id="31" dur="500" fill="hold"/>
                                        <p:tgtEl>
                                          <p:spTgt spid="29702">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970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Fluids/Gels</a:t>
            </a:r>
          </a:p>
        </p:txBody>
      </p:sp>
      <p:sp>
        <p:nvSpPr>
          <p:cNvPr id="30723" name="Rectangle 3"/>
          <p:cNvSpPr>
            <a:spLocks noGrp="1" noChangeArrowheads="1"/>
          </p:cNvSpPr>
          <p:nvPr>
            <p:ph type="body" idx="1"/>
          </p:nvPr>
        </p:nvSpPr>
        <p:spPr/>
        <p:txBody>
          <a:bodyPr/>
          <a:lstStyle/>
          <a:p>
            <a:endParaRPr lang="en-US" altLang="en-US"/>
          </a:p>
        </p:txBody>
      </p:sp>
      <p:sp>
        <p:nvSpPr>
          <p:cNvPr id="307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0724" name="Picture 4" descr="Ch2_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1600"/>
            <a:ext cx="3048000" cy="2446338"/>
          </a:xfrm>
          <a:prstGeom prst="rect">
            <a:avLst/>
          </a:prstGeom>
          <a:noFill/>
          <a:extLst>
            <a:ext uri="{909E8E84-426E-40DD-AFC4-6F175D3DCCD1}">
              <a14:hiddenFill xmlns:a14="http://schemas.microsoft.com/office/drawing/2010/main">
                <a:solidFill>
                  <a:srgbClr val="FFFFFF"/>
                </a:solidFill>
              </a14:hiddenFill>
            </a:ext>
          </a:extLst>
        </p:spPr>
      </p:pic>
      <p:sp>
        <p:nvSpPr>
          <p:cNvPr id="307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0726" name="Picture 6" descr="membrane dis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47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0728" name="Text Box 8"/>
          <p:cNvSpPr txBox="1">
            <a:spLocks noChangeArrowheads="1"/>
          </p:cNvSpPr>
          <p:nvPr/>
        </p:nvSpPr>
        <p:spPr bwMode="auto">
          <a:xfrm>
            <a:off x="914400" y="4038600"/>
            <a:ext cx="655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Fluid/Gel systems behave differently</a:t>
            </a:r>
          </a:p>
        </p:txBody>
      </p:sp>
      <p:sp>
        <p:nvSpPr>
          <p:cNvPr id="3073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07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391025"/>
            <a:ext cx="2543175" cy="2466975"/>
          </a:xfrm>
          <a:prstGeom prst="rect">
            <a:avLst/>
          </a:prstGeom>
          <a:noFill/>
          <a:extLst>
            <a:ext uri="{909E8E84-426E-40DD-AFC4-6F175D3DCCD1}">
              <a14:hiddenFill xmlns:a14="http://schemas.microsoft.com/office/drawing/2010/main">
                <a:solidFill>
                  <a:srgbClr val="FFFFFF"/>
                </a:solidFill>
              </a14:hiddenFill>
            </a:ext>
          </a:extLst>
        </p:spPr>
      </p:pic>
      <p:sp>
        <p:nvSpPr>
          <p:cNvPr id="3073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073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64820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3073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0733" name="Picture 13" descr="tendon%20stress_strain%20hysteresis"/>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b="55814"/>
          <a:stretch>
            <a:fillRect/>
          </a:stretch>
        </p:blipFill>
        <p:spPr bwMode="auto">
          <a:xfrm>
            <a:off x="0" y="4368800"/>
            <a:ext cx="3200400" cy="2130425"/>
          </a:xfrm>
          <a:prstGeom prst="rect">
            <a:avLst/>
          </a:prstGeom>
          <a:noFill/>
          <a:extLst>
            <a:ext uri="{909E8E84-426E-40DD-AFC4-6F175D3DCCD1}">
              <a14:hiddenFill xmlns:a14="http://schemas.microsoft.com/office/drawing/2010/main">
                <a:solidFill>
                  <a:srgbClr val="FFFFFF"/>
                </a:solidFill>
              </a14:hiddenFill>
            </a:ext>
          </a:extLst>
        </p:spPr>
      </p:pic>
      <p:sp>
        <p:nvSpPr>
          <p:cNvPr id="30735" name="Text Box 15"/>
          <p:cNvSpPr txBox="1">
            <a:spLocks noChangeArrowheads="1"/>
          </p:cNvSpPr>
          <p:nvPr/>
        </p:nvSpPr>
        <p:spPr bwMode="auto">
          <a:xfrm>
            <a:off x="609600" y="64770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Hysteresis</a:t>
            </a:r>
          </a:p>
        </p:txBody>
      </p:sp>
      <p:sp>
        <p:nvSpPr>
          <p:cNvPr id="30736" name="Text Box 16"/>
          <p:cNvSpPr txBox="1">
            <a:spLocks noChangeArrowheads="1"/>
          </p:cNvSpPr>
          <p:nvPr/>
        </p:nvSpPr>
        <p:spPr bwMode="auto">
          <a:xfrm>
            <a:off x="3657600" y="64770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creep</a:t>
            </a:r>
          </a:p>
        </p:txBody>
      </p:sp>
      <p:sp>
        <p:nvSpPr>
          <p:cNvPr id="30737" name="Text Box 17"/>
          <p:cNvSpPr txBox="1">
            <a:spLocks noChangeArrowheads="1"/>
          </p:cNvSpPr>
          <p:nvPr/>
        </p:nvSpPr>
        <p:spPr bwMode="auto">
          <a:xfrm>
            <a:off x="6477000" y="6477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Stress relaxation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33"/>
                                        </p:tgtEl>
                                        <p:attrNameLst>
                                          <p:attrName>style.visibility</p:attrName>
                                        </p:attrNameLst>
                                      </p:cBhvr>
                                      <p:to>
                                        <p:strVal val="visible"/>
                                      </p:to>
                                    </p:set>
                                    <p:anim calcmode="lin" valueType="num">
                                      <p:cBhvr additive="base">
                                        <p:cTn id="7" dur="500" fill="hold"/>
                                        <p:tgtEl>
                                          <p:spTgt spid="30733"/>
                                        </p:tgtEl>
                                        <p:attrNameLst>
                                          <p:attrName>ppt_x</p:attrName>
                                        </p:attrNameLst>
                                      </p:cBhvr>
                                      <p:tavLst>
                                        <p:tav tm="0">
                                          <p:val>
                                            <p:strVal val="#ppt_x"/>
                                          </p:val>
                                        </p:tav>
                                        <p:tav tm="100000">
                                          <p:val>
                                            <p:strVal val="#ppt_x"/>
                                          </p:val>
                                        </p:tav>
                                      </p:tavLst>
                                    </p:anim>
                                    <p:anim calcmode="lin" valueType="num">
                                      <p:cBhvr additive="base">
                                        <p:cTn id="8" dur="500" fill="hold"/>
                                        <p:tgtEl>
                                          <p:spTgt spid="307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31"/>
                                        </p:tgtEl>
                                        <p:attrNameLst>
                                          <p:attrName>style.visibility</p:attrName>
                                        </p:attrNameLst>
                                      </p:cBhvr>
                                      <p:to>
                                        <p:strVal val="visible"/>
                                      </p:to>
                                    </p:set>
                                    <p:anim calcmode="lin" valueType="num">
                                      <p:cBhvr additive="base">
                                        <p:cTn id="13" dur="500" fill="hold"/>
                                        <p:tgtEl>
                                          <p:spTgt spid="30731"/>
                                        </p:tgtEl>
                                        <p:attrNameLst>
                                          <p:attrName>ppt_x</p:attrName>
                                        </p:attrNameLst>
                                      </p:cBhvr>
                                      <p:tavLst>
                                        <p:tav tm="0">
                                          <p:val>
                                            <p:strVal val="#ppt_x"/>
                                          </p:val>
                                        </p:tav>
                                        <p:tav tm="100000">
                                          <p:val>
                                            <p:strVal val="#ppt_x"/>
                                          </p:val>
                                        </p:tav>
                                      </p:tavLst>
                                    </p:anim>
                                    <p:anim calcmode="lin" valueType="num">
                                      <p:cBhvr additive="base">
                                        <p:cTn id="14" dur="500" fill="hold"/>
                                        <p:tgtEl>
                                          <p:spTgt spid="3073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9"/>
                                        </p:tgtEl>
                                        <p:attrNameLst>
                                          <p:attrName>style.visibility</p:attrName>
                                        </p:attrNameLst>
                                      </p:cBhvr>
                                      <p:to>
                                        <p:strVal val="visible"/>
                                      </p:to>
                                    </p:set>
                                    <p:anim calcmode="lin" valueType="num">
                                      <p:cBhvr additive="base">
                                        <p:cTn id="19" dur="500" fill="hold"/>
                                        <p:tgtEl>
                                          <p:spTgt spid="30729"/>
                                        </p:tgtEl>
                                        <p:attrNameLst>
                                          <p:attrName>ppt_x</p:attrName>
                                        </p:attrNameLst>
                                      </p:cBhvr>
                                      <p:tavLst>
                                        <p:tav tm="0">
                                          <p:val>
                                            <p:strVal val="#ppt_x"/>
                                          </p:val>
                                        </p:tav>
                                        <p:tav tm="100000">
                                          <p:val>
                                            <p:strVal val="#ppt_x"/>
                                          </p:val>
                                        </p:tav>
                                      </p:tavLst>
                                    </p:anim>
                                    <p:anim calcmode="lin" valueType="num">
                                      <p:cBhvr additive="base">
                                        <p:cTn id="20" dur="500" fill="hold"/>
                                        <p:tgtEl>
                                          <p:spTgt spid="307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15962"/>
          </a:xfrm>
        </p:spPr>
        <p:txBody>
          <a:bodyPr/>
          <a:lstStyle/>
          <a:p>
            <a:r>
              <a:rPr lang="en-US" altLang="en-US" sz="4000">
                <a:solidFill>
                  <a:srgbClr val="0066FF"/>
                </a:solidFill>
              </a:rPr>
              <a:t>Molecular Dynamics</a:t>
            </a:r>
          </a:p>
        </p:txBody>
      </p:sp>
      <p:sp>
        <p:nvSpPr>
          <p:cNvPr id="3175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53" name="Rectangle 9"/>
          <p:cNvSpPr>
            <a:spLocks noChangeArrowheads="1"/>
          </p:cNvSpPr>
          <p:nvPr/>
        </p:nvSpPr>
        <p:spPr bwMode="auto">
          <a:xfrm>
            <a:off x="0" y="1771650"/>
            <a:ext cx="269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200">
                <a:cs typeface="Times New Roman" pitchFamily="18" charset="0"/>
              </a:rPr>
              <a:t>  </a:t>
            </a:r>
            <a:endParaRPr lang="en-US" altLang="en-US"/>
          </a:p>
        </p:txBody>
      </p:sp>
      <p:pic>
        <p:nvPicPr>
          <p:cNvPr id="31750" name="Picture 6" descr="Ch2_11b"/>
          <p:cNvPicPr>
            <a:picLocks noChangeAspect="1" noChangeArrowheads="1"/>
          </p:cNvPicPr>
          <p:nvPr/>
        </p:nvPicPr>
        <p:blipFill>
          <a:blip r:embed="rId2">
            <a:extLst>
              <a:ext uri="{28A0092B-C50C-407E-A947-70E740481C1C}">
                <a14:useLocalDpi xmlns:a14="http://schemas.microsoft.com/office/drawing/2010/main" val="0"/>
              </a:ext>
            </a:extLst>
          </a:blip>
          <a:srcRect l="7285" r="7285"/>
          <a:stretch>
            <a:fillRect/>
          </a:stretch>
        </p:blipFill>
        <p:spPr bwMode="auto">
          <a:xfrm>
            <a:off x="685800" y="1600200"/>
            <a:ext cx="3133725" cy="2314575"/>
          </a:xfrm>
          <a:prstGeom prst="rect">
            <a:avLst/>
          </a:prstGeom>
          <a:noFill/>
          <a:extLst>
            <a:ext uri="{909E8E84-426E-40DD-AFC4-6F175D3DCCD1}">
              <a14:hiddenFill xmlns:a14="http://schemas.microsoft.com/office/drawing/2010/main">
                <a:solidFill>
                  <a:srgbClr val="FFFFFF"/>
                </a:solidFill>
              </a14:hiddenFill>
            </a:ext>
          </a:extLst>
        </p:spPr>
      </p:pic>
      <p:sp>
        <p:nvSpPr>
          <p:cNvPr id="31754" name="Text Box 10"/>
          <p:cNvSpPr txBox="1">
            <a:spLocks noChangeArrowheads="1"/>
          </p:cNvSpPr>
          <p:nvPr/>
        </p:nvSpPr>
        <p:spPr bwMode="auto">
          <a:xfrm>
            <a:off x="4191000" y="1676400"/>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How do all the atoms of this hemoglobin molecule move around in time?</a:t>
            </a:r>
          </a:p>
        </p:txBody>
      </p:sp>
      <p:sp>
        <p:nvSpPr>
          <p:cNvPr id="31755" name="Text Box 11"/>
          <p:cNvSpPr txBox="1">
            <a:spLocks noChangeArrowheads="1"/>
          </p:cNvSpPr>
          <p:nvPr/>
        </p:nvSpPr>
        <p:spPr bwMode="auto">
          <a:xfrm>
            <a:off x="4267200" y="2667000"/>
            <a:ext cx="4724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They undergo random thermal motions, known as diffusion, and each atom responds to all the forces acting on it according to Newton’s laws.  The problem is that there are many atoms in hemoglobin and many solvent molecules that collide with them and need to be accounted for.</a:t>
            </a:r>
          </a:p>
        </p:txBody>
      </p:sp>
      <p:sp>
        <p:nvSpPr>
          <p:cNvPr id="31756" name="Text Box 12"/>
          <p:cNvSpPr txBox="1">
            <a:spLocks noChangeArrowheads="1"/>
          </p:cNvSpPr>
          <p:nvPr/>
        </p:nvSpPr>
        <p:spPr bwMode="auto">
          <a:xfrm>
            <a:off x="914400" y="5715000"/>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Early crystal x-ray diffraction structures were pictured to be static – but really the atoms move about quite a bit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1755">
                                            <p:txEl>
                                              <p:pRg st="0" end="0"/>
                                            </p:txEl>
                                          </p:spTgt>
                                        </p:tgtEl>
                                        <p:attrNameLst>
                                          <p:attrName>style.visibility</p:attrName>
                                        </p:attrNameLst>
                                      </p:cBhvr>
                                      <p:to>
                                        <p:strVal val="visible"/>
                                      </p:to>
                                    </p:set>
                                    <p:anim calcmode="lin" valueType="num">
                                      <p:cBhvr additive="base">
                                        <p:cTn id="7" dur="500" fill="hold"/>
                                        <p:tgtEl>
                                          <p:spTgt spid="317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6">
                                            <p:txEl>
                                              <p:pRg st="0" end="0"/>
                                            </p:txEl>
                                          </p:spTgt>
                                        </p:tgtEl>
                                        <p:attrNameLst>
                                          <p:attrName>style.visibility</p:attrName>
                                        </p:attrNameLst>
                                      </p:cBhvr>
                                      <p:to>
                                        <p:strVal val="visible"/>
                                      </p:to>
                                    </p:set>
                                    <p:anim calcmode="lin" valueType="num">
                                      <p:cBhvr additive="base">
                                        <p:cTn id="13" dur="500" fill="hold"/>
                                        <p:tgtEl>
                                          <p:spTgt spid="3175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868362"/>
          </a:xfrm>
        </p:spPr>
        <p:txBody>
          <a:bodyPr/>
          <a:lstStyle/>
          <a:p>
            <a:r>
              <a:rPr lang="en-US" altLang="en-US">
                <a:solidFill>
                  <a:srgbClr val="0066FF"/>
                </a:solidFill>
              </a:rPr>
              <a:t>Mol. Dynamics 2</a:t>
            </a:r>
          </a:p>
        </p:txBody>
      </p:sp>
      <p:sp>
        <p:nvSpPr>
          <p:cNvPr id="32771" name="Rectangle 3"/>
          <p:cNvSpPr>
            <a:spLocks noGrp="1" noChangeArrowheads="1"/>
          </p:cNvSpPr>
          <p:nvPr>
            <p:ph type="body" idx="1"/>
          </p:nvPr>
        </p:nvSpPr>
        <p:spPr>
          <a:xfrm>
            <a:off x="457200" y="1143000"/>
            <a:ext cx="8229600" cy="4983163"/>
          </a:xfrm>
        </p:spPr>
        <p:txBody>
          <a:bodyPr/>
          <a:lstStyle/>
          <a:p>
            <a:r>
              <a:rPr lang="en-US" altLang="en-US"/>
              <a:t>In one dimension the acceleration of the i</a:t>
            </a:r>
            <a:r>
              <a:rPr lang="en-US" altLang="en-US" baseline="30000"/>
              <a:t>th</a:t>
            </a:r>
            <a:r>
              <a:rPr lang="en-US" altLang="en-US"/>
              <a:t> atom is given by: </a:t>
            </a:r>
          </a:p>
        </p:txBody>
      </p:sp>
      <p:sp>
        <p:nvSpPr>
          <p:cNvPr id="3277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772" name="Object 4"/>
          <p:cNvGraphicFramePr>
            <a:graphicFrameLocks noChangeAspect="1"/>
          </p:cNvGraphicFramePr>
          <p:nvPr/>
        </p:nvGraphicFramePr>
        <p:xfrm>
          <a:off x="4038600" y="1752600"/>
          <a:ext cx="3762375" cy="971550"/>
        </p:xfrm>
        <a:graphic>
          <a:graphicData uri="http://schemas.openxmlformats.org/presentationml/2006/ole">
            <mc:AlternateContent xmlns:mc="http://schemas.openxmlformats.org/markup-compatibility/2006">
              <mc:Choice xmlns:v="urn:schemas-microsoft-com:vml" Requires="v">
                <p:oleObj spid="_x0000_s32802" name="Equation" r:id="rId3" imgW="1358640" imgH="355320" progId="Equation.DSMT4">
                  <p:embed/>
                </p:oleObj>
              </mc:Choice>
              <mc:Fallback>
                <p:oleObj name="Equation" r:id="rId3" imgW="1358640" imgH="35532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752600"/>
                        <a:ext cx="3762375"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5" name="Rectangle 7"/>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774" name="Object 6"/>
          <p:cNvGraphicFramePr>
            <a:graphicFrameLocks noChangeAspect="1"/>
          </p:cNvGraphicFramePr>
          <p:nvPr/>
        </p:nvGraphicFramePr>
        <p:xfrm>
          <a:off x="2057400" y="2971800"/>
          <a:ext cx="4267200" cy="795338"/>
        </p:xfrm>
        <a:graphic>
          <a:graphicData uri="http://schemas.openxmlformats.org/presentationml/2006/ole">
            <mc:AlternateContent xmlns:mc="http://schemas.openxmlformats.org/markup-compatibility/2006">
              <mc:Choice xmlns:v="urn:schemas-microsoft-com:vml" Requires="v">
                <p:oleObj spid="_x0000_s32803" name="Equation" r:id="rId5" imgW="2247900" imgH="419100" progId="Equation.DSMT4">
                  <p:embed/>
                </p:oleObj>
              </mc:Choice>
              <mc:Fallback>
                <p:oleObj name="Equation" r:id="rId5" imgW="2247900" imgH="4191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971800"/>
                        <a:ext cx="4267200" cy="79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7"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776" name="Object 8"/>
          <p:cNvGraphicFramePr>
            <a:graphicFrameLocks noChangeAspect="1"/>
          </p:cNvGraphicFramePr>
          <p:nvPr/>
        </p:nvGraphicFramePr>
        <p:xfrm>
          <a:off x="2133600" y="3505200"/>
          <a:ext cx="4724400" cy="866775"/>
        </p:xfrm>
        <a:graphic>
          <a:graphicData uri="http://schemas.openxmlformats.org/presentationml/2006/ole">
            <mc:AlternateContent xmlns:mc="http://schemas.openxmlformats.org/markup-compatibility/2006">
              <mc:Choice xmlns:v="urn:schemas-microsoft-com:vml" Requires="v">
                <p:oleObj spid="_x0000_s32804" name="Equation" r:id="rId7" imgW="2286000" imgH="419100" progId="Equation.DSMT4">
                  <p:embed/>
                </p:oleObj>
              </mc:Choice>
              <mc:Fallback>
                <p:oleObj name="Equation" r:id="rId7" imgW="2286000" imgH="4191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3505200"/>
                        <a:ext cx="472440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9" name="Rectangle 11"/>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778" name="Object 10"/>
          <p:cNvGraphicFramePr>
            <a:graphicFrameLocks noChangeAspect="1"/>
          </p:cNvGraphicFramePr>
          <p:nvPr/>
        </p:nvGraphicFramePr>
        <p:xfrm>
          <a:off x="1905000" y="4191000"/>
          <a:ext cx="4572000" cy="976313"/>
        </p:xfrm>
        <a:graphic>
          <a:graphicData uri="http://schemas.openxmlformats.org/presentationml/2006/ole">
            <mc:AlternateContent xmlns:mc="http://schemas.openxmlformats.org/markup-compatibility/2006">
              <mc:Choice xmlns:v="urn:schemas-microsoft-com:vml" Requires="v">
                <p:oleObj spid="_x0000_s32805" name="Equation" r:id="rId9" imgW="2679700" imgH="571500" progId="Equation.DSMT4">
                  <p:embed/>
                </p:oleObj>
              </mc:Choice>
              <mc:Fallback>
                <p:oleObj name="Equation" r:id="rId9" imgW="2679700" imgH="57150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191000"/>
                        <a:ext cx="4572000" cy="976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80" name="Text Box 12"/>
          <p:cNvSpPr txBox="1">
            <a:spLocks noChangeArrowheads="1"/>
          </p:cNvSpPr>
          <p:nvPr/>
        </p:nvSpPr>
        <p:spPr bwMode="auto">
          <a:xfrm>
            <a:off x="685800" y="26670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From this we know that for a small time step (typically less than 1 ps = 10</a:t>
            </a:r>
            <a:r>
              <a:rPr lang="en-US" altLang="en-US" sz="2000" baseline="30000"/>
              <a:t>-12</a:t>
            </a:r>
            <a:r>
              <a:rPr lang="en-US" altLang="en-US" sz="2000"/>
              <a:t> s)</a:t>
            </a:r>
          </a:p>
        </p:txBody>
      </p:sp>
      <p:sp>
        <p:nvSpPr>
          <p:cNvPr id="32781" name="Text Box 13"/>
          <p:cNvSpPr txBox="1">
            <a:spLocks noChangeArrowheads="1"/>
          </p:cNvSpPr>
          <p:nvPr/>
        </p:nvSpPr>
        <p:spPr bwMode="auto">
          <a:xfrm>
            <a:off x="609600" y="38100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and</a:t>
            </a:r>
          </a:p>
        </p:txBody>
      </p:sp>
      <p:sp>
        <p:nvSpPr>
          <p:cNvPr id="32782" name="Text Box 14"/>
          <p:cNvSpPr txBox="1">
            <a:spLocks noChangeArrowheads="1"/>
          </p:cNvSpPr>
          <p:nvPr/>
        </p:nvSpPr>
        <p:spPr bwMode="auto">
          <a:xfrm>
            <a:off x="152400" y="44196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Adding these</a:t>
            </a:r>
          </a:p>
        </p:txBody>
      </p:sp>
      <p:sp>
        <p:nvSpPr>
          <p:cNvPr id="32783" name="Text Box 15"/>
          <p:cNvSpPr txBox="1">
            <a:spLocks noChangeArrowheads="1"/>
          </p:cNvSpPr>
          <p:nvPr/>
        </p:nvSpPr>
        <p:spPr bwMode="auto">
          <a:xfrm>
            <a:off x="609600" y="6156325"/>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FF3300"/>
                </a:solidFill>
              </a:rPr>
              <a:t>So if we know the forces and starting positions, we can iterate and predict the motion of each atom</a:t>
            </a:r>
          </a:p>
        </p:txBody>
      </p:sp>
      <p:sp>
        <p:nvSpPr>
          <p:cNvPr id="32784" name="Text Box 16"/>
          <p:cNvSpPr txBox="1">
            <a:spLocks noChangeArrowheads="1"/>
          </p:cNvSpPr>
          <p:nvPr/>
        </p:nvSpPr>
        <p:spPr bwMode="auto">
          <a:xfrm>
            <a:off x="228600" y="5334000"/>
            <a:ext cx="310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While subtracting them gives</a:t>
            </a:r>
          </a:p>
        </p:txBody>
      </p:sp>
      <p:sp>
        <p:nvSpPr>
          <p:cNvPr id="32786" name="Rectangle 18"/>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785" name="Object 17"/>
          <p:cNvGraphicFramePr>
            <a:graphicFrameLocks noChangeAspect="1"/>
          </p:cNvGraphicFramePr>
          <p:nvPr/>
        </p:nvGraphicFramePr>
        <p:xfrm>
          <a:off x="3505200" y="5181600"/>
          <a:ext cx="3810000" cy="792163"/>
        </p:xfrm>
        <a:graphic>
          <a:graphicData uri="http://schemas.openxmlformats.org/presentationml/2006/ole">
            <mc:AlternateContent xmlns:mc="http://schemas.openxmlformats.org/markup-compatibility/2006">
              <mc:Choice xmlns:v="urn:schemas-microsoft-com:vml" Requires="v">
                <p:oleObj spid="_x0000_s32806" name="Equation" r:id="rId11" imgW="1879600" imgH="393700" progId="Equation.DSMT4">
                  <p:embed/>
                </p:oleObj>
              </mc:Choice>
              <mc:Fallback>
                <p:oleObj name="Equation" r:id="rId11" imgW="1879600" imgH="39370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5181600"/>
                        <a:ext cx="381000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80"/>
                                        </p:tgtEl>
                                        <p:attrNameLst>
                                          <p:attrName>style.visibility</p:attrName>
                                        </p:attrNameLst>
                                      </p:cBhvr>
                                      <p:to>
                                        <p:strVal val="visible"/>
                                      </p:to>
                                    </p:set>
                                    <p:anim calcmode="lin" valueType="num">
                                      <p:cBhvr additive="base">
                                        <p:cTn id="7" dur="500" fill="hold"/>
                                        <p:tgtEl>
                                          <p:spTgt spid="32780"/>
                                        </p:tgtEl>
                                        <p:attrNameLst>
                                          <p:attrName>ppt_x</p:attrName>
                                        </p:attrNameLst>
                                      </p:cBhvr>
                                      <p:tavLst>
                                        <p:tav tm="0">
                                          <p:val>
                                            <p:strVal val="0-#ppt_w/2"/>
                                          </p:val>
                                        </p:tav>
                                        <p:tav tm="100000">
                                          <p:val>
                                            <p:strVal val="#ppt_x"/>
                                          </p:val>
                                        </p:tav>
                                      </p:tavLst>
                                    </p:anim>
                                    <p:anim calcmode="lin" valueType="num">
                                      <p:cBhvr additive="base">
                                        <p:cTn id="8" dur="500" fill="hold"/>
                                        <p:tgtEl>
                                          <p:spTgt spid="327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776"/>
                                        </p:tgtEl>
                                        <p:attrNameLst>
                                          <p:attrName>style.visibility</p:attrName>
                                        </p:attrNameLst>
                                      </p:cBhvr>
                                      <p:to>
                                        <p:strVal val="visible"/>
                                      </p:to>
                                    </p:set>
                                    <p:anim calcmode="lin" valueType="num">
                                      <p:cBhvr additive="base">
                                        <p:cTn id="13" dur="500" fill="hold"/>
                                        <p:tgtEl>
                                          <p:spTgt spid="32776"/>
                                        </p:tgtEl>
                                        <p:attrNameLst>
                                          <p:attrName>ppt_x</p:attrName>
                                        </p:attrNameLst>
                                      </p:cBhvr>
                                      <p:tavLst>
                                        <p:tav tm="0">
                                          <p:val>
                                            <p:strVal val="0-#ppt_w/2"/>
                                          </p:val>
                                        </p:tav>
                                        <p:tav tm="100000">
                                          <p:val>
                                            <p:strVal val="#ppt_x"/>
                                          </p:val>
                                        </p:tav>
                                      </p:tavLst>
                                    </p:anim>
                                    <p:anim calcmode="lin" valueType="num">
                                      <p:cBhvr additive="base">
                                        <p:cTn id="14" dur="500" fill="hold"/>
                                        <p:tgtEl>
                                          <p:spTgt spid="3277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2774"/>
                                        </p:tgtEl>
                                        <p:attrNameLst>
                                          <p:attrName>style.visibility</p:attrName>
                                        </p:attrNameLst>
                                      </p:cBhvr>
                                      <p:to>
                                        <p:strVal val="visible"/>
                                      </p:to>
                                    </p:set>
                                    <p:anim calcmode="lin" valueType="num">
                                      <p:cBhvr additive="base">
                                        <p:cTn id="17" dur="500" fill="hold"/>
                                        <p:tgtEl>
                                          <p:spTgt spid="32774"/>
                                        </p:tgtEl>
                                        <p:attrNameLst>
                                          <p:attrName>ppt_x</p:attrName>
                                        </p:attrNameLst>
                                      </p:cBhvr>
                                      <p:tavLst>
                                        <p:tav tm="0">
                                          <p:val>
                                            <p:strVal val="0-#ppt_w/2"/>
                                          </p:val>
                                        </p:tav>
                                        <p:tav tm="100000">
                                          <p:val>
                                            <p:strVal val="#ppt_x"/>
                                          </p:val>
                                        </p:tav>
                                      </p:tavLst>
                                    </p:anim>
                                    <p:anim calcmode="lin" valueType="num">
                                      <p:cBhvr additive="base">
                                        <p:cTn id="18" dur="500" fill="hold"/>
                                        <p:tgtEl>
                                          <p:spTgt spid="32774"/>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781"/>
                                        </p:tgtEl>
                                        <p:attrNameLst>
                                          <p:attrName>style.visibility</p:attrName>
                                        </p:attrNameLst>
                                      </p:cBhvr>
                                      <p:to>
                                        <p:strVal val="visible"/>
                                      </p:to>
                                    </p:set>
                                    <p:anim calcmode="lin" valueType="num">
                                      <p:cBhvr additive="base">
                                        <p:cTn id="21" dur="500" fill="hold"/>
                                        <p:tgtEl>
                                          <p:spTgt spid="32781"/>
                                        </p:tgtEl>
                                        <p:attrNameLst>
                                          <p:attrName>ppt_x</p:attrName>
                                        </p:attrNameLst>
                                      </p:cBhvr>
                                      <p:tavLst>
                                        <p:tav tm="0">
                                          <p:val>
                                            <p:strVal val="#ppt_x"/>
                                          </p:val>
                                        </p:tav>
                                        <p:tav tm="100000">
                                          <p:val>
                                            <p:strVal val="#ppt_x"/>
                                          </p:val>
                                        </p:tav>
                                      </p:tavLst>
                                    </p:anim>
                                    <p:anim calcmode="lin" valueType="num">
                                      <p:cBhvr additive="base">
                                        <p:cTn id="22" dur="500" fill="hold"/>
                                        <p:tgtEl>
                                          <p:spTgt spid="3278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2782"/>
                                        </p:tgtEl>
                                        <p:attrNameLst>
                                          <p:attrName>style.visibility</p:attrName>
                                        </p:attrNameLst>
                                      </p:cBhvr>
                                      <p:to>
                                        <p:strVal val="visible"/>
                                      </p:to>
                                    </p:set>
                                    <p:anim calcmode="lin" valueType="num">
                                      <p:cBhvr additive="base">
                                        <p:cTn id="27" dur="500" fill="hold"/>
                                        <p:tgtEl>
                                          <p:spTgt spid="32782"/>
                                        </p:tgtEl>
                                        <p:attrNameLst>
                                          <p:attrName>ppt_x</p:attrName>
                                        </p:attrNameLst>
                                      </p:cBhvr>
                                      <p:tavLst>
                                        <p:tav tm="0">
                                          <p:val>
                                            <p:strVal val="0-#ppt_w/2"/>
                                          </p:val>
                                        </p:tav>
                                        <p:tav tm="100000">
                                          <p:val>
                                            <p:strVal val="#ppt_x"/>
                                          </p:val>
                                        </p:tav>
                                      </p:tavLst>
                                    </p:anim>
                                    <p:anim calcmode="lin" valueType="num">
                                      <p:cBhvr additive="base">
                                        <p:cTn id="28" dur="500" fill="hold"/>
                                        <p:tgtEl>
                                          <p:spTgt spid="3278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2778"/>
                                        </p:tgtEl>
                                        <p:attrNameLst>
                                          <p:attrName>style.visibility</p:attrName>
                                        </p:attrNameLst>
                                      </p:cBhvr>
                                      <p:to>
                                        <p:strVal val="visible"/>
                                      </p:to>
                                    </p:set>
                                    <p:anim calcmode="lin" valueType="num">
                                      <p:cBhvr additive="base">
                                        <p:cTn id="31" dur="500" fill="hold"/>
                                        <p:tgtEl>
                                          <p:spTgt spid="32778"/>
                                        </p:tgtEl>
                                        <p:attrNameLst>
                                          <p:attrName>ppt_x</p:attrName>
                                        </p:attrNameLst>
                                      </p:cBhvr>
                                      <p:tavLst>
                                        <p:tav tm="0">
                                          <p:val>
                                            <p:strVal val="0-#ppt_w/2"/>
                                          </p:val>
                                        </p:tav>
                                        <p:tav tm="100000">
                                          <p:val>
                                            <p:strVal val="#ppt_x"/>
                                          </p:val>
                                        </p:tav>
                                      </p:tavLst>
                                    </p:anim>
                                    <p:anim calcmode="lin" valueType="num">
                                      <p:cBhvr additive="base">
                                        <p:cTn id="32" dur="500" fill="hold"/>
                                        <p:tgtEl>
                                          <p:spTgt spid="3277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84"/>
                                        </p:tgtEl>
                                        <p:attrNameLst>
                                          <p:attrName>style.visibility</p:attrName>
                                        </p:attrNameLst>
                                      </p:cBhvr>
                                      <p:to>
                                        <p:strVal val="visible"/>
                                      </p:to>
                                    </p:set>
                                    <p:anim calcmode="lin" valueType="num">
                                      <p:cBhvr additive="base">
                                        <p:cTn id="37" dur="500" fill="hold"/>
                                        <p:tgtEl>
                                          <p:spTgt spid="32784"/>
                                        </p:tgtEl>
                                        <p:attrNameLst>
                                          <p:attrName>ppt_x</p:attrName>
                                        </p:attrNameLst>
                                      </p:cBhvr>
                                      <p:tavLst>
                                        <p:tav tm="0">
                                          <p:val>
                                            <p:strVal val="0-#ppt_w/2"/>
                                          </p:val>
                                        </p:tav>
                                        <p:tav tm="100000">
                                          <p:val>
                                            <p:strVal val="#ppt_x"/>
                                          </p:val>
                                        </p:tav>
                                      </p:tavLst>
                                    </p:anim>
                                    <p:anim calcmode="lin" valueType="num">
                                      <p:cBhvr additive="base">
                                        <p:cTn id="38" dur="500" fill="hold"/>
                                        <p:tgtEl>
                                          <p:spTgt spid="3278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2785"/>
                                        </p:tgtEl>
                                        <p:attrNameLst>
                                          <p:attrName>style.visibility</p:attrName>
                                        </p:attrNameLst>
                                      </p:cBhvr>
                                      <p:to>
                                        <p:strVal val="visible"/>
                                      </p:to>
                                    </p:set>
                                    <p:anim calcmode="lin" valueType="num">
                                      <p:cBhvr additive="base">
                                        <p:cTn id="41" dur="500" fill="hold"/>
                                        <p:tgtEl>
                                          <p:spTgt spid="32785"/>
                                        </p:tgtEl>
                                        <p:attrNameLst>
                                          <p:attrName>ppt_x</p:attrName>
                                        </p:attrNameLst>
                                      </p:cBhvr>
                                      <p:tavLst>
                                        <p:tav tm="0">
                                          <p:val>
                                            <p:strVal val="0-#ppt_w/2"/>
                                          </p:val>
                                        </p:tav>
                                        <p:tav tm="100000">
                                          <p:val>
                                            <p:strVal val="#ppt_x"/>
                                          </p:val>
                                        </p:tav>
                                      </p:tavLst>
                                    </p:anim>
                                    <p:anim calcmode="lin" valueType="num">
                                      <p:cBhvr additive="base">
                                        <p:cTn id="42" dur="500" fill="hold"/>
                                        <p:tgtEl>
                                          <p:spTgt spid="32785"/>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2783"/>
                                        </p:tgtEl>
                                        <p:attrNameLst>
                                          <p:attrName>style.visibility</p:attrName>
                                        </p:attrNameLst>
                                      </p:cBhvr>
                                      <p:to>
                                        <p:strVal val="visible"/>
                                      </p:to>
                                    </p:set>
                                    <p:anim calcmode="lin" valueType="num">
                                      <p:cBhvr additive="base">
                                        <p:cTn id="47" dur="500" fill="hold"/>
                                        <p:tgtEl>
                                          <p:spTgt spid="32783"/>
                                        </p:tgtEl>
                                        <p:attrNameLst>
                                          <p:attrName>ppt_x</p:attrName>
                                        </p:attrNameLst>
                                      </p:cBhvr>
                                      <p:tavLst>
                                        <p:tav tm="0">
                                          <p:val>
                                            <p:strVal val="#ppt_x"/>
                                          </p:val>
                                        </p:tav>
                                        <p:tav tm="100000">
                                          <p:val>
                                            <p:strVal val="#ppt_x"/>
                                          </p:val>
                                        </p:tav>
                                      </p:tavLst>
                                    </p:anim>
                                    <p:anim calcmode="lin" valueType="num">
                                      <p:cBhvr additive="base">
                                        <p:cTn id="48" dur="500" fill="hold"/>
                                        <p:tgtEl>
                                          <p:spTgt spid="327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p:bldP spid="32781" grpId="0"/>
      <p:bldP spid="32782" grpId="0"/>
      <p:bldP spid="32783" grpId="0"/>
      <p:bldP spid="327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92162"/>
          </a:xfrm>
        </p:spPr>
        <p:txBody>
          <a:bodyPr/>
          <a:lstStyle/>
          <a:p>
            <a:r>
              <a:rPr lang="en-US" altLang="en-US">
                <a:solidFill>
                  <a:srgbClr val="0066FF"/>
                </a:solidFill>
              </a:rPr>
              <a:t>Mol. Dynamics 3</a:t>
            </a:r>
          </a:p>
        </p:txBody>
      </p:sp>
      <p:sp>
        <p:nvSpPr>
          <p:cNvPr id="33795" name="Rectangle 3"/>
          <p:cNvSpPr>
            <a:spLocks noGrp="1" noChangeArrowheads="1"/>
          </p:cNvSpPr>
          <p:nvPr>
            <p:ph type="body" idx="1"/>
          </p:nvPr>
        </p:nvSpPr>
        <p:spPr>
          <a:xfrm>
            <a:off x="457200" y="1143000"/>
            <a:ext cx="8229600" cy="4983163"/>
          </a:xfrm>
        </p:spPr>
        <p:txBody>
          <a:bodyPr/>
          <a:lstStyle/>
          <a:p>
            <a:pPr>
              <a:lnSpc>
                <a:spcPct val="80000"/>
              </a:lnSpc>
            </a:pPr>
            <a:r>
              <a:rPr lang="en-US" altLang="en-US" sz="2800"/>
              <a:t>Molecular dynamics calculations are computer intensive – for each time step (sub – ps) you need to do several calculations for each atom in the molecule.</a:t>
            </a:r>
          </a:p>
          <a:p>
            <a:pPr>
              <a:lnSpc>
                <a:spcPct val="80000"/>
              </a:lnSpc>
            </a:pPr>
            <a:r>
              <a:rPr lang="en-US" altLang="en-US" sz="2800"/>
              <a:t>For a reasonable protein (several 100 amino acids – or thousands of atoms) it takes many hours of supercomputing to map out the motions for nanoseconds</a:t>
            </a:r>
          </a:p>
          <a:p>
            <a:pPr>
              <a:lnSpc>
                <a:spcPct val="80000"/>
              </a:lnSpc>
            </a:pPr>
            <a:r>
              <a:rPr lang="en-US" altLang="en-US" sz="2800"/>
              <a:t>Fast laser dynamic experiments are just starting to actually measure time courses of individual molecule motion in picoseconds</a:t>
            </a:r>
          </a:p>
          <a:p>
            <a:pPr>
              <a:lnSpc>
                <a:spcPct val="80000"/>
              </a:lnSpc>
            </a:pPr>
            <a:r>
              <a:rPr lang="en-US" altLang="en-US" sz="2800"/>
              <a:t>Look at this web site for movies:</a:t>
            </a:r>
          </a:p>
          <a:p>
            <a:pPr>
              <a:lnSpc>
                <a:spcPct val="80000"/>
              </a:lnSpc>
              <a:buFontTx/>
              <a:buNone/>
            </a:pPr>
            <a:r>
              <a:rPr lang="en-US" altLang="en-US" sz="2800"/>
              <a:t>	</a:t>
            </a:r>
            <a:r>
              <a:rPr lang="en-US" altLang="en-US">
                <a:hlinkClick r:id="rId2"/>
              </a:rPr>
              <a:t>http://www.ks.uiuc.edu/Gallery/Movies/</a:t>
            </a:r>
            <a:endParaRPr lang="en-US" altLang="en-US"/>
          </a:p>
          <a:p>
            <a:pPr>
              <a:lnSpc>
                <a:spcPct val="80000"/>
              </a:lnSpc>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additive="base">
                                        <p:cTn id="7"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3795">
                                            <p:txEl>
                                              <p:pRg st="4" end="4"/>
                                            </p:txEl>
                                          </p:spTgt>
                                        </p:tgtEl>
                                        <p:attrNameLst>
                                          <p:attrName>style.visibility</p:attrName>
                                        </p:attrNameLst>
                                      </p:cBhvr>
                                      <p:to>
                                        <p:strVal val="visible"/>
                                      </p:to>
                                    </p:set>
                                    <p:anim calcmode="lin" valueType="num">
                                      <p:cBhvr additive="base">
                                        <p:cTn id="25"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solidFill>
                  <a:srgbClr val="3333FF"/>
                </a:solidFill>
              </a:rPr>
              <a:t>Free fall</a:t>
            </a:r>
          </a:p>
        </p:txBody>
      </p:sp>
      <p:sp>
        <p:nvSpPr>
          <p:cNvPr id="3075" name="Rectangle 3"/>
          <p:cNvSpPr>
            <a:spLocks noGrp="1" noChangeArrowheads="1"/>
          </p:cNvSpPr>
          <p:nvPr>
            <p:ph type="body" sz="half" idx="1"/>
          </p:nvPr>
        </p:nvSpPr>
        <p:spPr>
          <a:xfrm>
            <a:off x="457200" y="1600200"/>
            <a:ext cx="7772400" cy="3429000"/>
          </a:xfrm>
        </p:spPr>
        <p:txBody>
          <a:bodyPr/>
          <a:lstStyle/>
          <a:p>
            <a:r>
              <a:rPr lang="en-US" altLang="en-US" sz="2800"/>
              <a:t>Acceleration = g = 9.8 m/s</a:t>
            </a:r>
            <a:r>
              <a:rPr lang="en-US" altLang="en-US" sz="2800" baseline="30000"/>
              <a:t>2</a:t>
            </a:r>
            <a:r>
              <a:rPr lang="en-US" altLang="en-US" sz="2800"/>
              <a:t> = constant</a:t>
            </a:r>
          </a:p>
          <a:p>
            <a:r>
              <a:rPr lang="en-US" altLang="en-US" sz="2800"/>
              <a:t>Constant acceleration implies constant force = weight</a:t>
            </a:r>
          </a:p>
          <a:p>
            <a:r>
              <a:rPr lang="en-US" altLang="en-US" sz="2800"/>
              <a:t>Be careful when there is air friction – then acceleration is not constant and a terminal velocity results</a:t>
            </a:r>
          </a:p>
        </p:txBody>
      </p:sp>
      <p:pic>
        <p:nvPicPr>
          <p:cNvPr id="3076" name="Picture 4" descr="skydiv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5000" y="3962400"/>
            <a:ext cx="3124200" cy="2498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4" name="Rectangle 28"/>
          <p:cNvSpPr>
            <a:spLocks noChangeArrowheads="1"/>
          </p:cNvSpPr>
          <p:nvPr/>
        </p:nvSpPr>
        <p:spPr bwMode="auto">
          <a:xfrm>
            <a:off x="1600200" y="6248400"/>
            <a:ext cx="5181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Rectangle 3"/>
          <p:cNvSpPr>
            <a:spLocks noChangeArrowheads="1"/>
          </p:cNvSpPr>
          <p:nvPr/>
        </p:nvSpPr>
        <p:spPr bwMode="auto">
          <a:xfrm>
            <a:off x="5029200" y="2438400"/>
            <a:ext cx="2438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Rectangle 4"/>
          <p:cNvSpPr>
            <a:spLocks noGrp="1" noChangeArrowheads="1"/>
          </p:cNvSpPr>
          <p:nvPr>
            <p:ph type="title"/>
          </p:nvPr>
        </p:nvSpPr>
        <p:spPr/>
        <p:txBody>
          <a:bodyPr/>
          <a:lstStyle/>
          <a:p>
            <a:r>
              <a:rPr lang="en-US" altLang="en-US" sz="4000" dirty="0">
                <a:solidFill>
                  <a:srgbClr val="0000FF"/>
                </a:solidFill>
              </a:rPr>
              <a:t>Constant acceleration Kinematics</a:t>
            </a:r>
          </a:p>
        </p:txBody>
      </p:sp>
      <p:sp>
        <p:nvSpPr>
          <p:cNvPr id="4101" name="Rectangle 5"/>
          <p:cNvSpPr>
            <a:spLocks noGrp="1" noChangeArrowheads="1"/>
          </p:cNvSpPr>
          <p:nvPr>
            <p:ph type="body" idx="1"/>
          </p:nvPr>
        </p:nvSpPr>
        <p:spPr>
          <a:xfrm>
            <a:off x="457200" y="1600200"/>
            <a:ext cx="8382000" cy="5257799"/>
          </a:xfrm>
        </p:spPr>
        <p:txBody>
          <a:bodyPr/>
          <a:lstStyle/>
          <a:p>
            <a:r>
              <a:rPr lang="en-US" altLang="en-US" sz="2400" dirty="0"/>
              <a:t>If acceleration is constant then the average acceleration = constant (instantaneous acceleration)</a:t>
            </a:r>
          </a:p>
          <a:p>
            <a:r>
              <a:rPr lang="en-US" altLang="en-US" sz="2400" dirty="0"/>
              <a:t>Then 			and </a:t>
            </a:r>
          </a:p>
          <a:p>
            <a:endParaRPr lang="en-US" altLang="en-US" sz="2400" dirty="0"/>
          </a:p>
          <a:p>
            <a:r>
              <a:rPr lang="en-US" altLang="en-US" sz="2400" dirty="0"/>
              <a:t>Also 		</a:t>
            </a:r>
            <a:r>
              <a:rPr lang="en-US" altLang="en-US" sz="2400" dirty="0">
                <a:cs typeface="Arial" charset="0"/>
              </a:rPr>
              <a:t>→ same result</a:t>
            </a:r>
            <a:r>
              <a:rPr lang="en-US" altLang="en-US" sz="2400" dirty="0"/>
              <a:t>	</a:t>
            </a:r>
          </a:p>
          <a:p>
            <a:r>
              <a:rPr lang="en-US" altLang="en-US" sz="2400" dirty="0"/>
              <a:t>Also, from the </a:t>
            </a:r>
            <a:r>
              <a:rPr lang="en-US" altLang="en-US" sz="2400" dirty="0" err="1"/>
              <a:t>v</a:t>
            </a:r>
            <a:r>
              <a:rPr lang="en-US" altLang="en-US" sz="2400" baseline="-25000" dirty="0" err="1"/>
              <a:t>x</a:t>
            </a:r>
            <a:r>
              <a:rPr lang="en-US" altLang="en-US" sz="2400" baseline="-25000" dirty="0"/>
              <a:t> </a:t>
            </a:r>
            <a:r>
              <a:rPr lang="en-US" altLang="en-US" sz="2400" dirty="0"/>
              <a:t>vs t graph,</a:t>
            </a:r>
          </a:p>
          <a:p>
            <a:pPr>
              <a:buFontTx/>
              <a:buNone/>
            </a:pPr>
            <a:r>
              <a:rPr lang="en-US" altLang="en-US" sz="2400" dirty="0"/>
              <a:t>	the area under the line </a:t>
            </a:r>
          </a:p>
          <a:p>
            <a:pPr>
              <a:buFontTx/>
              <a:buNone/>
            </a:pPr>
            <a:r>
              <a:rPr lang="en-US" altLang="en-US" sz="2400" dirty="0"/>
              <a:t>	gives the displacement so</a:t>
            </a:r>
          </a:p>
          <a:p>
            <a:pPr>
              <a:buFontTx/>
              <a:buNone/>
            </a:pPr>
            <a:r>
              <a:rPr lang="en-US" altLang="en-US" sz="2400" dirty="0"/>
              <a:t>	</a:t>
            </a:r>
          </a:p>
          <a:p>
            <a:endParaRPr lang="en-US" altLang="en-US" sz="2400" dirty="0"/>
          </a:p>
          <a:p>
            <a:r>
              <a:rPr lang="en-US" altLang="en-US" sz="2400" dirty="0"/>
              <a:t>We can get this result by integrating again also:</a:t>
            </a:r>
          </a:p>
          <a:p>
            <a:endParaRPr lang="en-US" altLang="en-US" sz="2400" dirty="0"/>
          </a:p>
        </p:txBody>
      </p:sp>
      <p:graphicFrame>
        <p:nvGraphicFramePr>
          <p:cNvPr id="4102" name="Object 6"/>
          <p:cNvGraphicFramePr>
            <a:graphicFrameLocks noChangeAspect="1"/>
          </p:cNvGraphicFramePr>
          <p:nvPr/>
        </p:nvGraphicFramePr>
        <p:xfrm>
          <a:off x="2209800" y="2438400"/>
          <a:ext cx="1609725" cy="776288"/>
        </p:xfrm>
        <a:graphic>
          <a:graphicData uri="http://schemas.openxmlformats.org/presentationml/2006/ole">
            <mc:AlternateContent xmlns:mc="http://schemas.openxmlformats.org/markup-compatibility/2006">
              <mc:Choice xmlns:v="urn:schemas-microsoft-com:vml" Requires="v">
                <p:oleObj spid="_x0000_s4141" name="Equation" r:id="rId3" imgW="812520" imgH="393480" progId="Equation.DSMT4">
                  <p:embed/>
                </p:oleObj>
              </mc:Choice>
              <mc:Fallback>
                <p:oleObj name="Equation" r:id="rId3" imgW="812520" imgH="3934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438400"/>
                        <a:ext cx="1609725" cy="776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7"/>
          <p:cNvGraphicFramePr>
            <a:graphicFrameLocks noChangeAspect="1"/>
          </p:cNvGraphicFramePr>
          <p:nvPr>
            <p:extLst>
              <p:ext uri="{D42A27DB-BD31-4B8C-83A1-F6EECF244321}">
                <p14:modId xmlns:p14="http://schemas.microsoft.com/office/powerpoint/2010/main" val="3411013466"/>
              </p:ext>
            </p:extLst>
          </p:nvPr>
        </p:nvGraphicFramePr>
        <p:xfrm>
          <a:off x="5212556" y="2454275"/>
          <a:ext cx="2071687" cy="577850"/>
        </p:xfrm>
        <a:graphic>
          <a:graphicData uri="http://schemas.openxmlformats.org/presentationml/2006/ole">
            <mc:AlternateContent xmlns:mc="http://schemas.openxmlformats.org/markup-compatibility/2006">
              <mc:Choice xmlns:v="urn:schemas-microsoft-com:vml" Requires="v">
                <p:oleObj spid="_x0000_s4142" name="Equation" r:id="rId5" imgW="863280" imgH="241200" progId="Equation.DSMT4">
                  <p:embed/>
                </p:oleObj>
              </mc:Choice>
              <mc:Fallback>
                <p:oleObj name="Equation" r:id="rId5" imgW="863280" imgH="2412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556" y="2454275"/>
                        <a:ext cx="2071687"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04" name="Group 8"/>
          <p:cNvGrpSpPr>
            <a:grpSpLocks/>
          </p:cNvGrpSpPr>
          <p:nvPr/>
        </p:nvGrpSpPr>
        <p:grpSpPr bwMode="auto">
          <a:xfrm>
            <a:off x="5562600" y="3429000"/>
            <a:ext cx="3063875" cy="2463800"/>
            <a:chOff x="3014" y="1799"/>
            <a:chExt cx="1930" cy="1552"/>
          </a:xfrm>
        </p:grpSpPr>
        <p:sp>
          <p:nvSpPr>
            <p:cNvPr id="4105" name="Line 9"/>
            <p:cNvSpPr>
              <a:spLocks noChangeShapeType="1"/>
            </p:cNvSpPr>
            <p:nvPr/>
          </p:nvSpPr>
          <p:spPr bwMode="auto">
            <a:xfrm>
              <a:off x="3024" y="2016"/>
              <a:ext cx="0" cy="10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Line 10"/>
            <p:cNvSpPr>
              <a:spLocks noChangeShapeType="1"/>
            </p:cNvSpPr>
            <p:nvPr/>
          </p:nvSpPr>
          <p:spPr bwMode="auto">
            <a:xfrm>
              <a:off x="3024" y="3072"/>
              <a:ext cx="19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7" name="Text Box 11"/>
            <p:cNvSpPr txBox="1">
              <a:spLocks noChangeArrowheads="1"/>
            </p:cNvSpPr>
            <p:nvPr/>
          </p:nvSpPr>
          <p:spPr bwMode="auto">
            <a:xfrm>
              <a:off x="3014" y="1799"/>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v</a:t>
              </a:r>
              <a:r>
                <a:rPr lang="en-US" altLang="en-US" baseline="-25000"/>
                <a:t>x</a:t>
              </a:r>
            </a:p>
          </p:txBody>
        </p:sp>
        <p:sp>
          <p:nvSpPr>
            <p:cNvPr id="4108" name="Text Box 12"/>
            <p:cNvSpPr txBox="1">
              <a:spLocks noChangeArrowheads="1"/>
            </p:cNvSpPr>
            <p:nvPr/>
          </p:nvSpPr>
          <p:spPr bwMode="auto">
            <a:xfrm>
              <a:off x="4704" y="3120"/>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a:t>
              </a:r>
            </a:p>
          </p:txBody>
        </p:sp>
        <p:sp>
          <p:nvSpPr>
            <p:cNvPr id="4109" name="Line 13"/>
            <p:cNvSpPr>
              <a:spLocks noChangeShapeType="1"/>
            </p:cNvSpPr>
            <p:nvPr/>
          </p:nvSpPr>
          <p:spPr bwMode="auto">
            <a:xfrm flipV="1">
              <a:off x="3024" y="2112"/>
              <a:ext cx="1248"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Text Box 14"/>
            <p:cNvSpPr txBox="1">
              <a:spLocks noChangeArrowheads="1"/>
            </p:cNvSpPr>
            <p:nvPr/>
          </p:nvSpPr>
          <p:spPr bwMode="auto">
            <a:xfrm>
              <a:off x="3552" y="1968"/>
              <a:ext cx="9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Slope=accel</a:t>
              </a:r>
            </a:p>
          </p:txBody>
        </p:sp>
        <p:sp>
          <p:nvSpPr>
            <p:cNvPr id="4111" name="Line 15"/>
            <p:cNvSpPr>
              <a:spLocks noChangeShapeType="1"/>
            </p:cNvSpPr>
            <p:nvPr/>
          </p:nvSpPr>
          <p:spPr bwMode="auto">
            <a:xfrm>
              <a:off x="3216" y="2544"/>
              <a:ext cx="0" cy="52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2" name="Line 16"/>
            <p:cNvSpPr>
              <a:spLocks noChangeShapeType="1"/>
            </p:cNvSpPr>
            <p:nvPr/>
          </p:nvSpPr>
          <p:spPr bwMode="auto">
            <a:xfrm>
              <a:off x="3936" y="2256"/>
              <a:ext cx="0" cy="81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3" name="Text Box 17"/>
            <p:cNvSpPr txBox="1">
              <a:spLocks noChangeArrowheads="1"/>
            </p:cNvSpPr>
            <p:nvPr/>
          </p:nvSpPr>
          <p:spPr bwMode="auto">
            <a:xfrm>
              <a:off x="3408" y="3118"/>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Symbol" pitchFamily="18" charset="2"/>
                </a:rPr>
                <a:t>D</a:t>
              </a:r>
              <a:r>
                <a:rPr lang="en-US" altLang="en-US"/>
                <a:t>t</a:t>
              </a:r>
            </a:p>
          </p:txBody>
        </p:sp>
        <p:sp>
          <p:nvSpPr>
            <p:cNvPr id="4114" name="Line 18"/>
            <p:cNvSpPr>
              <a:spLocks noChangeShapeType="1"/>
            </p:cNvSpPr>
            <p:nvPr/>
          </p:nvSpPr>
          <p:spPr bwMode="auto">
            <a:xfrm>
              <a:off x="3216" y="2544"/>
              <a:ext cx="72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15" name="Rectangle 1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116" name="Rectangle 20"/>
          <p:cNvSpPr>
            <a:spLocks noChangeArrowheads="1"/>
          </p:cNvSpPr>
          <p:nvPr/>
        </p:nvSpPr>
        <p:spPr bwMode="auto">
          <a:xfrm>
            <a:off x="990600" y="5105400"/>
            <a:ext cx="3505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117" name="Object 21"/>
          <p:cNvGraphicFramePr>
            <a:graphicFrameLocks noChangeAspect="1"/>
          </p:cNvGraphicFramePr>
          <p:nvPr/>
        </p:nvGraphicFramePr>
        <p:xfrm>
          <a:off x="1025525" y="5105400"/>
          <a:ext cx="3302000" cy="687388"/>
        </p:xfrm>
        <a:graphic>
          <a:graphicData uri="http://schemas.openxmlformats.org/presentationml/2006/ole">
            <mc:AlternateContent xmlns:mc="http://schemas.openxmlformats.org/markup-compatibility/2006">
              <mc:Choice xmlns:v="urn:schemas-microsoft-com:vml" Requires="v">
                <p:oleObj spid="_x0000_s4143" name="Equation" r:id="rId7" imgW="1143000" imgH="241200" progId="Equation.DSMT4">
                  <p:embed/>
                </p:oleObj>
              </mc:Choice>
              <mc:Fallback>
                <p:oleObj name="Equation" r:id="rId7" imgW="1143000" imgH="241200" progId="Equation.DSMT4">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525" y="5105400"/>
                        <a:ext cx="3302000"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9" name="Object 23"/>
          <p:cNvGraphicFramePr>
            <a:graphicFrameLocks noChangeAspect="1"/>
          </p:cNvGraphicFramePr>
          <p:nvPr/>
        </p:nvGraphicFramePr>
        <p:xfrm>
          <a:off x="1600200" y="3276600"/>
          <a:ext cx="1524000" cy="577850"/>
        </p:xfrm>
        <a:graphic>
          <a:graphicData uri="http://schemas.openxmlformats.org/presentationml/2006/ole">
            <mc:AlternateContent xmlns:mc="http://schemas.openxmlformats.org/markup-compatibility/2006">
              <mc:Choice xmlns:v="urn:schemas-microsoft-com:vml" Requires="v">
                <p:oleObj spid="_x0000_s4144" name="Equation" r:id="rId9" imgW="736560" imgH="279360" progId="Equation.DSMT4">
                  <p:embed/>
                </p:oleObj>
              </mc:Choice>
              <mc:Fallback>
                <p:oleObj name="Equation" r:id="rId9" imgW="736560" imgH="279360" progId="Equation.DSMT4">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3276600"/>
                        <a:ext cx="152400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23" name="Object 27"/>
          <p:cNvGraphicFramePr>
            <a:graphicFrameLocks noChangeAspect="1"/>
          </p:cNvGraphicFramePr>
          <p:nvPr/>
        </p:nvGraphicFramePr>
        <p:xfrm>
          <a:off x="1741488" y="6248400"/>
          <a:ext cx="4994275" cy="523875"/>
        </p:xfrm>
        <a:graphic>
          <a:graphicData uri="http://schemas.openxmlformats.org/presentationml/2006/ole">
            <mc:AlternateContent xmlns:mc="http://schemas.openxmlformats.org/markup-compatibility/2006">
              <mc:Choice xmlns:v="urn:schemas-microsoft-com:vml" Requires="v">
                <p:oleObj spid="_x0000_s4145" name="Equation" r:id="rId11" imgW="2666880" imgH="279360" progId="Equation.DSMT4">
                  <p:embed/>
                </p:oleObj>
              </mc:Choice>
              <mc:Fallback>
                <p:oleObj name="Equation" r:id="rId11" imgW="2666880" imgH="279360"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41488" y="6248400"/>
                        <a:ext cx="499427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1+#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03"/>
                                        </p:tgtEl>
                                        <p:attrNameLst>
                                          <p:attrName>style.visibility</p:attrName>
                                        </p:attrNameLst>
                                      </p:cBhvr>
                                      <p:to>
                                        <p:strVal val="visible"/>
                                      </p:to>
                                    </p:set>
                                    <p:anim calcmode="lin" valueType="num">
                                      <p:cBhvr additive="base">
                                        <p:cTn id="11" dur="500" fill="hold"/>
                                        <p:tgtEl>
                                          <p:spTgt spid="4103"/>
                                        </p:tgtEl>
                                        <p:attrNameLst>
                                          <p:attrName>ppt_x</p:attrName>
                                        </p:attrNameLst>
                                      </p:cBhvr>
                                      <p:tavLst>
                                        <p:tav tm="0">
                                          <p:val>
                                            <p:strVal val="0-#ppt_w/2"/>
                                          </p:val>
                                        </p:tav>
                                        <p:tav tm="100000">
                                          <p:val>
                                            <p:strVal val="#ppt_x"/>
                                          </p:val>
                                        </p:tav>
                                      </p:tavLst>
                                    </p:anim>
                                    <p:anim calcmode="lin" valueType="num">
                                      <p:cBhvr additive="base">
                                        <p:cTn id="12" dur="500" fill="hold"/>
                                        <p:tgtEl>
                                          <p:spTgt spid="410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1+#ppt_w/2"/>
                                          </p:val>
                                        </p:tav>
                                        <p:tav tm="100000">
                                          <p:val>
                                            <p:strVal val="#ppt_x"/>
                                          </p:val>
                                        </p:tav>
                                      </p:tavLst>
                                    </p:anim>
                                    <p:anim calcmode="lin" valueType="num">
                                      <p:cBhvr additive="base">
                                        <p:cTn id="16" dur="500" fill="hold"/>
                                        <p:tgtEl>
                                          <p:spTgt spid="410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101">
                                            <p:txEl>
                                              <p:pRg st="1" end="1"/>
                                            </p:txEl>
                                          </p:spTgt>
                                        </p:tgtEl>
                                        <p:attrNameLst>
                                          <p:attrName>style.visibility</p:attrName>
                                        </p:attrNameLst>
                                      </p:cBhvr>
                                      <p:to>
                                        <p:strVal val="visible"/>
                                      </p:to>
                                    </p:set>
                                    <p:anim calcmode="lin" valueType="num">
                                      <p:cBhvr additive="base">
                                        <p:cTn id="19" dur="500" fill="hold"/>
                                        <p:tgtEl>
                                          <p:spTgt spid="410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101">
                                            <p:txEl>
                                              <p:pRg st="3" end="3"/>
                                            </p:txEl>
                                          </p:spTgt>
                                        </p:tgtEl>
                                        <p:attrNameLst>
                                          <p:attrName>style.visibility</p:attrName>
                                        </p:attrNameLst>
                                      </p:cBhvr>
                                      <p:to>
                                        <p:strVal val="visible"/>
                                      </p:to>
                                    </p:set>
                                    <p:anim calcmode="lin" valueType="num">
                                      <p:cBhvr additive="base">
                                        <p:cTn id="25" dur="500" fill="hold"/>
                                        <p:tgtEl>
                                          <p:spTgt spid="410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19"/>
                                        </p:tgtEl>
                                        <p:attrNameLst>
                                          <p:attrName>style.visibility</p:attrName>
                                        </p:attrNameLst>
                                      </p:cBhvr>
                                      <p:to>
                                        <p:strVal val="visible"/>
                                      </p:to>
                                    </p:set>
                                    <p:anim calcmode="lin" valueType="num">
                                      <p:cBhvr additive="base">
                                        <p:cTn id="29" dur="500" fill="hold"/>
                                        <p:tgtEl>
                                          <p:spTgt spid="4119"/>
                                        </p:tgtEl>
                                        <p:attrNameLst>
                                          <p:attrName>ppt_x</p:attrName>
                                        </p:attrNameLst>
                                      </p:cBhvr>
                                      <p:tavLst>
                                        <p:tav tm="0">
                                          <p:val>
                                            <p:strVal val="#ppt_x"/>
                                          </p:val>
                                        </p:tav>
                                        <p:tav tm="100000">
                                          <p:val>
                                            <p:strVal val="#ppt_x"/>
                                          </p:val>
                                        </p:tav>
                                      </p:tavLst>
                                    </p:anim>
                                    <p:anim calcmode="lin" valueType="num">
                                      <p:cBhvr additive="base">
                                        <p:cTn id="30" dur="500" fill="hold"/>
                                        <p:tgtEl>
                                          <p:spTgt spid="411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4101">
                                            <p:txEl>
                                              <p:pRg st="4" end="4"/>
                                            </p:txEl>
                                          </p:spTgt>
                                        </p:tgtEl>
                                        <p:attrNameLst>
                                          <p:attrName>style.visibility</p:attrName>
                                        </p:attrNameLst>
                                      </p:cBhvr>
                                      <p:to>
                                        <p:strVal val="visible"/>
                                      </p:to>
                                    </p:set>
                                    <p:anim calcmode="lin" valueType="num">
                                      <p:cBhvr additive="base">
                                        <p:cTn id="35" dur="500" fill="hold"/>
                                        <p:tgtEl>
                                          <p:spTgt spid="4101">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101">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4104"/>
                                        </p:tgtEl>
                                        <p:attrNameLst>
                                          <p:attrName>style.visibility</p:attrName>
                                        </p:attrNameLst>
                                      </p:cBhvr>
                                      <p:to>
                                        <p:strVal val="visible"/>
                                      </p:to>
                                    </p:set>
                                    <p:anim calcmode="lin" valueType="num">
                                      <p:cBhvr additive="base">
                                        <p:cTn id="39" dur="500" fill="hold"/>
                                        <p:tgtEl>
                                          <p:spTgt spid="4104"/>
                                        </p:tgtEl>
                                        <p:attrNameLst>
                                          <p:attrName>ppt_x</p:attrName>
                                        </p:attrNameLst>
                                      </p:cBhvr>
                                      <p:tavLst>
                                        <p:tav tm="0">
                                          <p:val>
                                            <p:strVal val="1+#ppt_w/2"/>
                                          </p:val>
                                        </p:tav>
                                        <p:tav tm="100000">
                                          <p:val>
                                            <p:strVal val="#ppt_x"/>
                                          </p:val>
                                        </p:tav>
                                      </p:tavLst>
                                    </p:anim>
                                    <p:anim calcmode="lin" valueType="num">
                                      <p:cBhvr additive="base">
                                        <p:cTn id="40" dur="500" fill="hold"/>
                                        <p:tgtEl>
                                          <p:spTgt spid="4104"/>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16"/>
                                        </p:tgtEl>
                                        <p:attrNameLst>
                                          <p:attrName>style.visibility</p:attrName>
                                        </p:attrNameLst>
                                      </p:cBhvr>
                                      <p:to>
                                        <p:strVal val="visible"/>
                                      </p:to>
                                    </p:set>
                                    <p:anim calcmode="lin" valueType="num">
                                      <p:cBhvr additive="base">
                                        <p:cTn id="43" dur="500" fill="hold"/>
                                        <p:tgtEl>
                                          <p:spTgt spid="4116"/>
                                        </p:tgtEl>
                                        <p:attrNameLst>
                                          <p:attrName>ppt_x</p:attrName>
                                        </p:attrNameLst>
                                      </p:cBhvr>
                                      <p:tavLst>
                                        <p:tav tm="0">
                                          <p:val>
                                            <p:strVal val="#ppt_x"/>
                                          </p:val>
                                        </p:tav>
                                        <p:tav tm="100000">
                                          <p:val>
                                            <p:strVal val="#ppt_x"/>
                                          </p:val>
                                        </p:tav>
                                      </p:tavLst>
                                    </p:anim>
                                    <p:anim calcmode="lin" valueType="num">
                                      <p:cBhvr additive="base">
                                        <p:cTn id="44" dur="500" fill="hold"/>
                                        <p:tgtEl>
                                          <p:spTgt spid="4116"/>
                                        </p:tgtEl>
                                        <p:attrNameLst>
                                          <p:attrName>ppt_y</p:attrName>
                                        </p:attrNameLst>
                                      </p:cBhvr>
                                      <p:tavLst>
                                        <p:tav tm="0">
                                          <p:val>
                                            <p:strVal val="1+#ppt_h/2"/>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101">
                                            <p:txEl>
                                              <p:pRg st="5" end="5"/>
                                            </p:txEl>
                                          </p:spTgt>
                                        </p:tgtEl>
                                        <p:attrNameLst>
                                          <p:attrName>style.visibility</p:attrName>
                                        </p:attrNameLst>
                                      </p:cBhvr>
                                      <p:to>
                                        <p:strVal val="visible"/>
                                      </p:to>
                                    </p:set>
                                    <p:anim calcmode="lin" valueType="num">
                                      <p:cBhvr additive="base">
                                        <p:cTn id="47" dur="500" fill="hold"/>
                                        <p:tgtEl>
                                          <p:spTgt spid="4101">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101">
                                            <p:txEl>
                                              <p:pRg st="5" end="5"/>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101">
                                            <p:txEl>
                                              <p:pRg st="6" end="6"/>
                                            </p:txEl>
                                          </p:spTgt>
                                        </p:tgtEl>
                                        <p:attrNameLst>
                                          <p:attrName>style.visibility</p:attrName>
                                        </p:attrNameLst>
                                      </p:cBhvr>
                                      <p:to>
                                        <p:strVal val="visible"/>
                                      </p:to>
                                    </p:set>
                                    <p:anim calcmode="lin" valueType="num">
                                      <p:cBhvr additive="base">
                                        <p:cTn id="51" dur="500" fill="hold"/>
                                        <p:tgtEl>
                                          <p:spTgt spid="4101">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101">
                                            <p:txEl>
                                              <p:pRg st="6" end="6"/>
                                            </p:txEl>
                                          </p:spTgt>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117"/>
                                        </p:tgtEl>
                                        <p:attrNameLst>
                                          <p:attrName>style.visibility</p:attrName>
                                        </p:attrNameLst>
                                      </p:cBhvr>
                                      <p:to>
                                        <p:strVal val="visible"/>
                                      </p:to>
                                    </p:set>
                                    <p:anim calcmode="lin" valueType="num">
                                      <p:cBhvr additive="base">
                                        <p:cTn id="55" dur="500" fill="hold"/>
                                        <p:tgtEl>
                                          <p:spTgt spid="4117"/>
                                        </p:tgtEl>
                                        <p:attrNameLst>
                                          <p:attrName>ppt_x</p:attrName>
                                        </p:attrNameLst>
                                      </p:cBhvr>
                                      <p:tavLst>
                                        <p:tav tm="0">
                                          <p:val>
                                            <p:strVal val="#ppt_x"/>
                                          </p:val>
                                        </p:tav>
                                        <p:tav tm="100000">
                                          <p:val>
                                            <p:strVal val="#ppt_x"/>
                                          </p:val>
                                        </p:tav>
                                      </p:tavLst>
                                    </p:anim>
                                    <p:anim calcmode="lin" valueType="num">
                                      <p:cBhvr additive="base">
                                        <p:cTn id="56" dur="500" fill="hold"/>
                                        <p:tgtEl>
                                          <p:spTgt spid="411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4101">
                                            <p:txEl>
                                              <p:pRg st="9" end="9"/>
                                            </p:txEl>
                                          </p:spTgt>
                                        </p:tgtEl>
                                        <p:attrNameLst>
                                          <p:attrName>style.visibility</p:attrName>
                                        </p:attrNameLst>
                                      </p:cBhvr>
                                      <p:to>
                                        <p:strVal val="visible"/>
                                      </p:to>
                                    </p:set>
                                    <p:anim calcmode="lin" valueType="num">
                                      <p:cBhvr additive="base">
                                        <p:cTn id="61" dur="500" fill="hold"/>
                                        <p:tgtEl>
                                          <p:spTgt spid="410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01">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124"/>
                                        </p:tgtEl>
                                        <p:attrNameLst>
                                          <p:attrName>style.visibility</p:attrName>
                                        </p:attrNameLst>
                                      </p:cBhvr>
                                      <p:to>
                                        <p:strVal val="visible"/>
                                      </p:to>
                                    </p:set>
                                    <p:anim calcmode="lin" valueType="num">
                                      <p:cBhvr additive="base">
                                        <p:cTn id="65" dur="2000" fill="hold"/>
                                        <p:tgtEl>
                                          <p:spTgt spid="4124"/>
                                        </p:tgtEl>
                                        <p:attrNameLst>
                                          <p:attrName>ppt_x</p:attrName>
                                        </p:attrNameLst>
                                      </p:cBhvr>
                                      <p:tavLst>
                                        <p:tav tm="0">
                                          <p:val>
                                            <p:strVal val="#ppt_x"/>
                                          </p:val>
                                        </p:tav>
                                        <p:tav tm="100000">
                                          <p:val>
                                            <p:strVal val="#ppt_x"/>
                                          </p:val>
                                        </p:tav>
                                      </p:tavLst>
                                    </p:anim>
                                    <p:anim calcmode="lin" valueType="num">
                                      <p:cBhvr additive="base">
                                        <p:cTn id="66" dur="2000" fill="hold"/>
                                        <p:tgtEl>
                                          <p:spTgt spid="412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123"/>
                                        </p:tgtEl>
                                        <p:attrNameLst>
                                          <p:attrName>style.visibility</p:attrName>
                                        </p:attrNameLst>
                                      </p:cBhvr>
                                      <p:to>
                                        <p:strVal val="visible"/>
                                      </p:to>
                                    </p:set>
                                    <p:anim calcmode="lin" valueType="num">
                                      <p:cBhvr additive="base">
                                        <p:cTn id="69" dur="500" fill="hold"/>
                                        <p:tgtEl>
                                          <p:spTgt spid="4123"/>
                                        </p:tgtEl>
                                        <p:attrNameLst>
                                          <p:attrName>ppt_x</p:attrName>
                                        </p:attrNameLst>
                                      </p:cBhvr>
                                      <p:tavLst>
                                        <p:tav tm="0">
                                          <p:val>
                                            <p:strVal val="#ppt_x"/>
                                          </p:val>
                                        </p:tav>
                                        <p:tav tm="100000">
                                          <p:val>
                                            <p:strVal val="#ppt_x"/>
                                          </p:val>
                                        </p:tav>
                                      </p:tavLst>
                                    </p:anim>
                                    <p:anim calcmode="lin" valueType="num">
                                      <p:cBhvr additive="base">
                                        <p:cTn id="70" dur="500" fill="hold"/>
                                        <p:tgtEl>
                                          <p:spTgt spid="4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4" grpId="0" animBg="1"/>
      <p:bldP spid="41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8"/>
          <p:cNvSpPr>
            <a:spLocks noChangeArrowheads="1"/>
          </p:cNvSpPr>
          <p:nvPr/>
        </p:nvSpPr>
        <p:spPr bwMode="auto">
          <a:xfrm>
            <a:off x="1524000" y="2895600"/>
            <a:ext cx="3200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 name="Rectangle 2"/>
          <p:cNvSpPr>
            <a:spLocks noGrp="1" noChangeArrowheads="1"/>
          </p:cNvSpPr>
          <p:nvPr>
            <p:ph type="title"/>
          </p:nvPr>
        </p:nvSpPr>
        <p:spPr>
          <a:xfrm>
            <a:off x="457200" y="274638"/>
            <a:ext cx="8229600" cy="411162"/>
          </a:xfrm>
        </p:spPr>
        <p:txBody>
          <a:bodyPr/>
          <a:lstStyle/>
          <a:p>
            <a:endParaRPr lang="en-US" altLang="en-US" sz="4000"/>
          </a:p>
        </p:txBody>
      </p:sp>
      <p:sp>
        <p:nvSpPr>
          <p:cNvPr id="5123" name="Rectangle 3"/>
          <p:cNvSpPr>
            <a:spLocks noGrp="1" noChangeArrowheads="1"/>
          </p:cNvSpPr>
          <p:nvPr>
            <p:ph type="body" idx="1"/>
          </p:nvPr>
        </p:nvSpPr>
        <p:spPr>
          <a:xfrm>
            <a:off x="457200" y="990600"/>
            <a:ext cx="8229600" cy="5135563"/>
          </a:xfrm>
        </p:spPr>
        <p:txBody>
          <a:bodyPr/>
          <a:lstStyle/>
          <a:p>
            <a:r>
              <a:rPr lang="en-US" altLang="en-US" dirty="0"/>
              <a:t>Eliminating </a:t>
            </a:r>
            <a:r>
              <a:rPr lang="en-US" altLang="en-US" dirty="0">
                <a:latin typeface="Symbol" pitchFamily="18" charset="2"/>
              </a:rPr>
              <a:t>D</a:t>
            </a:r>
            <a:r>
              <a:rPr lang="en-US" altLang="en-US" dirty="0"/>
              <a:t>t from the first two boxed equations we get one more: </a:t>
            </a:r>
          </a:p>
          <a:p>
            <a:endParaRPr lang="en-US" altLang="en-US" dirty="0"/>
          </a:p>
        </p:txBody>
      </p:sp>
      <p:graphicFrame>
        <p:nvGraphicFramePr>
          <p:cNvPr id="5127" name="Object 7"/>
          <p:cNvGraphicFramePr>
            <a:graphicFrameLocks noChangeAspect="1"/>
          </p:cNvGraphicFramePr>
          <p:nvPr/>
        </p:nvGraphicFramePr>
        <p:xfrm>
          <a:off x="1746250" y="2895600"/>
          <a:ext cx="2787650" cy="722313"/>
        </p:xfrm>
        <a:graphic>
          <a:graphicData uri="http://schemas.openxmlformats.org/presentationml/2006/ole">
            <mc:AlternateContent xmlns:mc="http://schemas.openxmlformats.org/markup-compatibility/2006">
              <mc:Choice xmlns:v="urn:schemas-microsoft-com:vml" Requires="v">
                <p:oleObj spid="_x0000_s5133" name="Equation" r:id="rId3" imgW="965160" imgH="253800" progId="Equation.DSMT4">
                  <p:embed/>
                </p:oleObj>
              </mc:Choice>
              <mc:Fallback>
                <p:oleObj name="Equation" r:id="rId3" imgW="965160" imgH="2538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2895600"/>
                        <a:ext cx="2787650"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Rectangle 9"/>
          <p:cNvSpPr>
            <a:spLocks noChangeArrowheads="1"/>
          </p:cNvSpPr>
          <p:nvPr/>
        </p:nvSpPr>
        <p:spPr bwMode="auto">
          <a:xfrm>
            <a:off x="457200" y="4267200"/>
            <a:ext cx="8001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nSpc>
                <a:spcPct val="80000"/>
              </a:lnSpc>
              <a:spcBef>
                <a:spcPct val="20000"/>
              </a:spcBef>
            </a:pPr>
            <a:r>
              <a:rPr lang="en-US" altLang="en-US" sz="2400" dirty="0"/>
              <a:t>Example </a:t>
            </a:r>
            <a:r>
              <a:rPr lang="en-US" altLang="en-US" sz="2400" dirty="0" smtClean="0"/>
              <a:t>problems </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1+#ppt_w/2"/>
                                          </p:val>
                                        </p:tav>
                                        <p:tav tm="100000">
                                          <p:val>
                                            <p:strVal val="#ppt_x"/>
                                          </p:val>
                                        </p:tav>
                                      </p:tavLst>
                                    </p:anim>
                                    <p:anim calcmode="lin" valueType="num">
                                      <p:cBhvr additive="base">
                                        <p:cTn id="8" dur="500" fill="hold"/>
                                        <p:tgtEl>
                                          <p:spTgt spid="51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8"/>
                                        </p:tgtEl>
                                        <p:attrNameLst>
                                          <p:attrName>style.visibility</p:attrName>
                                        </p:attrNameLst>
                                      </p:cBhvr>
                                      <p:to>
                                        <p:strVal val="visible"/>
                                      </p:to>
                                    </p:set>
                                    <p:anim calcmode="lin" valueType="num">
                                      <p:cBhvr additive="base">
                                        <p:cTn id="11" dur="500" fill="hold"/>
                                        <p:tgtEl>
                                          <p:spTgt spid="5128"/>
                                        </p:tgtEl>
                                        <p:attrNameLst>
                                          <p:attrName>ppt_x</p:attrName>
                                        </p:attrNameLst>
                                      </p:cBhvr>
                                      <p:tavLst>
                                        <p:tav tm="0">
                                          <p:val>
                                            <p:strVal val="0-#ppt_w/2"/>
                                          </p:val>
                                        </p:tav>
                                        <p:tav tm="100000">
                                          <p:val>
                                            <p:strVal val="#ppt_x"/>
                                          </p:val>
                                        </p:tav>
                                      </p:tavLst>
                                    </p:anim>
                                    <p:anim calcmode="lin" valueType="num">
                                      <p:cBhvr additive="base">
                                        <p:cTn id="12"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129">
                                            <p:txEl>
                                              <p:pRg st="0" end="0"/>
                                            </p:txEl>
                                          </p:spTgt>
                                        </p:tgtEl>
                                        <p:attrNameLst>
                                          <p:attrName>style.visibility</p:attrName>
                                        </p:attrNameLst>
                                      </p:cBhvr>
                                      <p:to>
                                        <p:strVal val="visible"/>
                                      </p:to>
                                    </p:set>
                                    <p:anim calcmode="lin" valueType="num">
                                      <p:cBhvr additive="base">
                                        <p:cTn id="17" dur="500" fill="hold"/>
                                        <p:tgtEl>
                                          <p:spTgt spid="512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solidFill>
                  <a:srgbClr val="0000FF"/>
                </a:solidFill>
              </a:rPr>
              <a:t>Motion in a Viscous Fluid</a:t>
            </a:r>
          </a:p>
        </p:txBody>
      </p:sp>
      <p:pic>
        <p:nvPicPr>
          <p:cNvPr id="7172"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447800" y="1447800"/>
            <a:ext cx="2087563" cy="191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2" name="Picture 14"/>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2667000" y="5410200"/>
            <a:ext cx="1905000" cy="757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p:cNvSpPr txBox="1">
            <a:spLocks noChangeArrowheads="1"/>
          </p:cNvSpPr>
          <p:nvPr/>
        </p:nvSpPr>
        <p:spPr bwMode="auto">
          <a:xfrm>
            <a:off x="4114800" y="1447800"/>
            <a:ext cx="4419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We’ll discuss the buoyant </a:t>
            </a:r>
            <a:r>
              <a:rPr lang="en-US" altLang="en-US" sz="2400" dirty="0" smtClean="0"/>
              <a:t>force (F</a:t>
            </a:r>
            <a:r>
              <a:rPr lang="en-US" altLang="en-US" sz="2400" baseline="-25000" dirty="0" smtClean="0"/>
              <a:t>B</a:t>
            </a:r>
            <a:r>
              <a:rPr lang="en-US" altLang="en-US" sz="2400" dirty="0" smtClean="0"/>
              <a:t> in the diagram) </a:t>
            </a:r>
            <a:r>
              <a:rPr lang="en-US" altLang="en-US" sz="2400" dirty="0"/>
              <a:t>later</a:t>
            </a:r>
          </a:p>
          <a:p>
            <a:pPr>
              <a:spcBef>
                <a:spcPct val="50000"/>
              </a:spcBef>
            </a:pPr>
            <a:r>
              <a:rPr lang="en-US" altLang="en-US" sz="2400" dirty="0"/>
              <a:t>For now we focus on the friction </a:t>
            </a:r>
            <a:r>
              <a:rPr lang="en-US" altLang="en-US" sz="2400" dirty="0" smtClean="0"/>
              <a:t>force, </a:t>
            </a:r>
            <a:r>
              <a:rPr lang="en-US" altLang="en-US" sz="2400" dirty="0" err="1" smtClean="0"/>
              <a:t>F</a:t>
            </a:r>
            <a:r>
              <a:rPr lang="en-US" altLang="en-US" sz="2400" baseline="-25000" dirty="0" err="1" smtClean="0"/>
              <a:t>f</a:t>
            </a:r>
            <a:endParaRPr lang="en-US" altLang="en-US" sz="2400" dirty="0"/>
          </a:p>
        </p:txBody>
      </p:sp>
      <p:sp>
        <p:nvSpPr>
          <p:cNvPr id="7175" name="Text Box 7"/>
          <p:cNvSpPr txBox="1">
            <a:spLocks noChangeArrowheads="1"/>
          </p:cNvSpPr>
          <p:nvPr/>
        </p:nvSpPr>
        <p:spPr bwMode="auto">
          <a:xfrm>
            <a:off x="609600" y="3505200"/>
            <a:ext cx="80772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The Reynolds number governs what happens: </a:t>
            </a:r>
          </a:p>
          <a:p>
            <a:pPr>
              <a:spcBef>
                <a:spcPct val="50000"/>
              </a:spcBef>
            </a:pPr>
            <a:r>
              <a:rPr lang="en-US" altLang="en-US" sz="2000" dirty="0"/>
              <a:t>where L is the characteristic size of the object, </a:t>
            </a:r>
            <a:r>
              <a:rPr lang="en-US" altLang="en-US" sz="2000" dirty="0">
                <a:latin typeface="Symbol" pitchFamily="18" charset="2"/>
              </a:rPr>
              <a:t>r</a:t>
            </a:r>
            <a:r>
              <a:rPr lang="en-US" altLang="en-US" sz="2000" dirty="0"/>
              <a:t> its </a:t>
            </a:r>
            <a:r>
              <a:rPr lang="en-US" altLang="en-US" sz="2000" dirty="0" smtClean="0"/>
              <a:t>density, v its speed, </a:t>
            </a:r>
            <a:r>
              <a:rPr lang="en-US" altLang="en-US" sz="2000" dirty="0"/>
              <a:t>and </a:t>
            </a:r>
            <a:r>
              <a:rPr lang="en-US" altLang="en-US" sz="2000" dirty="0">
                <a:latin typeface="Symbol" pitchFamily="18" charset="2"/>
              </a:rPr>
              <a:t>h</a:t>
            </a:r>
            <a:r>
              <a:rPr lang="en-US" altLang="en-US" sz="2000" dirty="0"/>
              <a:t> its viscosity.</a:t>
            </a:r>
          </a:p>
          <a:p>
            <a:pPr>
              <a:spcBef>
                <a:spcPct val="50000"/>
              </a:spcBef>
            </a:pPr>
            <a:r>
              <a:rPr lang="en-US" altLang="en-US" sz="2000" dirty="0"/>
              <a:t>For large Reynolds numbers, the flow is turbulent and the frictional force can often be written as </a:t>
            </a:r>
            <a:r>
              <a:rPr lang="en-US" altLang="en-US" sz="2000" dirty="0">
                <a:solidFill>
                  <a:srgbClr val="000000"/>
                </a:solidFill>
                <a:cs typeface="Times New Roman" pitchFamily="18" charset="0"/>
              </a:rPr>
              <a:t>(    &gt;&gt; 1)</a:t>
            </a:r>
            <a:r>
              <a:rPr lang="en-US" altLang="en-US" sz="2000" dirty="0"/>
              <a:t> </a:t>
            </a:r>
          </a:p>
          <a:p>
            <a:pPr>
              <a:spcBef>
                <a:spcPct val="50000"/>
              </a:spcBef>
            </a:pPr>
            <a:endParaRPr lang="en-US" altLang="en-US" sz="2000" dirty="0"/>
          </a:p>
          <a:p>
            <a:pPr>
              <a:spcBef>
                <a:spcPct val="50000"/>
              </a:spcBef>
            </a:pPr>
            <a:r>
              <a:rPr lang="en-US" altLang="en-US" sz="2000" dirty="0"/>
              <a:t>where </a:t>
            </a:r>
            <a:r>
              <a:rPr lang="en-US" altLang="en-US" sz="2000" dirty="0" smtClean="0"/>
              <a:t>A is the effective area and C </a:t>
            </a:r>
            <a:r>
              <a:rPr lang="en-US" altLang="en-US" sz="2000" dirty="0"/>
              <a:t>~ 1</a:t>
            </a:r>
          </a:p>
          <a:p>
            <a:pPr>
              <a:spcBef>
                <a:spcPct val="50000"/>
              </a:spcBef>
            </a:pPr>
            <a:r>
              <a:rPr lang="en-US" altLang="en-US" sz="2000" dirty="0"/>
              <a:t>Notion of effective area – reduce to minimize friction resistance</a:t>
            </a:r>
          </a:p>
          <a:p>
            <a:pPr>
              <a:spcBef>
                <a:spcPct val="50000"/>
              </a:spcBef>
            </a:pPr>
            <a:endParaRPr lang="en-US" altLang="en-US" sz="2000" dirty="0"/>
          </a:p>
        </p:txBody>
      </p:sp>
      <p:pic>
        <p:nvPicPr>
          <p:cNvPr id="717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276600"/>
            <a:ext cx="1371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51054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19" descr="Skier"/>
          <p:cNvPicPr>
            <a:picLocks noGrp="1" noChangeAspect="1" noChangeArrowheads="1"/>
          </p:cNvPicPr>
          <p:nvPr>
            <p:ph sz="quarter" idx="3"/>
          </p:nvPr>
        </p:nvPicPr>
        <p:blipFill>
          <a:blip r:embed="rId6" cstate="print">
            <a:extLst>
              <a:ext uri="{28A0092B-C50C-407E-A947-70E740481C1C}">
                <a14:useLocalDpi xmlns:a14="http://schemas.microsoft.com/office/drawing/2010/main" val="0"/>
              </a:ext>
            </a:extLst>
          </a:blip>
          <a:srcRect/>
          <a:stretch>
            <a:fillRect/>
          </a:stretch>
        </p:blipFill>
        <p:spPr>
          <a:xfrm>
            <a:off x="6248400" y="5257800"/>
            <a:ext cx="1768475" cy="1103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 calcmode="lin" valueType="num">
                                      <p:cBhvr additive="base">
                                        <p:cTn id="7" dur="500" fill="hold"/>
                                        <p:tgtEl>
                                          <p:spTgt spid="71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186"/>
                                        </p:tgtEl>
                                        <p:attrNameLst>
                                          <p:attrName>style.visibility</p:attrName>
                                        </p:attrNameLst>
                                      </p:cBhvr>
                                      <p:to>
                                        <p:strVal val="visible"/>
                                      </p:to>
                                    </p:set>
                                    <p:anim calcmode="lin" valueType="num">
                                      <p:cBhvr additive="base">
                                        <p:cTn id="11" dur="500" fill="hold"/>
                                        <p:tgtEl>
                                          <p:spTgt spid="7186"/>
                                        </p:tgtEl>
                                        <p:attrNameLst>
                                          <p:attrName>ppt_x</p:attrName>
                                        </p:attrNameLst>
                                      </p:cBhvr>
                                      <p:tavLst>
                                        <p:tav tm="0">
                                          <p:val>
                                            <p:strVal val="0-#ppt_w/2"/>
                                          </p:val>
                                        </p:tav>
                                        <p:tav tm="100000">
                                          <p:val>
                                            <p:strVal val="#ppt_x"/>
                                          </p:val>
                                        </p:tav>
                                      </p:tavLst>
                                    </p:anim>
                                    <p:anim calcmode="lin" valueType="num">
                                      <p:cBhvr additive="base">
                                        <p:cTn id="12" dur="500" fill="hold"/>
                                        <p:tgtEl>
                                          <p:spTgt spid="718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175">
                                            <p:txEl>
                                              <p:pRg st="1" end="1"/>
                                            </p:txEl>
                                          </p:spTgt>
                                        </p:tgtEl>
                                        <p:attrNameLst>
                                          <p:attrName>style.visibility</p:attrName>
                                        </p:attrNameLst>
                                      </p:cBhvr>
                                      <p:to>
                                        <p:strVal val="visible"/>
                                      </p:to>
                                    </p:set>
                                    <p:anim calcmode="lin" valueType="num">
                                      <p:cBhvr additive="base">
                                        <p:cTn id="15" dur="500" fill="hold"/>
                                        <p:tgtEl>
                                          <p:spTgt spid="7175">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175">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175">
                                            <p:txEl>
                                              <p:pRg st="2" end="2"/>
                                            </p:txEl>
                                          </p:spTgt>
                                        </p:tgtEl>
                                        <p:attrNameLst>
                                          <p:attrName>style.visibility</p:attrName>
                                        </p:attrNameLst>
                                      </p:cBhvr>
                                      <p:to>
                                        <p:strVal val="visible"/>
                                      </p:to>
                                    </p:set>
                                    <p:anim calcmode="lin" valueType="num">
                                      <p:cBhvr additive="base">
                                        <p:cTn id="19" dur="500" fill="hold"/>
                                        <p:tgtEl>
                                          <p:spTgt spid="71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175">
                                            <p:txEl>
                                              <p:pRg st="4" end="4"/>
                                            </p:txEl>
                                          </p:spTgt>
                                        </p:tgtEl>
                                        <p:attrNameLst>
                                          <p:attrName>style.visibility</p:attrName>
                                        </p:attrNameLst>
                                      </p:cBhvr>
                                      <p:to>
                                        <p:strVal val="visible"/>
                                      </p:to>
                                    </p:set>
                                    <p:anim calcmode="lin" valueType="num">
                                      <p:cBhvr additive="base">
                                        <p:cTn id="23" dur="500" fill="hold"/>
                                        <p:tgtEl>
                                          <p:spTgt spid="717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7178"/>
                                        </p:tgtEl>
                                        <p:attrNameLst>
                                          <p:attrName>style.visibility</p:attrName>
                                        </p:attrNameLst>
                                      </p:cBhvr>
                                      <p:to>
                                        <p:strVal val="visible"/>
                                      </p:to>
                                    </p:set>
                                    <p:anim calcmode="lin" valueType="num">
                                      <p:cBhvr additive="base">
                                        <p:cTn id="27" dur="500" fill="hold"/>
                                        <p:tgtEl>
                                          <p:spTgt spid="7178"/>
                                        </p:tgtEl>
                                        <p:attrNameLst>
                                          <p:attrName>ppt_x</p:attrName>
                                        </p:attrNameLst>
                                      </p:cBhvr>
                                      <p:tavLst>
                                        <p:tav tm="0">
                                          <p:val>
                                            <p:strVal val="1+#ppt_w/2"/>
                                          </p:val>
                                        </p:tav>
                                        <p:tav tm="100000">
                                          <p:val>
                                            <p:strVal val="#ppt_x"/>
                                          </p:val>
                                        </p:tav>
                                      </p:tavLst>
                                    </p:anim>
                                    <p:anim calcmode="lin" valueType="num">
                                      <p:cBhvr additive="base">
                                        <p:cTn id="28" dur="500" fill="hold"/>
                                        <p:tgtEl>
                                          <p:spTgt spid="717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182"/>
                                        </p:tgtEl>
                                        <p:attrNameLst>
                                          <p:attrName>style.visibility</p:attrName>
                                        </p:attrNameLst>
                                      </p:cBhvr>
                                      <p:to>
                                        <p:strVal val="visible"/>
                                      </p:to>
                                    </p:set>
                                    <p:anim calcmode="lin" valueType="num">
                                      <p:cBhvr additive="base">
                                        <p:cTn id="31" dur="500" fill="hold"/>
                                        <p:tgtEl>
                                          <p:spTgt spid="7182"/>
                                        </p:tgtEl>
                                        <p:attrNameLst>
                                          <p:attrName>ppt_x</p:attrName>
                                        </p:attrNameLst>
                                      </p:cBhvr>
                                      <p:tavLst>
                                        <p:tav tm="0">
                                          <p:val>
                                            <p:strVal val="0-#ppt_w/2"/>
                                          </p:val>
                                        </p:tav>
                                        <p:tav tm="100000">
                                          <p:val>
                                            <p:strVal val="#ppt_x"/>
                                          </p:val>
                                        </p:tav>
                                      </p:tavLst>
                                    </p:anim>
                                    <p:anim calcmode="lin" valueType="num">
                                      <p:cBhvr additive="base">
                                        <p:cTn id="32" dur="500" fill="hold"/>
                                        <p:tgtEl>
                                          <p:spTgt spid="718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7175">
                                            <p:txEl>
                                              <p:pRg st="5" end="5"/>
                                            </p:txEl>
                                          </p:spTgt>
                                        </p:tgtEl>
                                        <p:attrNameLst>
                                          <p:attrName>style.visibility</p:attrName>
                                        </p:attrNameLst>
                                      </p:cBhvr>
                                      <p:to>
                                        <p:strVal val="visible"/>
                                      </p:to>
                                    </p:set>
                                    <p:anim calcmode="lin" valueType="num">
                                      <p:cBhvr additive="base">
                                        <p:cTn id="37" dur="500" fill="hold"/>
                                        <p:tgtEl>
                                          <p:spTgt spid="71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5">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187"/>
                                        </p:tgtEl>
                                        <p:attrNameLst>
                                          <p:attrName>style.visibility</p:attrName>
                                        </p:attrNameLst>
                                      </p:cBhvr>
                                      <p:to>
                                        <p:strVal val="visible"/>
                                      </p:to>
                                    </p:set>
                                    <p:anim calcmode="lin" valueType="num">
                                      <p:cBhvr additive="base">
                                        <p:cTn id="41" dur="500" fill="hold"/>
                                        <p:tgtEl>
                                          <p:spTgt spid="7187"/>
                                        </p:tgtEl>
                                        <p:attrNameLst>
                                          <p:attrName>ppt_x</p:attrName>
                                        </p:attrNameLst>
                                      </p:cBhvr>
                                      <p:tavLst>
                                        <p:tav tm="0">
                                          <p:val>
                                            <p:strVal val="#ppt_x"/>
                                          </p:val>
                                        </p:tav>
                                        <p:tav tm="100000">
                                          <p:val>
                                            <p:strVal val="#ppt_x"/>
                                          </p:val>
                                        </p:tav>
                                      </p:tavLst>
                                    </p:anim>
                                    <p:anim calcmode="lin" valueType="num">
                                      <p:cBhvr additive="base">
                                        <p:cTn id="42" dur="500" fill="hold"/>
                                        <p:tgtEl>
                                          <p:spTgt spid="7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solidFill>
                  <a:srgbClr val="0000FF"/>
                </a:solidFill>
              </a:rPr>
              <a:t>Terminal velocity</a:t>
            </a:r>
          </a:p>
        </p:txBody>
      </p:sp>
      <p:sp>
        <p:nvSpPr>
          <p:cNvPr id="13315" name="Rectangle 3"/>
          <p:cNvSpPr>
            <a:spLocks noGrp="1" noChangeArrowheads="1"/>
          </p:cNvSpPr>
          <p:nvPr>
            <p:ph type="body" idx="1"/>
          </p:nvPr>
        </p:nvSpPr>
        <p:spPr/>
        <p:txBody>
          <a:bodyPr/>
          <a:lstStyle/>
          <a:p>
            <a:r>
              <a:rPr lang="en-US" altLang="en-US"/>
              <a:t>Returning to our falling object:</a:t>
            </a:r>
          </a:p>
          <a:p>
            <a:endParaRPr lang="en-US" altLang="en-US"/>
          </a:p>
          <a:p>
            <a:r>
              <a:rPr lang="en-US" altLang="en-US"/>
              <a:t>Soon after release, the object will have zero acceleration and a terminal velocity given by inserting the friction force and setting </a:t>
            </a:r>
            <a:r>
              <a:rPr lang="en-US" altLang="en-US" i="1">
                <a:latin typeface="Times New Roman" pitchFamily="18" charset="0"/>
              </a:rPr>
              <a:t>a</a:t>
            </a:r>
            <a:r>
              <a:rPr lang="en-US" altLang="en-US"/>
              <a:t> = 0: </a:t>
            </a:r>
          </a:p>
          <a:p>
            <a:endParaRPr lang="en-US" altLang="en-US"/>
          </a:p>
          <a:p>
            <a:pPr>
              <a:buFontTx/>
              <a:buNone/>
            </a:pPr>
            <a:endParaRPr lang="en-US" altLang="en-US"/>
          </a:p>
        </p:txBody>
      </p:sp>
      <p:sp>
        <p:nvSpPr>
          <p:cNvPr id="133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316" name="Object 4"/>
          <p:cNvGraphicFramePr>
            <a:graphicFrameLocks noChangeAspect="1"/>
          </p:cNvGraphicFramePr>
          <p:nvPr/>
        </p:nvGraphicFramePr>
        <p:xfrm>
          <a:off x="2667000" y="2209800"/>
          <a:ext cx="2819400" cy="514350"/>
        </p:xfrm>
        <a:graphic>
          <a:graphicData uri="http://schemas.openxmlformats.org/presentationml/2006/ole">
            <mc:AlternateContent xmlns:mc="http://schemas.openxmlformats.org/markup-compatibility/2006">
              <mc:Choice xmlns:v="urn:schemas-microsoft-com:vml" Requires="v">
                <p:oleObj spid="_x0000_s13324" name="Picture" r:id="rId3" imgW="1197864" imgH="222504" progId="Word.Picture.8">
                  <p:embed/>
                </p:oleObj>
              </mc:Choice>
              <mc:Fallback>
                <p:oleObj name="Picture" r:id="rId3" imgW="1197864" imgH="222504"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209800"/>
                        <a:ext cx="28194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2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343400"/>
            <a:ext cx="2590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 calcmode="lin" valueType="num">
                                      <p:cBhvr additive="base">
                                        <p:cTn id="7"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320"/>
                                        </p:tgtEl>
                                        <p:attrNameLst>
                                          <p:attrName>style.visibility</p:attrName>
                                        </p:attrNameLst>
                                      </p:cBhvr>
                                      <p:to>
                                        <p:strVal val="visible"/>
                                      </p:to>
                                    </p:set>
                                    <p:anim calcmode="lin" valueType="num">
                                      <p:cBhvr additive="base">
                                        <p:cTn id="11" dur="500" fill="hold"/>
                                        <p:tgtEl>
                                          <p:spTgt spid="13320"/>
                                        </p:tgtEl>
                                        <p:attrNameLst>
                                          <p:attrName>ppt_x</p:attrName>
                                        </p:attrNameLst>
                                      </p:cBhvr>
                                      <p:tavLst>
                                        <p:tav tm="0">
                                          <p:val>
                                            <p:strVal val="0-#ppt_w/2"/>
                                          </p:val>
                                        </p:tav>
                                        <p:tav tm="100000">
                                          <p:val>
                                            <p:strVal val="#ppt_x"/>
                                          </p:val>
                                        </p:tav>
                                      </p:tavLst>
                                    </p:anim>
                                    <p:anim calcmode="lin" valueType="num">
                                      <p:cBhvr additive="base">
                                        <p:cTn id="12"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solidFill>
                  <a:srgbClr val="0000FF"/>
                </a:solidFill>
              </a:rPr>
              <a:t>Small Reynolds number</a:t>
            </a:r>
          </a:p>
        </p:txBody>
      </p:sp>
      <p:sp>
        <p:nvSpPr>
          <p:cNvPr id="12291" name="Rectangle 3"/>
          <p:cNvSpPr>
            <a:spLocks noGrp="1" noChangeArrowheads="1"/>
          </p:cNvSpPr>
          <p:nvPr>
            <p:ph type="body" idx="1"/>
          </p:nvPr>
        </p:nvSpPr>
        <p:spPr/>
        <p:txBody>
          <a:bodyPr/>
          <a:lstStyle/>
          <a:p>
            <a:pPr>
              <a:lnSpc>
                <a:spcPct val="90000"/>
              </a:lnSpc>
            </a:pPr>
            <a:r>
              <a:rPr lang="en-US" altLang="en-US" dirty="0"/>
              <a:t>The other limit is when the Reynolds number is very small – laminar flow – can occur for very small objects or larger viscosities</a:t>
            </a:r>
          </a:p>
          <a:p>
            <a:pPr>
              <a:lnSpc>
                <a:spcPct val="90000"/>
              </a:lnSpc>
            </a:pPr>
            <a:r>
              <a:rPr lang="en-US" altLang="en-US" dirty="0"/>
              <a:t>The frictional force is linear in v and given by	</a:t>
            </a:r>
            <a:r>
              <a:rPr lang="en-US" altLang="en-US" dirty="0" smtClean="0"/>
              <a:t>(  &lt;&lt;1)</a:t>
            </a:r>
            <a:endParaRPr lang="en-US" altLang="en-US" dirty="0"/>
          </a:p>
          <a:p>
            <a:pPr>
              <a:lnSpc>
                <a:spcPct val="90000"/>
              </a:lnSpc>
            </a:pPr>
            <a:endParaRPr lang="en-US" altLang="en-US" dirty="0"/>
          </a:p>
          <a:p>
            <a:pPr>
              <a:lnSpc>
                <a:spcPct val="90000"/>
              </a:lnSpc>
            </a:pPr>
            <a:r>
              <a:rPr lang="en-US" altLang="en-US" dirty="0"/>
              <a:t>Bacterial motion is governed by this force		 </a:t>
            </a:r>
          </a:p>
        </p:txBody>
      </p:sp>
      <p:sp>
        <p:nvSpPr>
          <p:cNvPr id="1229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292" name="Object 4"/>
          <p:cNvGraphicFramePr>
            <a:graphicFrameLocks noChangeAspect="1"/>
          </p:cNvGraphicFramePr>
          <p:nvPr>
            <p:extLst>
              <p:ext uri="{D42A27DB-BD31-4B8C-83A1-F6EECF244321}">
                <p14:modId xmlns:p14="http://schemas.microsoft.com/office/powerpoint/2010/main" val="3714999578"/>
              </p:ext>
            </p:extLst>
          </p:nvPr>
        </p:nvGraphicFramePr>
        <p:xfrm>
          <a:off x="1371600" y="4329545"/>
          <a:ext cx="5959475" cy="635000"/>
        </p:xfrm>
        <a:graphic>
          <a:graphicData uri="http://schemas.openxmlformats.org/presentationml/2006/ole">
            <mc:AlternateContent xmlns:mc="http://schemas.openxmlformats.org/markup-compatibility/2006">
              <mc:Choice xmlns:v="urn:schemas-microsoft-com:vml" Requires="v">
                <p:oleObj spid="_x0000_s12301" name="Equation" r:id="rId3" imgW="2234880" imgH="241200" progId="Equation.DSMT4">
                  <p:embed/>
                </p:oleObj>
              </mc:Choice>
              <mc:Fallback>
                <p:oleObj name="Equation" r:id="rId3" imgW="2234880" imgH="241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329545"/>
                        <a:ext cx="5959475"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5834" y="402474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292"/>
                                        </p:tgtEl>
                                        <p:attrNameLst>
                                          <p:attrName>style.visibility</p:attrName>
                                        </p:attrNameLst>
                                      </p:cBhvr>
                                      <p:to>
                                        <p:strVal val="visible"/>
                                      </p:to>
                                    </p:set>
                                    <p:anim calcmode="lin" valueType="num">
                                      <p:cBhvr additive="base">
                                        <p:cTn id="15" dur="500" fill="hold"/>
                                        <p:tgtEl>
                                          <p:spTgt spid="12292"/>
                                        </p:tgtEl>
                                        <p:attrNameLst>
                                          <p:attrName>ppt_x</p:attrName>
                                        </p:attrNameLst>
                                      </p:cBhvr>
                                      <p:tavLst>
                                        <p:tav tm="0">
                                          <p:val>
                                            <p:strVal val="0-#ppt_w/2"/>
                                          </p:val>
                                        </p:tav>
                                        <p:tav tm="100000">
                                          <p:val>
                                            <p:strVal val="#ppt_x"/>
                                          </p:val>
                                        </p:tav>
                                      </p:tavLst>
                                    </p:anim>
                                    <p:anim calcmode="lin" valueType="num">
                                      <p:cBhvr additive="base">
                                        <p:cTn id="16"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 calcmode="lin" valueType="num">
                                      <p:cBhvr additive="base">
                                        <p:cTn id="21"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a:solidFill>
                  <a:srgbClr val="0000FF"/>
                </a:solidFill>
              </a:rPr>
              <a:t>Another one-dimensional motion problem - </a:t>
            </a:r>
            <a:r>
              <a:rPr lang="en-US" altLang="en-US" sz="4000">
                <a:solidFill>
                  <a:srgbClr val="FF3300"/>
                </a:solidFill>
              </a:rPr>
              <a:t>springs</a:t>
            </a:r>
          </a:p>
        </p:txBody>
      </p:sp>
      <p:grpSp>
        <p:nvGrpSpPr>
          <p:cNvPr id="16388" name="Group 4"/>
          <p:cNvGrpSpPr>
            <a:grpSpLocks/>
          </p:cNvGrpSpPr>
          <p:nvPr/>
        </p:nvGrpSpPr>
        <p:grpSpPr bwMode="auto">
          <a:xfrm>
            <a:off x="1536700" y="1939925"/>
            <a:ext cx="446088" cy="1244600"/>
            <a:chOff x="2781" y="5584"/>
            <a:chExt cx="701" cy="1961"/>
          </a:xfrm>
        </p:grpSpPr>
        <p:sp>
          <p:nvSpPr>
            <p:cNvPr id="16389" name="Line 5"/>
            <p:cNvSpPr>
              <a:spLocks noChangeShapeType="1"/>
            </p:cNvSpPr>
            <p:nvPr/>
          </p:nvSpPr>
          <p:spPr bwMode="auto">
            <a:xfrm>
              <a:off x="3161" y="5584"/>
              <a:ext cx="0" cy="1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6390" name="Group 6"/>
            <p:cNvGrpSpPr>
              <a:grpSpLocks/>
            </p:cNvGrpSpPr>
            <p:nvPr/>
          </p:nvGrpSpPr>
          <p:grpSpPr bwMode="auto">
            <a:xfrm>
              <a:off x="2781" y="6304"/>
              <a:ext cx="701" cy="1241"/>
              <a:chOff x="0" y="1"/>
              <a:chExt cx="20000" cy="19999"/>
            </a:xfrm>
          </p:grpSpPr>
          <p:grpSp>
            <p:nvGrpSpPr>
              <p:cNvPr id="16391" name="Group 7"/>
              <p:cNvGrpSpPr>
                <a:grpSpLocks/>
              </p:cNvGrpSpPr>
              <p:nvPr/>
            </p:nvGrpSpPr>
            <p:grpSpPr bwMode="auto">
              <a:xfrm>
                <a:off x="0" y="3937"/>
                <a:ext cx="20000" cy="16063"/>
                <a:chOff x="0" y="2"/>
                <a:chExt cx="20000" cy="19998"/>
              </a:xfrm>
            </p:grpSpPr>
            <p:sp>
              <p:nvSpPr>
                <p:cNvPr id="16392" name="Rectangle 8"/>
                <p:cNvSpPr>
                  <a:spLocks noChangeArrowheads="1"/>
                </p:cNvSpPr>
                <p:nvPr/>
              </p:nvSpPr>
              <p:spPr bwMode="auto">
                <a:xfrm>
                  <a:off x="0" y="4902"/>
                  <a:ext cx="20000" cy="1509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3" name="Oval 9"/>
                <p:cNvSpPr>
                  <a:spLocks noChangeArrowheads="1"/>
                </p:cNvSpPr>
                <p:nvPr/>
              </p:nvSpPr>
              <p:spPr bwMode="auto">
                <a:xfrm>
                  <a:off x="7989" y="2"/>
                  <a:ext cx="3452" cy="4919"/>
                </a:xfrm>
                <a:prstGeom prst="ellipse">
                  <a:avLst/>
                </a:pr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394" name="Line 10"/>
              <p:cNvSpPr>
                <a:spLocks noChangeShapeType="1"/>
              </p:cNvSpPr>
              <p:nvPr/>
            </p:nvSpPr>
            <p:spPr bwMode="auto">
              <a:xfrm>
                <a:off x="11412" y="1"/>
                <a:ext cx="29" cy="425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5" name="Line 11"/>
              <p:cNvSpPr>
                <a:spLocks noChangeShapeType="1"/>
              </p:cNvSpPr>
              <p:nvPr/>
            </p:nvSpPr>
            <p:spPr bwMode="auto">
              <a:xfrm flipH="1">
                <a:off x="8559" y="4543"/>
                <a:ext cx="2882"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96" name="Line 12"/>
              <p:cNvSpPr>
                <a:spLocks noChangeShapeType="1"/>
              </p:cNvSpPr>
              <p:nvPr/>
            </p:nvSpPr>
            <p:spPr bwMode="auto">
              <a:xfrm>
                <a:off x="7989" y="2726"/>
                <a:ext cx="28" cy="243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6397" name="Group 13"/>
            <p:cNvGrpSpPr>
              <a:grpSpLocks/>
            </p:cNvGrpSpPr>
            <p:nvPr/>
          </p:nvGrpSpPr>
          <p:grpSpPr bwMode="auto">
            <a:xfrm>
              <a:off x="2801" y="5764"/>
              <a:ext cx="421" cy="560"/>
              <a:chOff x="2061" y="5404"/>
              <a:chExt cx="421" cy="560"/>
            </a:xfrm>
          </p:grpSpPr>
          <p:grpSp>
            <p:nvGrpSpPr>
              <p:cNvPr id="16398" name="Group 14"/>
              <p:cNvGrpSpPr>
                <a:grpSpLocks/>
              </p:cNvGrpSpPr>
              <p:nvPr/>
            </p:nvGrpSpPr>
            <p:grpSpPr bwMode="auto">
              <a:xfrm>
                <a:off x="2061" y="5404"/>
                <a:ext cx="401" cy="180"/>
                <a:chOff x="1" y="0"/>
                <a:chExt cx="19999" cy="19999"/>
              </a:xfrm>
            </p:grpSpPr>
            <p:sp>
              <p:nvSpPr>
                <p:cNvPr id="16399" name="Line 15"/>
                <p:cNvSpPr>
                  <a:spLocks noChangeShapeType="1"/>
                </p:cNvSpPr>
                <p:nvPr/>
              </p:nvSpPr>
              <p:spPr bwMode="auto">
                <a:xfrm flipV="1">
                  <a:off x="998" y="0"/>
                  <a:ext cx="19002" cy="89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0" name="Line 16"/>
                <p:cNvSpPr>
                  <a:spLocks noChangeShapeType="1"/>
                </p:cNvSpPr>
                <p:nvPr/>
              </p:nvSpPr>
              <p:spPr bwMode="auto">
                <a:xfrm flipH="1" flipV="1">
                  <a:off x="1" y="11049"/>
                  <a:ext cx="19002" cy="89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6401" name="Group 17"/>
              <p:cNvGrpSpPr>
                <a:grpSpLocks/>
              </p:cNvGrpSpPr>
              <p:nvPr/>
            </p:nvGrpSpPr>
            <p:grpSpPr bwMode="auto">
              <a:xfrm>
                <a:off x="2061" y="5584"/>
                <a:ext cx="421" cy="380"/>
                <a:chOff x="0" y="0"/>
                <a:chExt cx="20000" cy="19999"/>
              </a:xfrm>
            </p:grpSpPr>
            <p:grpSp>
              <p:nvGrpSpPr>
                <p:cNvPr id="16402" name="Group 18"/>
                <p:cNvGrpSpPr>
                  <a:grpSpLocks/>
                </p:cNvGrpSpPr>
                <p:nvPr/>
              </p:nvGrpSpPr>
              <p:grpSpPr bwMode="auto">
                <a:xfrm>
                  <a:off x="950" y="0"/>
                  <a:ext cx="19050" cy="9501"/>
                  <a:chOff x="0" y="0"/>
                  <a:chExt cx="20000" cy="20001"/>
                </a:xfrm>
              </p:grpSpPr>
              <p:sp>
                <p:nvSpPr>
                  <p:cNvPr id="16403" name="Line 19"/>
                  <p:cNvSpPr>
                    <a:spLocks noChangeShapeType="1"/>
                  </p:cNvSpPr>
                  <p:nvPr/>
                </p:nvSpPr>
                <p:spPr bwMode="auto">
                  <a:xfrm flipV="1">
                    <a:off x="997" y="0"/>
                    <a:ext cx="19003" cy="89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4" name="Line 20"/>
                  <p:cNvSpPr>
                    <a:spLocks noChangeShapeType="1"/>
                  </p:cNvSpPr>
                  <p:nvPr/>
                </p:nvSpPr>
                <p:spPr bwMode="auto">
                  <a:xfrm flipH="1" flipV="1">
                    <a:off x="0" y="11050"/>
                    <a:ext cx="19003" cy="89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6405" name="Group 21"/>
                <p:cNvGrpSpPr>
                  <a:grpSpLocks/>
                </p:cNvGrpSpPr>
                <p:nvPr/>
              </p:nvGrpSpPr>
              <p:grpSpPr bwMode="auto">
                <a:xfrm>
                  <a:off x="0" y="10498"/>
                  <a:ext cx="19050" cy="9501"/>
                  <a:chOff x="0" y="0"/>
                  <a:chExt cx="20000" cy="20001"/>
                </a:xfrm>
              </p:grpSpPr>
              <p:sp>
                <p:nvSpPr>
                  <p:cNvPr id="16406" name="Line 22"/>
                  <p:cNvSpPr>
                    <a:spLocks noChangeShapeType="1"/>
                  </p:cNvSpPr>
                  <p:nvPr/>
                </p:nvSpPr>
                <p:spPr bwMode="auto">
                  <a:xfrm flipV="1">
                    <a:off x="997" y="0"/>
                    <a:ext cx="19003" cy="89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407" name="Line 23"/>
                  <p:cNvSpPr>
                    <a:spLocks noChangeShapeType="1"/>
                  </p:cNvSpPr>
                  <p:nvPr/>
                </p:nvSpPr>
                <p:spPr bwMode="auto">
                  <a:xfrm flipH="1" flipV="1">
                    <a:off x="0" y="11050"/>
                    <a:ext cx="19003" cy="89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grpSp>
      <p:sp>
        <p:nvSpPr>
          <p:cNvPr id="16418" name="Rectangle 34"/>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417" name="Object 33"/>
          <p:cNvGraphicFramePr>
            <a:graphicFrameLocks noChangeAspect="1"/>
          </p:cNvGraphicFramePr>
          <p:nvPr/>
        </p:nvGraphicFramePr>
        <p:xfrm>
          <a:off x="3124200" y="2286000"/>
          <a:ext cx="1447800" cy="506413"/>
        </p:xfrm>
        <a:graphic>
          <a:graphicData uri="http://schemas.openxmlformats.org/presentationml/2006/ole">
            <mc:AlternateContent xmlns:mc="http://schemas.openxmlformats.org/markup-compatibility/2006">
              <mc:Choice xmlns:v="urn:schemas-microsoft-com:vml" Requires="v">
                <p:oleObj spid="_x0000_s16478" name="Equation" r:id="rId3" imgW="571252" imgH="203112" progId="Equation.DSMT4">
                  <p:embed/>
                </p:oleObj>
              </mc:Choice>
              <mc:Fallback>
                <p:oleObj name="Equation" r:id="rId3" imgW="571252" imgH="203112" progId="Equation.DSMT4">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86000"/>
                        <a:ext cx="144780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19" name="Text Box 35"/>
          <p:cNvSpPr txBox="1">
            <a:spLocks noChangeArrowheads="1"/>
          </p:cNvSpPr>
          <p:nvPr/>
        </p:nvSpPr>
        <p:spPr bwMode="auto">
          <a:xfrm>
            <a:off x="5105400" y="22860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Hooke’s Law</a:t>
            </a:r>
          </a:p>
        </p:txBody>
      </p:sp>
      <p:sp>
        <p:nvSpPr>
          <p:cNvPr id="16421" name="Rectangle 37"/>
          <p:cNvSpPr>
            <a:spLocks noChangeArrowheads="1"/>
          </p:cNvSpPr>
          <p:nvPr/>
        </p:nvSpPr>
        <p:spPr bwMode="auto">
          <a:xfrm>
            <a:off x="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420" name="Object 36"/>
          <p:cNvGraphicFramePr>
            <a:graphicFrameLocks noChangeAspect="1"/>
          </p:cNvGraphicFramePr>
          <p:nvPr/>
        </p:nvGraphicFramePr>
        <p:xfrm>
          <a:off x="1219200" y="3581400"/>
          <a:ext cx="2752725" cy="1219200"/>
        </p:xfrm>
        <a:graphic>
          <a:graphicData uri="http://schemas.openxmlformats.org/presentationml/2006/ole">
            <mc:AlternateContent xmlns:mc="http://schemas.openxmlformats.org/markup-compatibility/2006">
              <mc:Choice xmlns:v="urn:schemas-microsoft-com:vml" Requires="v">
                <p:oleObj spid="_x0000_s16479" name="Picture" r:id="rId5" imgW="2571275" imgH="1170006" progId="Word.Picture.8">
                  <p:embed/>
                </p:oleObj>
              </mc:Choice>
              <mc:Fallback>
                <p:oleObj name="Picture" r:id="rId5" imgW="2571275" imgH="1170006" progId="Word.Picture.8">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581400"/>
                        <a:ext cx="27527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24" name="Rectangle 40"/>
          <p:cNvSpPr>
            <a:spLocks noChangeArrowheads="1"/>
          </p:cNvSpPr>
          <p:nvPr/>
        </p:nvSpPr>
        <p:spPr bwMode="auto">
          <a:xfrm>
            <a:off x="3094038" y="1371600"/>
            <a:ext cx="29559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16423" name="Object 39"/>
          <p:cNvGraphicFramePr>
            <a:graphicFrameLocks noChangeAspect="1"/>
          </p:cNvGraphicFramePr>
          <p:nvPr/>
        </p:nvGraphicFramePr>
        <p:xfrm>
          <a:off x="4648200" y="3657600"/>
          <a:ext cx="3048000" cy="519113"/>
        </p:xfrm>
        <a:graphic>
          <a:graphicData uri="http://schemas.openxmlformats.org/presentationml/2006/ole">
            <mc:AlternateContent xmlns:mc="http://schemas.openxmlformats.org/markup-compatibility/2006">
              <mc:Choice xmlns:v="urn:schemas-microsoft-com:vml" Requires="v">
                <p:oleObj spid="_x0000_s16480" name="Equation" r:id="rId7" imgW="1346200" imgH="228600" progId="Equation.DSMT4">
                  <p:embed/>
                </p:oleObj>
              </mc:Choice>
              <mc:Fallback>
                <p:oleObj name="Equation" r:id="rId7" imgW="1346200" imgH="228600" progId="Equation.DSMT4">
                  <p:embed/>
                  <p:pic>
                    <p:nvPicPr>
                      <p:cNvPr id="0" name="Object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657600"/>
                        <a:ext cx="3048000"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22" name="Object 38"/>
          <p:cNvGraphicFramePr>
            <a:graphicFrameLocks noChangeAspect="1"/>
          </p:cNvGraphicFramePr>
          <p:nvPr/>
        </p:nvGraphicFramePr>
        <p:xfrm>
          <a:off x="5410200" y="4191000"/>
          <a:ext cx="1679575" cy="793750"/>
        </p:xfrm>
        <a:graphic>
          <a:graphicData uri="http://schemas.openxmlformats.org/presentationml/2006/ole">
            <mc:AlternateContent xmlns:mc="http://schemas.openxmlformats.org/markup-compatibility/2006">
              <mc:Choice xmlns:v="urn:schemas-microsoft-com:vml" Requires="v">
                <p:oleObj spid="_x0000_s16481" name="Equation" r:id="rId9" imgW="888840" imgH="419040" progId="Equation.DSMT4">
                  <p:embed/>
                </p:oleObj>
              </mc:Choice>
              <mc:Fallback>
                <p:oleObj name="Equation" r:id="rId9" imgW="888840" imgH="419040" progId="Equation.DSMT4">
                  <p:embed/>
                  <p:pic>
                    <p:nvPicPr>
                      <p:cNvPr id="0" name="Object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4191000"/>
                        <a:ext cx="1679575"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36" name="Rectangle 52"/>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435" name="Object 51"/>
          <p:cNvGraphicFramePr>
            <a:graphicFrameLocks noChangeAspect="1"/>
          </p:cNvGraphicFramePr>
          <p:nvPr/>
        </p:nvGraphicFramePr>
        <p:xfrm>
          <a:off x="1143000" y="5181600"/>
          <a:ext cx="2590800" cy="485775"/>
        </p:xfrm>
        <a:graphic>
          <a:graphicData uri="http://schemas.openxmlformats.org/presentationml/2006/ole">
            <mc:AlternateContent xmlns:mc="http://schemas.openxmlformats.org/markup-compatibility/2006">
              <mc:Choice xmlns:v="urn:schemas-microsoft-com:vml" Requires="v">
                <p:oleObj spid="_x0000_s16482" name="Equation" r:id="rId11" imgW="1066337" imgH="203112" progId="Equation.DSMT4">
                  <p:embed/>
                </p:oleObj>
              </mc:Choice>
              <mc:Fallback>
                <p:oleObj name="Equation" r:id="rId11" imgW="1066337" imgH="203112" progId="Equation.DSMT4">
                  <p:embed/>
                  <p:pic>
                    <p:nvPicPr>
                      <p:cNvPr id="0" name="Object 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5181600"/>
                        <a:ext cx="25908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38" name="Rectangle 54"/>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437" name="Object 53"/>
          <p:cNvGraphicFramePr>
            <a:graphicFrameLocks noChangeAspect="1"/>
          </p:cNvGraphicFramePr>
          <p:nvPr/>
        </p:nvGraphicFramePr>
        <p:xfrm>
          <a:off x="1828800" y="5715000"/>
          <a:ext cx="914400" cy="698500"/>
        </p:xfrm>
        <a:graphic>
          <a:graphicData uri="http://schemas.openxmlformats.org/presentationml/2006/ole">
            <mc:AlternateContent xmlns:mc="http://schemas.openxmlformats.org/markup-compatibility/2006">
              <mc:Choice xmlns:v="urn:schemas-microsoft-com:vml" Requires="v">
                <p:oleObj spid="_x0000_s16483" name="Equation" r:id="rId13" imgW="558558" imgH="431613" progId="Equation.DSMT4">
                  <p:embed/>
                </p:oleObj>
              </mc:Choice>
              <mc:Fallback>
                <p:oleObj name="Equation" r:id="rId13" imgW="558558" imgH="431613" progId="Equation.DSMT4">
                  <p:embed/>
                  <p:pic>
                    <p:nvPicPr>
                      <p:cNvPr id="0" name="Object 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5715000"/>
                        <a:ext cx="9144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40" name="Rectangle 56"/>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439" name="Object 55"/>
          <p:cNvGraphicFramePr>
            <a:graphicFrameLocks noChangeAspect="1"/>
          </p:cNvGraphicFramePr>
          <p:nvPr/>
        </p:nvGraphicFramePr>
        <p:xfrm>
          <a:off x="4648200" y="4987925"/>
          <a:ext cx="2590800" cy="1870075"/>
        </p:xfrm>
        <a:graphic>
          <a:graphicData uri="http://schemas.openxmlformats.org/presentationml/2006/ole">
            <mc:AlternateContent xmlns:mc="http://schemas.openxmlformats.org/markup-compatibility/2006">
              <mc:Choice xmlns:v="urn:schemas-microsoft-com:vml" Requires="v">
                <p:oleObj spid="_x0000_s16484" name="Equation" r:id="rId15" imgW="1155600" imgH="838080" progId="Equation.DSMT4">
                  <p:embed/>
                </p:oleObj>
              </mc:Choice>
              <mc:Fallback>
                <p:oleObj name="Equation" r:id="rId15" imgW="1155600" imgH="838080" progId="Equation.DSMT4">
                  <p:embed/>
                  <p:pic>
                    <p:nvPicPr>
                      <p:cNvPr id="0" name="Object 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8200" y="4987925"/>
                        <a:ext cx="2590800" cy="187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42" name="Rectangle 58"/>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441" name="Object 57"/>
          <p:cNvGraphicFramePr>
            <a:graphicFrameLocks noChangeAspect="1"/>
          </p:cNvGraphicFramePr>
          <p:nvPr/>
        </p:nvGraphicFramePr>
        <p:xfrm>
          <a:off x="6248400" y="5715000"/>
          <a:ext cx="1600200" cy="947738"/>
        </p:xfrm>
        <a:graphic>
          <a:graphicData uri="http://schemas.openxmlformats.org/presentationml/2006/ole">
            <mc:AlternateContent xmlns:mc="http://schemas.openxmlformats.org/markup-compatibility/2006">
              <mc:Choice xmlns:v="urn:schemas-microsoft-com:vml" Requires="v">
                <p:oleObj spid="_x0000_s16485" name="Equation" r:id="rId17" imgW="723586" imgH="431613" progId="Equation.DSMT4">
                  <p:embed/>
                </p:oleObj>
              </mc:Choice>
              <mc:Fallback>
                <p:oleObj name="Equation" r:id="rId17" imgW="723586" imgH="431613" progId="Equation.DSMT4">
                  <p:embed/>
                  <p:pic>
                    <p:nvPicPr>
                      <p:cNvPr id="0" name="Object 5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8400" y="5715000"/>
                        <a:ext cx="1600200"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43" name="Object 59"/>
          <p:cNvGraphicFramePr>
            <a:graphicFrameLocks noGrp="1" noChangeAspect="1"/>
          </p:cNvGraphicFramePr>
          <p:nvPr>
            <p:ph idx="1"/>
          </p:nvPr>
        </p:nvGraphicFramePr>
        <p:xfrm>
          <a:off x="4724400" y="2667000"/>
          <a:ext cx="2078038" cy="492125"/>
        </p:xfrm>
        <a:graphic>
          <a:graphicData uri="http://schemas.openxmlformats.org/presentationml/2006/ole">
            <mc:AlternateContent xmlns:mc="http://schemas.openxmlformats.org/markup-compatibility/2006">
              <mc:Choice xmlns:v="urn:schemas-microsoft-com:vml" Requires="v">
                <p:oleObj spid="_x0000_s16486" name="Equation" r:id="rId19" imgW="965160" imgH="228600" progId="Equation.DSMT4">
                  <p:embed/>
                </p:oleObj>
              </mc:Choice>
              <mc:Fallback>
                <p:oleObj name="Equation" r:id="rId19" imgW="965160" imgH="228600" progId="Equation.DSMT4">
                  <p:embed/>
                  <p:pic>
                    <p:nvPicPr>
                      <p:cNvPr id="0" name="Object 5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24400" y="2667000"/>
                        <a:ext cx="20780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47" name="Object 63"/>
          <p:cNvGraphicFramePr>
            <a:graphicFrameLocks noChangeAspect="1"/>
          </p:cNvGraphicFramePr>
          <p:nvPr/>
        </p:nvGraphicFramePr>
        <p:xfrm>
          <a:off x="4343400" y="3048000"/>
          <a:ext cx="3429000" cy="636588"/>
        </p:xfrm>
        <a:graphic>
          <a:graphicData uri="http://schemas.openxmlformats.org/presentationml/2006/ole">
            <mc:AlternateContent xmlns:mc="http://schemas.openxmlformats.org/markup-compatibility/2006">
              <mc:Choice xmlns:v="urn:schemas-microsoft-com:vml" Requires="v">
                <p:oleObj spid="_x0000_s16487" name="Equation" r:id="rId21" imgW="2260440" imgH="419040" progId="Equation.DSMT4">
                  <p:embed/>
                </p:oleObj>
              </mc:Choice>
              <mc:Fallback>
                <p:oleObj name="Equation" r:id="rId21" imgW="2260440" imgH="419040" progId="Equation.DSMT4">
                  <p:embed/>
                  <p:pic>
                    <p:nvPicPr>
                      <p:cNvPr id="0" name="Object 6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400" y="3048000"/>
                        <a:ext cx="3429000"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420"/>
                                        </p:tgtEl>
                                        <p:attrNameLst>
                                          <p:attrName>style.visibility</p:attrName>
                                        </p:attrNameLst>
                                      </p:cBhvr>
                                      <p:to>
                                        <p:strVal val="visible"/>
                                      </p:to>
                                    </p:set>
                                    <p:anim calcmode="lin" valueType="num">
                                      <p:cBhvr additive="base">
                                        <p:cTn id="7" dur="500" fill="hold"/>
                                        <p:tgtEl>
                                          <p:spTgt spid="16420"/>
                                        </p:tgtEl>
                                        <p:attrNameLst>
                                          <p:attrName>ppt_x</p:attrName>
                                        </p:attrNameLst>
                                      </p:cBhvr>
                                      <p:tavLst>
                                        <p:tav tm="0">
                                          <p:val>
                                            <p:strVal val="0-#ppt_w/2"/>
                                          </p:val>
                                        </p:tav>
                                        <p:tav tm="100000">
                                          <p:val>
                                            <p:strVal val="#ppt_x"/>
                                          </p:val>
                                        </p:tav>
                                      </p:tavLst>
                                    </p:anim>
                                    <p:anim calcmode="lin" valueType="num">
                                      <p:cBhvr additive="base">
                                        <p:cTn id="8" dur="500" fill="hold"/>
                                        <p:tgtEl>
                                          <p:spTgt spid="164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6443"/>
                                        </p:tgtEl>
                                        <p:attrNameLst>
                                          <p:attrName>style.visibility</p:attrName>
                                        </p:attrNameLst>
                                      </p:cBhvr>
                                      <p:to>
                                        <p:strVal val="visible"/>
                                      </p:to>
                                    </p:set>
                                    <p:anim calcmode="lin" valueType="num">
                                      <p:cBhvr additive="base">
                                        <p:cTn id="13" dur="500" fill="hold"/>
                                        <p:tgtEl>
                                          <p:spTgt spid="16443"/>
                                        </p:tgtEl>
                                        <p:attrNameLst>
                                          <p:attrName>ppt_x</p:attrName>
                                        </p:attrNameLst>
                                      </p:cBhvr>
                                      <p:tavLst>
                                        <p:tav tm="0">
                                          <p:val>
                                            <p:strVal val="1+#ppt_w/2"/>
                                          </p:val>
                                        </p:tav>
                                        <p:tav tm="100000">
                                          <p:val>
                                            <p:strVal val="#ppt_x"/>
                                          </p:val>
                                        </p:tav>
                                      </p:tavLst>
                                    </p:anim>
                                    <p:anim calcmode="lin" valueType="num">
                                      <p:cBhvr additive="base">
                                        <p:cTn id="14" dur="500" fill="hold"/>
                                        <p:tgtEl>
                                          <p:spTgt spid="164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6447"/>
                                        </p:tgtEl>
                                        <p:attrNameLst>
                                          <p:attrName>style.visibility</p:attrName>
                                        </p:attrNameLst>
                                      </p:cBhvr>
                                      <p:to>
                                        <p:strVal val="visible"/>
                                      </p:to>
                                    </p:set>
                                    <p:anim calcmode="lin" valueType="num">
                                      <p:cBhvr additive="base">
                                        <p:cTn id="19" dur="500" fill="hold"/>
                                        <p:tgtEl>
                                          <p:spTgt spid="16447"/>
                                        </p:tgtEl>
                                        <p:attrNameLst>
                                          <p:attrName>ppt_x</p:attrName>
                                        </p:attrNameLst>
                                      </p:cBhvr>
                                      <p:tavLst>
                                        <p:tav tm="0">
                                          <p:val>
                                            <p:strVal val="1+#ppt_w/2"/>
                                          </p:val>
                                        </p:tav>
                                        <p:tav tm="100000">
                                          <p:val>
                                            <p:strVal val="#ppt_x"/>
                                          </p:val>
                                        </p:tav>
                                      </p:tavLst>
                                    </p:anim>
                                    <p:anim calcmode="lin" valueType="num">
                                      <p:cBhvr additive="base">
                                        <p:cTn id="20" dur="500" fill="hold"/>
                                        <p:tgtEl>
                                          <p:spTgt spid="1644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6423"/>
                                        </p:tgtEl>
                                        <p:attrNameLst>
                                          <p:attrName>style.visibility</p:attrName>
                                        </p:attrNameLst>
                                      </p:cBhvr>
                                      <p:to>
                                        <p:strVal val="visible"/>
                                      </p:to>
                                    </p:set>
                                    <p:anim calcmode="lin" valueType="num">
                                      <p:cBhvr additive="base">
                                        <p:cTn id="25" dur="500" fill="hold"/>
                                        <p:tgtEl>
                                          <p:spTgt spid="16423"/>
                                        </p:tgtEl>
                                        <p:attrNameLst>
                                          <p:attrName>ppt_x</p:attrName>
                                        </p:attrNameLst>
                                      </p:cBhvr>
                                      <p:tavLst>
                                        <p:tav tm="0">
                                          <p:val>
                                            <p:strVal val="1+#ppt_w/2"/>
                                          </p:val>
                                        </p:tav>
                                        <p:tav tm="100000">
                                          <p:val>
                                            <p:strVal val="#ppt_x"/>
                                          </p:val>
                                        </p:tav>
                                      </p:tavLst>
                                    </p:anim>
                                    <p:anim calcmode="lin" valueType="num">
                                      <p:cBhvr additive="base">
                                        <p:cTn id="26" dur="500" fill="hold"/>
                                        <p:tgtEl>
                                          <p:spTgt spid="1642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6422"/>
                                        </p:tgtEl>
                                        <p:attrNameLst>
                                          <p:attrName>style.visibility</p:attrName>
                                        </p:attrNameLst>
                                      </p:cBhvr>
                                      <p:to>
                                        <p:strVal val="visible"/>
                                      </p:to>
                                    </p:set>
                                    <p:anim calcmode="lin" valueType="num">
                                      <p:cBhvr additive="base">
                                        <p:cTn id="31" dur="500" fill="hold"/>
                                        <p:tgtEl>
                                          <p:spTgt spid="16422"/>
                                        </p:tgtEl>
                                        <p:attrNameLst>
                                          <p:attrName>ppt_x</p:attrName>
                                        </p:attrNameLst>
                                      </p:cBhvr>
                                      <p:tavLst>
                                        <p:tav tm="0">
                                          <p:val>
                                            <p:strVal val="1+#ppt_w/2"/>
                                          </p:val>
                                        </p:tav>
                                        <p:tav tm="100000">
                                          <p:val>
                                            <p:strVal val="#ppt_x"/>
                                          </p:val>
                                        </p:tav>
                                      </p:tavLst>
                                    </p:anim>
                                    <p:anim calcmode="lin" valueType="num">
                                      <p:cBhvr additive="base">
                                        <p:cTn id="32" dur="500" fill="hold"/>
                                        <p:tgtEl>
                                          <p:spTgt spid="1642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6435"/>
                                        </p:tgtEl>
                                        <p:attrNameLst>
                                          <p:attrName>style.visibility</p:attrName>
                                        </p:attrNameLst>
                                      </p:cBhvr>
                                      <p:to>
                                        <p:strVal val="visible"/>
                                      </p:to>
                                    </p:set>
                                    <p:anim calcmode="lin" valueType="num">
                                      <p:cBhvr additive="base">
                                        <p:cTn id="37" dur="500" fill="hold"/>
                                        <p:tgtEl>
                                          <p:spTgt spid="16435"/>
                                        </p:tgtEl>
                                        <p:attrNameLst>
                                          <p:attrName>ppt_x</p:attrName>
                                        </p:attrNameLst>
                                      </p:cBhvr>
                                      <p:tavLst>
                                        <p:tav tm="0">
                                          <p:val>
                                            <p:strVal val="0-#ppt_w/2"/>
                                          </p:val>
                                        </p:tav>
                                        <p:tav tm="100000">
                                          <p:val>
                                            <p:strVal val="#ppt_x"/>
                                          </p:val>
                                        </p:tav>
                                      </p:tavLst>
                                    </p:anim>
                                    <p:anim calcmode="lin" valueType="num">
                                      <p:cBhvr additive="base">
                                        <p:cTn id="38" dur="500" fill="hold"/>
                                        <p:tgtEl>
                                          <p:spTgt spid="16435"/>
                                        </p:tgtEl>
                                        <p:attrNameLst>
                                          <p:attrName>ppt_y</p:attrName>
                                        </p:attrNameLst>
                                      </p:cBhvr>
                                      <p:tavLst>
                                        <p:tav tm="0">
                                          <p:val>
                                            <p:strVal val="#ppt_y"/>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437"/>
                                        </p:tgtEl>
                                        <p:attrNameLst>
                                          <p:attrName>style.visibility</p:attrName>
                                        </p:attrNameLst>
                                      </p:cBhvr>
                                      <p:to>
                                        <p:strVal val="visible"/>
                                      </p:to>
                                    </p:set>
                                    <p:anim calcmode="lin" valueType="num">
                                      <p:cBhvr additive="base">
                                        <p:cTn id="41" dur="500" fill="hold"/>
                                        <p:tgtEl>
                                          <p:spTgt spid="16437"/>
                                        </p:tgtEl>
                                        <p:attrNameLst>
                                          <p:attrName>ppt_x</p:attrName>
                                        </p:attrNameLst>
                                      </p:cBhvr>
                                      <p:tavLst>
                                        <p:tav tm="0">
                                          <p:val>
                                            <p:strVal val="#ppt_x"/>
                                          </p:val>
                                        </p:tav>
                                        <p:tav tm="100000">
                                          <p:val>
                                            <p:strVal val="#ppt_x"/>
                                          </p:val>
                                        </p:tav>
                                      </p:tavLst>
                                    </p:anim>
                                    <p:anim calcmode="lin" valueType="num">
                                      <p:cBhvr additive="base">
                                        <p:cTn id="42" dur="500" fill="hold"/>
                                        <p:tgtEl>
                                          <p:spTgt spid="1643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6439"/>
                                        </p:tgtEl>
                                        <p:attrNameLst>
                                          <p:attrName>style.visibility</p:attrName>
                                        </p:attrNameLst>
                                      </p:cBhvr>
                                      <p:to>
                                        <p:strVal val="visible"/>
                                      </p:to>
                                    </p:set>
                                    <p:anim calcmode="lin" valueType="num">
                                      <p:cBhvr additive="base">
                                        <p:cTn id="47" dur="500" fill="hold"/>
                                        <p:tgtEl>
                                          <p:spTgt spid="16439"/>
                                        </p:tgtEl>
                                        <p:attrNameLst>
                                          <p:attrName>ppt_x</p:attrName>
                                        </p:attrNameLst>
                                      </p:cBhvr>
                                      <p:tavLst>
                                        <p:tav tm="0">
                                          <p:val>
                                            <p:strVal val="#ppt_x"/>
                                          </p:val>
                                        </p:tav>
                                        <p:tav tm="100000">
                                          <p:val>
                                            <p:strVal val="#ppt_x"/>
                                          </p:val>
                                        </p:tav>
                                      </p:tavLst>
                                    </p:anim>
                                    <p:anim calcmode="lin" valueType="num">
                                      <p:cBhvr additive="base">
                                        <p:cTn id="48" dur="500" fill="hold"/>
                                        <p:tgtEl>
                                          <p:spTgt spid="16439"/>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6441"/>
                                        </p:tgtEl>
                                        <p:attrNameLst>
                                          <p:attrName>style.visibility</p:attrName>
                                        </p:attrNameLst>
                                      </p:cBhvr>
                                      <p:to>
                                        <p:strVal val="visible"/>
                                      </p:to>
                                    </p:set>
                                    <p:anim calcmode="lin" valueType="num">
                                      <p:cBhvr additive="base">
                                        <p:cTn id="53" dur="500" fill="hold"/>
                                        <p:tgtEl>
                                          <p:spTgt spid="16441"/>
                                        </p:tgtEl>
                                        <p:attrNameLst>
                                          <p:attrName>ppt_x</p:attrName>
                                        </p:attrNameLst>
                                      </p:cBhvr>
                                      <p:tavLst>
                                        <p:tav tm="0">
                                          <p:val>
                                            <p:strVal val="#ppt_x"/>
                                          </p:val>
                                        </p:tav>
                                        <p:tav tm="100000">
                                          <p:val>
                                            <p:strVal val="#ppt_x"/>
                                          </p:val>
                                        </p:tav>
                                      </p:tavLst>
                                    </p:anim>
                                    <p:anim calcmode="lin" valueType="num">
                                      <p:cBhvr additive="base">
                                        <p:cTn id="54" dur="500" fill="hold"/>
                                        <p:tgtEl>
                                          <p:spTgt spid="16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5715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83" name="Group 31"/>
          <p:cNvGraphicFramePr>
            <a:graphicFrameLocks noGrp="1"/>
          </p:cNvGraphicFramePr>
          <p:nvPr/>
        </p:nvGraphicFramePr>
        <p:xfrm>
          <a:off x="1219200" y="2895600"/>
          <a:ext cx="3276600" cy="457200"/>
        </p:xfrm>
        <a:graphic>
          <a:graphicData uri="http://schemas.openxmlformats.org/drawingml/2006/table">
            <a:tbl>
              <a:tblPr/>
              <a:tblGrid>
                <a:gridCol w="3276600"/>
              </a:tblGrid>
              <a:tr h="4572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cs typeface="Times New Roman" pitchFamily="18" charset="0"/>
                        </a:rPr>
                        <a:t>v</a:t>
                      </a:r>
                      <a:r>
                        <a:rPr kumimoji="0" lang="en-US" altLang="en-US" sz="2000" b="0" i="1" u="none" strike="noStrike" cap="none" normalizeH="0" baseline="0" smtClean="0">
                          <a:ln>
                            <a:noFill/>
                          </a:ln>
                          <a:solidFill>
                            <a:schemeClr val="tx1"/>
                          </a:solidFill>
                          <a:effectLst/>
                          <a:latin typeface="Arial" charset="0"/>
                          <a:cs typeface="Times New Roman" pitchFamily="18" charset="0"/>
                        </a:rPr>
                        <a:t> = dx/dt = -A</a:t>
                      </a:r>
                      <a:r>
                        <a:rPr kumimoji="0" lang="en-US" altLang="en-US" sz="2000" b="0" i="1"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altLang="en-US" sz="2000" b="0" i="1" u="none" strike="noStrike" cap="none" normalizeH="0" baseline="0" smtClean="0">
                          <a:ln>
                            <a:noFill/>
                          </a:ln>
                          <a:solidFill>
                            <a:schemeClr val="tx1"/>
                          </a:solidFill>
                          <a:effectLst/>
                          <a:latin typeface="Arial" charset="0"/>
                          <a:cs typeface="Times New Roman" pitchFamily="18" charset="0"/>
                        </a:rPr>
                        <a:t> sin(</a:t>
                      </a:r>
                      <a:r>
                        <a:rPr kumimoji="0" lang="en-US" altLang="en-US" sz="2000" b="0" i="1"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altLang="en-US" sz="2000" b="0" i="1" u="none" strike="noStrike" cap="none" normalizeH="0" baseline="0" smtClean="0">
                          <a:ln>
                            <a:noFill/>
                          </a:ln>
                          <a:solidFill>
                            <a:schemeClr val="tx1"/>
                          </a:solidFill>
                          <a:effectLst/>
                          <a:latin typeface="Arial" charset="0"/>
                          <a:cs typeface="Times New Roman" pitchFamily="18" charset="0"/>
                        </a:rPr>
                        <a:t> t)</a:t>
                      </a:r>
                      <a:endParaRPr kumimoji="0" lang="en-US" altLang="en-US" sz="2000" b="0" i="1"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3584" name="Object 32"/>
          <p:cNvGraphicFramePr>
            <a:graphicFrameLocks noChangeAspect="1"/>
          </p:cNvGraphicFramePr>
          <p:nvPr/>
        </p:nvGraphicFramePr>
        <p:xfrm>
          <a:off x="1524000" y="3429000"/>
          <a:ext cx="6096000" cy="3214688"/>
        </p:xfrm>
        <a:graphic>
          <a:graphicData uri="http://schemas.openxmlformats.org/presentationml/2006/ole">
            <mc:AlternateContent xmlns:mc="http://schemas.openxmlformats.org/markup-compatibility/2006">
              <mc:Choice xmlns:v="urn:schemas-microsoft-com:vml" Requires="v">
                <p:oleObj spid="_x0000_s23595" name="Chart" r:id="rId4" imgW="4676671" imgH="2466988" progId="Excel.Chart.8">
                  <p:embed/>
                </p:oleObj>
              </mc:Choice>
              <mc:Fallback>
                <p:oleObj name="Chart" r:id="rId4" imgW="4676671" imgH="2466988" progId="Excel.Chart.8">
                  <p:embed/>
                  <p:pic>
                    <p:nvPicPr>
                      <p:cNvPr id="0" name="Object 32"/>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29000"/>
                        <a:ext cx="6096000" cy="32146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86" name="Rectangle 34"/>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3585" name="Object 33"/>
          <p:cNvGraphicFramePr>
            <a:graphicFrameLocks noChangeAspect="1"/>
          </p:cNvGraphicFramePr>
          <p:nvPr/>
        </p:nvGraphicFramePr>
        <p:xfrm>
          <a:off x="5435600" y="2874963"/>
          <a:ext cx="2006600" cy="471487"/>
        </p:xfrm>
        <a:graphic>
          <a:graphicData uri="http://schemas.openxmlformats.org/presentationml/2006/ole">
            <mc:AlternateContent xmlns:mc="http://schemas.openxmlformats.org/markup-compatibility/2006">
              <mc:Choice xmlns:v="urn:schemas-microsoft-com:vml" Requires="v">
                <p:oleObj spid="_x0000_s23596" name="Equation" r:id="rId6" imgW="965160" imgH="228600" progId="Equation.DSMT4">
                  <p:embed/>
                </p:oleObj>
              </mc:Choice>
              <mc:Fallback>
                <p:oleObj name="Equation" r:id="rId6" imgW="965160" imgH="228600" progId="Equation.DSMT4">
                  <p:embed/>
                  <p:pic>
                    <p:nvPicPr>
                      <p:cNvPr id="0"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5600" y="2874963"/>
                        <a:ext cx="2006600"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87" name="Text Box 35"/>
          <p:cNvSpPr txBox="1">
            <a:spLocks noChangeArrowheads="1"/>
          </p:cNvSpPr>
          <p:nvPr/>
        </p:nvSpPr>
        <p:spPr bwMode="auto">
          <a:xfrm>
            <a:off x="7375525" y="36513"/>
            <a:ext cx="1463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3588" name="Text Box 36"/>
          <p:cNvSpPr txBox="1">
            <a:spLocks noChangeArrowheads="1"/>
          </p:cNvSpPr>
          <p:nvPr/>
        </p:nvSpPr>
        <p:spPr bwMode="auto">
          <a:xfrm>
            <a:off x="7391400" y="1524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66FF"/>
                </a:solidFill>
              </a:rPr>
              <a:t>Springs 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583"/>
                                        </p:tgtEl>
                                        <p:attrNameLst>
                                          <p:attrName>style.visibility</p:attrName>
                                        </p:attrNameLst>
                                      </p:cBhvr>
                                      <p:to>
                                        <p:strVal val="visible"/>
                                      </p:to>
                                    </p:set>
                                    <p:anim calcmode="lin" valueType="num">
                                      <p:cBhvr additive="base">
                                        <p:cTn id="7" dur="500" fill="hold"/>
                                        <p:tgtEl>
                                          <p:spTgt spid="23583"/>
                                        </p:tgtEl>
                                        <p:attrNameLst>
                                          <p:attrName>ppt_x</p:attrName>
                                        </p:attrNameLst>
                                      </p:cBhvr>
                                      <p:tavLst>
                                        <p:tav tm="0">
                                          <p:val>
                                            <p:strVal val="0-#ppt_w/2"/>
                                          </p:val>
                                        </p:tav>
                                        <p:tav tm="100000">
                                          <p:val>
                                            <p:strVal val="#ppt_x"/>
                                          </p:val>
                                        </p:tav>
                                      </p:tavLst>
                                    </p:anim>
                                    <p:anim calcmode="lin" valueType="num">
                                      <p:cBhvr additive="base">
                                        <p:cTn id="8" dur="500" fill="hold"/>
                                        <p:tgtEl>
                                          <p:spTgt spid="235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3585"/>
                                        </p:tgtEl>
                                        <p:attrNameLst>
                                          <p:attrName>style.visibility</p:attrName>
                                        </p:attrNameLst>
                                      </p:cBhvr>
                                      <p:to>
                                        <p:strVal val="visible"/>
                                      </p:to>
                                    </p:set>
                                    <p:anim calcmode="lin" valueType="num">
                                      <p:cBhvr additive="base">
                                        <p:cTn id="13" dur="500" fill="hold"/>
                                        <p:tgtEl>
                                          <p:spTgt spid="23585"/>
                                        </p:tgtEl>
                                        <p:attrNameLst>
                                          <p:attrName>ppt_x</p:attrName>
                                        </p:attrNameLst>
                                      </p:cBhvr>
                                      <p:tavLst>
                                        <p:tav tm="0">
                                          <p:val>
                                            <p:strVal val="1+#ppt_w/2"/>
                                          </p:val>
                                        </p:tav>
                                        <p:tav tm="100000">
                                          <p:val>
                                            <p:strVal val="#ppt_x"/>
                                          </p:val>
                                        </p:tav>
                                      </p:tavLst>
                                    </p:anim>
                                    <p:anim calcmode="lin" valueType="num">
                                      <p:cBhvr additive="base">
                                        <p:cTn id="14" dur="500" fill="hold"/>
                                        <p:tgtEl>
                                          <p:spTgt spid="235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84"/>
                                        </p:tgtEl>
                                        <p:attrNameLst>
                                          <p:attrName>style.visibility</p:attrName>
                                        </p:attrNameLst>
                                      </p:cBhvr>
                                      <p:to>
                                        <p:strVal val="visible"/>
                                      </p:to>
                                    </p:set>
                                    <p:anim calcmode="lin" valueType="num">
                                      <p:cBhvr additive="base">
                                        <p:cTn id="19" dur="500" fill="hold"/>
                                        <p:tgtEl>
                                          <p:spTgt spid="23584"/>
                                        </p:tgtEl>
                                        <p:attrNameLst>
                                          <p:attrName>ppt_x</p:attrName>
                                        </p:attrNameLst>
                                      </p:cBhvr>
                                      <p:tavLst>
                                        <p:tav tm="0">
                                          <p:val>
                                            <p:strVal val="#ppt_x"/>
                                          </p:val>
                                        </p:tav>
                                        <p:tav tm="100000">
                                          <p:val>
                                            <p:strVal val="#ppt_x"/>
                                          </p:val>
                                        </p:tav>
                                      </p:tavLst>
                                    </p:anim>
                                    <p:anim calcmode="lin" valueType="num">
                                      <p:cBhvr additive="base">
                                        <p:cTn id="20" dur="500" fill="hold"/>
                                        <p:tgtEl>
                                          <p:spTgt spid="23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358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559</TotalTime>
  <Words>669</Words>
  <Application>Microsoft Office PowerPoint</Application>
  <PresentationFormat>On-screen Show (4:3)</PresentationFormat>
  <Paragraphs>92</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18</vt:i4>
      </vt:variant>
    </vt:vector>
  </HeadingPairs>
  <TitlesOfParts>
    <vt:vector size="22" baseType="lpstr">
      <vt:lpstr>Default Design</vt:lpstr>
      <vt:lpstr>Equation</vt:lpstr>
      <vt:lpstr>Picture</vt:lpstr>
      <vt:lpstr>Chart</vt:lpstr>
      <vt:lpstr>Chapter 3</vt:lpstr>
      <vt:lpstr>Free fall</vt:lpstr>
      <vt:lpstr>Constant acceleration Kinematics</vt:lpstr>
      <vt:lpstr>PowerPoint Presentation</vt:lpstr>
      <vt:lpstr>Motion in a Viscous Fluid</vt:lpstr>
      <vt:lpstr>Terminal velocity</vt:lpstr>
      <vt:lpstr>Small Reynolds number</vt:lpstr>
      <vt:lpstr>Another one-dimensional motion problem - springs</vt:lpstr>
      <vt:lpstr>PowerPoint Presentation</vt:lpstr>
      <vt:lpstr>PowerPoint Presentation</vt:lpstr>
      <vt:lpstr>Spring Problem</vt:lpstr>
      <vt:lpstr>Elasticity of Solids</vt:lpstr>
      <vt:lpstr>Shear /Pressure</vt:lpstr>
      <vt:lpstr>Strength of Biomaterials</vt:lpstr>
      <vt:lpstr>Fluids/Gels</vt:lpstr>
      <vt:lpstr>Molecular Dynamics</vt:lpstr>
      <vt:lpstr>Mol. Dynamics 2</vt:lpstr>
      <vt:lpstr>Mol. Dynamics 3</vt:lpstr>
    </vt:vector>
  </TitlesOfParts>
  <Company>Union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fall</dc:title>
  <dc:creator>Physics</dc:creator>
  <cp:lastModifiedBy>aaa</cp:lastModifiedBy>
  <cp:revision>21</cp:revision>
  <dcterms:created xsi:type="dcterms:W3CDTF">2003-09-02T17:50:33Z</dcterms:created>
  <dcterms:modified xsi:type="dcterms:W3CDTF">2014-03-28T14:16:42Z</dcterms:modified>
</cp:coreProperties>
</file>