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80" r:id="rId5"/>
    <p:sldId id="262" r:id="rId6"/>
    <p:sldId id="264" r:id="rId7"/>
    <p:sldId id="263" r:id="rId8"/>
    <p:sldId id="269" r:id="rId9"/>
    <p:sldId id="270" r:id="rId10"/>
    <p:sldId id="271" r:id="rId11"/>
    <p:sldId id="274" r:id="rId12"/>
    <p:sldId id="275" r:id="rId13"/>
    <p:sldId id="278" r:id="rId14"/>
    <p:sldId id="273" r:id="rId15"/>
    <p:sldId id="277" r:id="rId16"/>
    <p:sldId id="276" r:id="rId17"/>
    <p:sldId id="266" r:id="rId18"/>
    <p:sldId id="279" r:id="rId19"/>
  </p:sldIdLst>
  <p:sldSz cx="9144000" cy="6858000" type="screen4x3"/>
  <p:notesSz cx="7010400" cy="92360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80" autoAdjust="0"/>
    <p:restoredTop sz="86410"/>
  </p:normalViewPr>
  <p:slideViewPr>
    <p:cSldViewPr>
      <p:cViewPr varScale="1">
        <p:scale>
          <a:sx n="134" d="100"/>
          <a:sy n="134" d="100"/>
        </p:scale>
        <p:origin x="-168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280CBBC-48AF-4E8B-AD03-034E628ACF12}" type="slidenum">
              <a:rPr lang="en-US" altLang="en-US"/>
              <a:pPr/>
              <a:t>‹#›</a:t>
            </a:fld>
            <a:endParaRPr lang="en-US" altLang="en-US"/>
          </a:p>
        </p:txBody>
      </p:sp>
    </p:spTree>
    <p:extLst>
      <p:ext uri="{BB962C8B-B14F-4D97-AF65-F5344CB8AC3E}">
        <p14:creationId xmlns:p14="http://schemas.microsoft.com/office/powerpoint/2010/main" val="1390952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18DE509-CB8A-458E-8067-9C6A64F84694}" type="slidenum">
              <a:rPr lang="en-US" altLang="en-US"/>
              <a:pPr/>
              <a:t>‹#›</a:t>
            </a:fld>
            <a:endParaRPr lang="en-US" altLang="en-US"/>
          </a:p>
        </p:txBody>
      </p:sp>
    </p:spTree>
    <p:extLst>
      <p:ext uri="{BB962C8B-B14F-4D97-AF65-F5344CB8AC3E}">
        <p14:creationId xmlns:p14="http://schemas.microsoft.com/office/powerpoint/2010/main" val="163621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07AE632-DC75-41D2-A66D-8CE1356683EE}" type="slidenum">
              <a:rPr lang="en-US" altLang="en-US"/>
              <a:pPr/>
              <a:t>‹#›</a:t>
            </a:fld>
            <a:endParaRPr lang="en-US" altLang="en-US"/>
          </a:p>
        </p:txBody>
      </p:sp>
    </p:spTree>
    <p:extLst>
      <p:ext uri="{BB962C8B-B14F-4D97-AF65-F5344CB8AC3E}">
        <p14:creationId xmlns:p14="http://schemas.microsoft.com/office/powerpoint/2010/main" val="29652133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DC11413A-2516-46A4-8B8A-298A51D2D15D}" type="slidenum">
              <a:rPr lang="en-US" altLang="en-US"/>
              <a:pPr/>
              <a:t>‹#›</a:t>
            </a:fld>
            <a:endParaRPr lang="en-US" altLang="en-US"/>
          </a:p>
        </p:txBody>
      </p:sp>
    </p:spTree>
    <p:extLst>
      <p:ext uri="{BB962C8B-B14F-4D97-AF65-F5344CB8AC3E}">
        <p14:creationId xmlns:p14="http://schemas.microsoft.com/office/powerpoint/2010/main" val="1073402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9E929621-7AC2-43C7-A0F6-08561C55EE6F}" type="slidenum">
              <a:rPr lang="en-US" altLang="en-US"/>
              <a:pPr/>
              <a:t>‹#›</a:t>
            </a:fld>
            <a:endParaRPr lang="en-US" altLang="en-US"/>
          </a:p>
        </p:txBody>
      </p:sp>
    </p:spTree>
    <p:extLst>
      <p:ext uri="{BB962C8B-B14F-4D97-AF65-F5344CB8AC3E}">
        <p14:creationId xmlns:p14="http://schemas.microsoft.com/office/powerpoint/2010/main" val="1736745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E65B164-7F09-42AC-9D44-859C2D11DE60}" type="slidenum">
              <a:rPr lang="en-US" altLang="en-US"/>
              <a:pPr/>
              <a:t>‹#›</a:t>
            </a:fld>
            <a:endParaRPr lang="en-US" altLang="en-US"/>
          </a:p>
        </p:txBody>
      </p:sp>
    </p:spTree>
    <p:extLst>
      <p:ext uri="{BB962C8B-B14F-4D97-AF65-F5344CB8AC3E}">
        <p14:creationId xmlns:p14="http://schemas.microsoft.com/office/powerpoint/2010/main" val="2221882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B32D9F16-3F45-4EFF-997C-5085A42EFE3C}" type="slidenum">
              <a:rPr lang="en-US" altLang="en-US"/>
              <a:pPr/>
              <a:t>‹#›</a:t>
            </a:fld>
            <a:endParaRPr lang="en-US" altLang="en-US"/>
          </a:p>
        </p:txBody>
      </p:sp>
    </p:spTree>
    <p:extLst>
      <p:ext uri="{BB962C8B-B14F-4D97-AF65-F5344CB8AC3E}">
        <p14:creationId xmlns:p14="http://schemas.microsoft.com/office/powerpoint/2010/main" val="3715480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5FB3E359-67DC-4FB2-82A8-30E2B56C9968}" type="slidenum">
              <a:rPr lang="en-US" altLang="en-US"/>
              <a:pPr/>
              <a:t>‹#›</a:t>
            </a:fld>
            <a:endParaRPr lang="en-US" altLang="en-US"/>
          </a:p>
        </p:txBody>
      </p:sp>
    </p:spTree>
    <p:extLst>
      <p:ext uri="{BB962C8B-B14F-4D97-AF65-F5344CB8AC3E}">
        <p14:creationId xmlns:p14="http://schemas.microsoft.com/office/powerpoint/2010/main" val="1004615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63EA7A2A-4E56-4276-950B-E77D8E0EFBD1}" type="slidenum">
              <a:rPr lang="en-US" altLang="en-US"/>
              <a:pPr/>
              <a:t>‹#›</a:t>
            </a:fld>
            <a:endParaRPr lang="en-US" altLang="en-US"/>
          </a:p>
        </p:txBody>
      </p:sp>
    </p:spTree>
    <p:extLst>
      <p:ext uri="{BB962C8B-B14F-4D97-AF65-F5344CB8AC3E}">
        <p14:creationId xmlns:p14="http://schemas.microsoft.com/office/powerpoint/2010/main" val="3398775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32F543B5-6474-41F1-9B8D-C2577C2108AB}" type="slidenum">
              <a:rPr lang="en-US" altLang="en-US"/>
              <a:pPr/>
              <a:t>‹#›</a:t>
            </a:fld>
            <a:endParaRPr lang="en-US" altLang="en-US"/>
          </a:p>
        </p:txBody>
      </p:sp>
    </p:spTree>
    <p:extLst>
      <p:ext uri="{BB962C8B-B14F-4D97-AF65-F5344CB8AC3E}">
        <p14:creationId xmlns:p14="http://schemas.microsoft.com/office/powerpoint/2010/main" val="581579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E6503AFD-F7CD-4C04-B981-25343728320D}" type="slidenum">
              <a:rPr lang="en-US" altLang="en-US"/>
              <a:pPr/>
              <a:t>‹#›</a:t>
            </a:fld>
            <a:endParaRPr lang="en-US" altLang="en-US"/>
          </a:p>
        </p:txBody>
      </p:sp>
    </p:spTree>
    <p:extLst>
      <p:ext uri="{BB962C8B-B14F-4D97-AF65-F5344CB8AC3E}">
        <p14:creationId xmlns:p14="http://schemas.microsoft.com/office/powerpoint/2010/main" val="3484995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97255E53-2A04-4598-AA5F-285889DCB762}" type="slidenum">
              <a:rPr lang="en-US" altLang="en-US"/>
              <a:pPr/>
              <a:t>‹#›</a:t>
            </a:fld>
            <a:endParaRPr lang="en-US" altLang="en-US"/>
          </a:p>
        </p:txBody>
      </p:sp>
    </p:spTree>
    <p:extLst>
      <p:ext uri="{BB962C8B-B14F-4D97-AF65-F5344CB8AC3E}">
        <p14:creationId xmlns:p14="http://schemas.microsoft.com/office/powerpoint/2010/main" val="4172388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45E5D03F-4B45-4C32-A8A0-64B2C9DDAD11}"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2.jpeg"/><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3.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12.xml"/><Relationship Id="rId1" Type="http://schemas.openxmlformats.org/officeDocument/2006/relationships/vmlDrawing" Target="../drawings/vmlDrawing7.vml"/><Relationship Id="rId6" Type="http://schemas.openxmlformats.org/officeDocument/2006/relationships/image" Target="../media/image15.wmf"/><Relationship Id="rId5" Type="http://schemas.openxmlformats.org/officeDocument/2006/relationships/oleObject" Target="../embeddings/oleObject8.bin"/><Relationship Id="rId4" Type="http://schemas.openxmlformats.org/officeDocument/2006/relationships/image" Target="../media/image14.wmf"/></Relationships>
</file>

<file path=ppt/slides/_rels/slide16.xml.rels><?xml version="1.0" encoding="UTF-8" standalone="yes"?>
<Relationships xmlns="http://schemas.openxmlformats.org/package/2006/relationships"><Relationship Id="rId8" Type="http://schemas.openxmlformats.org/officeDocument/2006/relationships/image" Target="../media/image18.wmf"/><Relationship Id="rId3" Type="http://schemas.openxmlformats.org/officeDocument/2006/relationships/oleObject" Target="../embeddings/oleObject9.bin"/><Relationship Id="rId7"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17.wmf"/><Relationship Id="rId5" Type="http://schemas.openxmlformats.org/officeDocument/2006/relationships/oleObject" Target="../embeddings/oleObject10.bin"/><Relationship Id="rId4" Type="http://schemas.openxmlformats.org/officeDocument/2006/relationships/image" Target="../media/image16.wmf"/></Relationships>
</file>

<file path=ppt/slides/_rels/slide17.xml.rels><?xml version="1.0" encoding="UTF-8" standalone="yes"?>
<Relationships xmlns="http://schemas.openxmlformats.org/package/2006/relationships"><Relationship Id="rId8" Type="http://schemas.openxmlformats.org/officeDocument/2006/relationships/image" Target="../media/image21.wmf"/><Relationship Id="rId3" Type="http://schemas.openxmlformats.org/officeDocument/2006/relationships/oleObject" Target="../embeddings/oleObject12.bin"/><Relationship Id="rId7"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20.wmf"/><Relationship Id="rId5" Type="http://schemas.openxmlformats.org/officeDocument/2006/relationships/oleObject" Target="../embeddings/oleObject13.bin"/><Relationship Id="rId4" Type="http://schemas.openxmlformats.org/officeDocument/2006/relationships/image" Target="../media/image19.wmf"/><Relationship Id="rId9" Type="http://schemas.openxmlformats.org/officeDocument/2006/relationships/image" Target="../media/image22.wmf"/></Relationships>
</file>

<file path=ppt/slides/_rels/slide18.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12.xml"/><Relationship Id="rId1" Type="http://schemas.openxmlformats.org/officeDocument/2006/relationships/vmlDrawing" Target="../drawings/vmlDrawing2.vml"/><Relationship Id="rId5" Type="http://schemas.openxmlformats.org/officeDocument/2006/relationships/image" Target="../media/image3.wmf"/><Relationship Id="rId4" Type="http://schemas.openxmlformats.org/officeDocument/2006/relationships/oleObject" Target="../embeddings/oleObject2.bin"/></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12.xml"/><Relationship Id="rId1" Type="http://schemas.openxmlformats.org/officeDocument/2006/relationships/vmlDrawing" Target="../drawings/vmlDrawing3.vml"/><Relationship Id="rId5" Type="http://schemas.openxmlformats.org/officeDocument/2006/relationships/image" Target="../media/image6.wmf"/><Relationship Id="rId4" Type="http://schemas.openxmlformats.org/officeDocument/2006/relationships/oleObject" Target="../embeddings/oleObject3.bin"/></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8.wmf"/></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0.wmf"/></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p:txBody>
          <a:bodyPr/>
          <a:lstStyle/>
          <a:p>
            <a:r>
              <a:rPr lang="en-US" altLang="en-US">
                <a:solidFill>
                  <a:srgbClr val="3366FF"/>
                </a:solidFill>
              </a:rPr>
              <a:t>Work</a:t>
            </a:r>
          </a:p>
        </p:txBody>
      </p:sp>
      <p:sp>
        <p:nvSpPr>
          <p:cNvPr id="2053" name="Rectangle 5"/>
          <p:cNvSpPr>
            <a:spLocks noGrp="1" noChangeArrowheads="1"/>
          </p:cNvSpPr>
          <p:nvPr>
            <p:ph type="body" sz="half" idx="1"/>
          </p:nvPr>
        </p:nvSpPr>
        <p:spPr>
          <a:xfrm>
            <a:off x="381000" y="1600200"/>
            <a:ext cx="7467600" cy="5029200"/>
          </a:xfrm>
        </p:spPr>
        <p:txBody>
          <a:bodyPr/>
          <a:lstStyle/>
          <a:p>
            <a:r>
              <a:rPr lang="en-US" altLang="en-US" sz="2800" dirty="0"/>
              <a:t>In one dimension, work, a scalar, is defined </a:t>
            </a:r>
            <a:r>
              <a:rPr lang="en-US" altLang="en-US" sz="2800" u="sng" dirty="0"/>
              <a:t>for a constant force </a:t>
            </a:r>
            <a:r>
              <a:rPr lang="en-US" altLang="en-US" sz="2800" dirty="0"/>
              <a:t>as</a:t>
            </a:r>
          </a:p>
          <a:p>
            <a:endParaRPr lang="en-US" altLang="en-US" sz="2800" dirty="0"/>
          </a:p>
          <a:p>
            <a:r>
              <a:rPr lang="en-US" altLang="en-US" sz="2800" dirty="0"/>
              <a:t>Units of 1 N – m = 1 joule (J)</a:t>
            </a:r>
          </a:p>
          <a:p>
            <a:r>
              <a:rPr lang="en-US" altLang="en-US" sz="2800" dirty="0"/>
              <a:t>A hiker does no work in supporting a backpack – Physics definition</a:t>
            </a:r>
          </a:p>
          <a:p>
            <a:pPr>
              <a:buFontTx/>
              <a:buNone/>
            </a:pPr>
            <a:r>
              <a:rPr lang="en-US" altLang="en-US" sz="2800" dirty="0"/>
              <a:t>	is very specific – must have </a:t>
            </a:r>
            <a:r>
              <a:rPr lang="en-US" altLang="en-US" sz="2800" dirty="0" err="1">
                <a:latin typeface="Symbol" pitchFamily="18" charset="2"/>
              </a:rPr>
              <a:t>D</a:t>
            </a:r>
            <a:r>
              <a:rPr lang="en-US" altLang="en-US" sz="2800" dirty="0" err="1"/>
              <a:t>x</a:t>
            </a:r>
            <a:endParaRPr lang="en-US" altLang="en-US" sz="2800" dirty="0"/>
          </a:p>
          <a:p>
            <a:pPr lvl="4">
              <a:buFontTx/>
              <a:buNone/>
            </a:pPr>
            <a:endParaRPr lang="en-US" altLang="en-US" sz="1800" dirty="0"/>
          </a:p>
          <a:p>
            <a:pPr lvl="4">
              <a:buFontTx/>
              <a:buNone/>
            </a:pPr>
            <a:endParaRPr lang="en-US" altLang="en-US" sz="1800" dirty="0"/>
          </a:p>
        </p:txBody>
      </p:sp>
      <p:sp>
        <p:nvSpPr>
          <p:cNvPr id="2055" name="Rectangle 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2054" name="Object 6"/>
          <p:cNvGraphicFramePr>
            <a:graphicFrameLocks noChangeAspect="1"/>
          </p:cNvGraphicFramePr>
          <p:nvPr/>
        </p:nvGraphicFramePr>
        <p:xfrm>
          <a:off x="3087688" y="2443163"/>
          <a:ext cx="1906587" cy="650875"/>
        </p:xfrm>
        <a:graphic>
          <a:graphicData uri="http://schemas.openxmlformats.org/presentationml/2006/ole">
            <mc:AlternateContent xmlns:mc="http://schemas.openxmlformats.org/markup-compatibility/2006">
              <mc:Choice xmlns:v="urn:schemas-microsoft-com:vml" Requires="v">
                <p:oleObj spid="_x0000_s2089" name="Equation" r:id="rId3" imgW="660240" imgH="228600" progId="Equation.DSMT4">
                  <p:embed/>
                </p:oleObj>
              </mc:Choice>
              <mc:Fallback>
                <p:oleObj name="Equation" r:id="rId3" imgW="660240" imgH="228600" progId="Equation.DSMT4">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87688" y="2443163"/>
                        <a:ext cx="1906587" cy="650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2068" name="Picture 20" descr="Ch5_1"/>
          <p:cNvPicPr>
            <a:picLocks noChangeAspect="1" noChangeArrowheads="1"/>
          </p:cNvPicPr>
          <p:nvPr/>
        </p:nvPicPr>
        <p:blipFill>
          <a:blip r:embed="rId5" cstate="print">
            <a:extLst>
              <a:ext uri="{28A0092B-C50C-407E-A947-70E740481C1C}">
                <a14:useLocalDpi xmlns:a14="http://schemas.microsoft.com/office/drawing/2010/main" val="0"/>
              </a:ext>
            </a:extLst>
          </a:blip>
          <a:srcRect t="7500"/>
          <a:stretch>
            <a:fillRect/>
          </a:stretch>
        </p:blipFill>
        <p:spPr bwMode="auto">
          <a:xfrm>
            <a:off x="6010275" y="4267200"/>
            <a:ext cx="3133725" cy="217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070" name="Group 22"/>
          <p:cNvGrpSpPr>
            <a:grpSpLocks/>
          </p:cNvGrpSpPr>
          <p:nvPr/>
        </p:nvGrpSpPr>
        <p:grpSpPr bwMode="auto">
          <a:xfrm>
            <a:off x="8229600" y="4648200"/>
            <a:ext cx="685800" cy="1600200"/>
            <a:chOff x="7281" y="2164"/>
            <a:chExt cx="1080" cy="2520"/>
          </a:xfrm>
        </p:grpSpPr>
        <p:sp>
          <p:nvSpPr>
            <p:cNvPr id="2071" name="Line 23"/>
            <p:cNvSpPr>
              <a:spLocks noChangeShapeType="1"/>
            </p:cNvSpPr>
            <p:nvPr/>
          </p:nvSpPr>
          <p:spPr bwMode="auto">
            <a:xfrm flipV="1">
              <a:off x="7641" y="2524"/>
              <a:ext cx="0" cy="720"/>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72" name="Line 24"/>
            <p:cNvSpPr>
              <a:spLocks noChangeShapeType="1"/>
            </p:cNvSpPr>
            <p:nvPr/>
          </p:nvSpPr>
          <p:spPr bwMode="auto">
            <a:xfrm>
              <a:off x="7641" y="3964"/>
              <a:ext cx="0" cy="720"/>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73" name="Text Box 25"/>
            <p:cNvSpPr txBox="1">
              <a:spLocks noChangeArrowheads="1"/>
            </p:cNvSpPr>
            <p:nvPr/>
          </p:nvSpPr>
          <p:spPr bwMode="auto">
            <a:xfrm>
              <a:off x="7641" y="4144"/>
              <a:ext cx="72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1200" b="1">
                  <a:solidFill>
                    <a:srgbClr val="00FF00"/>
                  </a:solidFill>
                </a:rPr>
                <a:t>mg</a:t>
              </a:r>
              <a:endParaRPr lang="en-US" altLang="en-US"/>
            </a:p>
          </p:txBody>
        </p:sp>
        <p:sp>
          <p:nvSpPr>
            <p:cNvPr id="2074" name="Text Box 26"/>
            <p:cNvSpPr txBox="1">
              <a:spLocks noChangeArrowheads="1"/>
            </p:cNvSpPr>
            <p:nvPr/>
          </p:nvSpPr>
          <p:spPr bwMode="auto">
            <a:xfrm>
              <a:off x="7281" y="2164"/>
              <a:ext cx="720" cy="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1200" b="1">
                  <a:solidFill>
                    <a:srgbClr val="00FF00"/>
                  </a:solidFill>
                </a:rPr>
                <a:t>F</a:t>
              </a:r>
              <a:endParaRPr lang="en-US"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053">
                                            <p:txEl>
                                              <p:pRg st="2" end="2"/>
                                            </p:txEl>
                                          </p:spTgt>
                                        </p:tgtEl>
                                        <p:attrNameLst>
                                          <p:attrName>style.visibility</p:attrName>
                                        </p:attrNameLst>
                                      </p:cBhvr>
                                      <p:to>
                                        <p:strVal val="visible"/>
                                      </p:to>
                                    </p:set>
                                    <p:anim calcmode="lin" valueType="num">
                                      <p:cBhvr additive="base">
                                        <p:cTn id="7" dur="500" fill="hold"/>
                                        <p:tgtEl>
                                          <p:spTgt spid="2053">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05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2053">
                                            <p:txEl>
                                              <p:pRg st="3" end="3"/>
                                            </p:txEl>
                                          </p:spTgt>
                                        </p:tgtEl>
                                        <p:attrNameLst>
                                          <p:attrName>style.visibility</p:attrName>
                                        </p:attrNameLst>
                                      </p:cBhvr>
                                      <p:to>
                                        <p:strVal val="visible"/>
                                      </p:to>
                                    </p:set>
                                    <p:anim calcmode="lin" valueType="num">
                                      <p:cBhvr additive="base">
                                        <p:cTn id="13" dur="500" fill="hold"/>
                                        <p:tgtEl>
                                          <p:spTgt spid="2053">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053">
                                            <p:txEl>
                                              <p:pRg st="3" end="3"/>
                                            </p:txEl>
                                          </p:spTgt>
                                        </p:tgtEl>
                                        <p:attrNameLst>
                                          <p:attrName>ppt_y</p:attrName>
                                        </p:attrNameLst>
                                      </p:cBhvr>
                                      <p:tavLst>
                                        <p:tav tm="0">
                                          <p:val>
                                            <p:strVal val="#ppt_y"/>
                                          </p:val>
                                        </p:tav>
                                        <p:tav tm="100000">
                                          <p:val>
                                            <p:strVal val="#ppt_y"/>
                                          </p:val>
                                        </p:tav>
                                      </p:tavLst>
                                    </p:anim>
                                  </p:childTnLst>
                                </p:cTn>
                              </p:par>
                              <p:par>
                                <p:cTn id="15" presetID="2" presetClass="entr" presetSubtype="8" fill="hold" nodeType="withEffect">
                                  <p:stCondLst>
                                    <p:cond delay="0"/>
                                  </p:stCondLst>
                                  <p:childTnLst>
                                    <p:set>
                                      <p:cBhvr>
                                        <p:cTn id="16" dur="1" fill="hold">
                                          <p:stCondLst>
                                            <p:cond delay="0"/>
                                          </p:stCondLst>
                                        </p:cTn>
                                        <p:tgtEl>
                                          <p:spTgt spid="2053">
                                            <p:txEl>
                                              <p:pRg st="4" end="4"/>
                                            </p:txEl>
                                          </p:spTgt>
                                        </p:tgtEl>
                                        <p:attrNameLst>
                                          <p:attrName>style.visibility</p:attrName>
                                        </p:attrNameLst>
                                      </p:cBhvr>
                                      <p:to>
                                        <p:strVal val="visible"/>
                                      </p:to>
                                    </p:set>
                                    <p:anim calcmode="lin" valueType="num">
                                      <p:cBhvr additive="base">
                                        <p:cTn id="17" dur="500" fill="hold"/>
                                        <p:tgtEl>
                                          <p:spTgt spid="2053">
                                            <p:txEl>
                                              <p:pRg st="4" end="4"/>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053">
                                            <p:txEl>
                                              <p:pRg st="4" end="4"/>
                                            </p:txEl>
                                          </p:spTgt>
                                        </p:tgtEl>
                                        <p:attrNameLst>
                                          <p:attrName>ppt_y</p:attrName>
                                        </p:attrNameLst>
                                      </p:cBhvr>
                                      <p:tavLst>
                                        <p:tav tm="0">
                                          <p:val>
                                            <p:strVal val="#ppt_y"/>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070"/>
                                        </p:tgtEl>
                                        <p:attrNameLst>
                                          <p:attrName>style.visibility</p:attrName>
                                        </p:attrNameLst>
                                      </p:cBhvr>
                                      <p:to>
                                        <p:strVal val="visible"/>
                                      </p:to>
                                    </p:set>
                                    <p:anim calcmode="lin" valueType="num">
                                      <p:cBhvr additive="base">
                                        <p:cTn id="21" dur="500" fill="hold"/>
                                        <p:tgtEl>
                                          <p:spTgt spid="2070"/>
                                        </p:tgtEl>
                                        <p:attrNameLst>
                                          <p:attrName>ppt_x</p:attrName>
                                        </p:attrNameLst>
                                      </p:cBhvr>
                                      <p:tavLst>
                                        <p:tav tm="0">
                                          <p:val>
                                            <p:strVal val="#ppt_x"/>
                                          </p:val>
                                        </p:tav>
                                        <p:tav tm="100000">
                                          <p:val>
                                            <p:strVal val="#ppt_x"/>
                                          </p:val>
                                        </p:tav>
                                      </p:tavLst>
                                    </p:anim>
                                    <p:anim calcmode="lin" valueType="num">
                                      <p:cBhvr additive="base">
                                        <p:cTn id="22" dur="500" fill="hold"/>
                                        <p:tgtEl>
                                          <p:spTgt spid="2070"/>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2068"/>
                                        </p:tgtEl>
                                        <p:attrNameLst>
                                          <p:attrName>style.visibility</p:attrName>
                                        </p:attrNameLst>
                                      </p:cBhvr>
                                      <p:to>
                                        <p:strVal val="visible"/>
                                      </p:to>
                                    </p:set>
                                    <p:anim calcmode="lin" valueType="num">
                                      <p:cBhvr additive="base">
                                        <p:cTn id="25" dur="500" fill="hold"/>
                                        <p:tgtEl>
                                          <p:spTgt spid="2068"/>
                                        </p:tgtEl>
                                        <p:attrNameLst>
                                          <p:attrName>ppt_x</p:attrName>
                                        </p:attrNameLst>
                                      </p:cBhvr>
                                      <p:tavLst>
                                        <p:tav tm="0">
                                          <p:val>
                                            <p:strVal val="#ppt_x"/>
                                          </p:val>
                                        </p:tav>
                                        <p:tav tm="100000">
                                          <p:val>
                                            <p:strVal val="#ppt_x"/>
                                          </p:val>
                                        </p:tav>
                                      </p:tavLst>
                                    </p:anim>
                                    <p:anim calcmode="lin" valueType="num">
                                      <p:cBhvr additive="base">
                                        <p:cTn id="26" dur="500" fill="hold"/>
                                        <p:tgtEl>
                                          <p:spTgt spid="206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ltLang="en-US">
                <a:solidFill>
                  <a:srgbClr val="3366FF"/>
                </a:solidFill>
              </a:rPr>
              <a:t>Example</a:t>
            </a:r>
          </a:p>
        </p:txBody>
      </p:sp>
      <p:sp>
        <p:nvSpPr>
          <p:cNvPr id="33795" name="Rectangle 3"/>
          <p:cNvSpPr>
            <a:spLocks noGrp="1" noChangeArrowheads="1"/>
          </p:cNvSpPr>
          <p:nvPr>
            <p:ph type="body" idx="1"/>
          </p:nvPr>
        </p:nvSpPr>
        <p:spPr/>
        <p:txBody>
          <a:bodyPr/>
          <a:lstStyle/>
          <a:p>
            <a:pPr>
              <a:lnSpc>
                <a:spcPct val="90000"/>
              </a:lnSpc>
            </a:pPr>
            <a:r>
              <a:rPr lang="en-US" altLang="en-US" sz="2800" dirty="0" smtClean="0"/>
              <a:t>P.6  Free-Fall</a:t>
            </a:r>
            <a:r>
              <a:rPr lang="en-US" altLang="en-US" sz="2800" dirty="0"/>
              <a:t>:  A boy throws a 0.1 kg ball from a height of 1.2 m to land on the roof of a building 8 m high.  </a:t>
            </a:r>
          </a:p>
          <a:p>
            <a:pPr>
              <a:lnSpc>
                <a:spcPct val="90000"/>
              </a:lnSpc>
              <a:buFontTx/>
              <a:buNone/>
            </a:pPr>
            <a:r>
              <a:rPr lang="en-US" altLang="en-US" sz="2800" dirty="0"/>
              <a:t>	a) What is the potential energy of the ball on the roof relative to its starting point? relative to the ground? </a:t>
            </a:r>
          </a:p>
          <a:p>
            <a:pPr>
              <a:lnSpc>
                <a:spcPct val="90000"/>
              </a:lnSpc>
            </a:pPr>
            <a:r>
              <a:rPr lang="en-US" altLang="en-US" sz="2800" dirty="0"/>
              <a:t>b) What is the minimum kinetic energy the ball had to be given to reach the roof? </a:t>
            </a:r>
          </a:p>
          <a:p>
            <a:pPr>
              <a:lnSpc>
                <a:spcPct val="90000"/>
              </a:lnSpc>
            </a:pPr>
            <a:r>
              <a:rPr lang="en-US" altLang="en-US" sz="2800" dirty="0"/>
              <a:t>c) If the ball falls off the roof, find its kinetic energy just before hitting the ground.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3795">
                                            <p:txEl>
                                              <p:pRg st="2" end="2"/>
                                            </p:txEl>
                                          </p:spTgt>
                                        </p:tgtEl>
                                        <p:attrNameLst>
                                          <p:attrName>style.visibility</p:attrName>
                                        </p:attrNameLst>
                                      </p:cBhvr>
                                      <p:to>
                                        <p:strVal val="visible"/>
                                      </p:to>
                                    </p:set>
                                    <p:anim calcmode="lin" valueType="num">
                                      <p:cBhvr additive="base">
                                        <p:cTn id="7" dur="500" fill="hold"/>
                                        <p:tgtEl>
                                          <p:spTgt spid="33795">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379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3795">
                                            <p:txEl>
                                              <p:pRg st="3" end="3"/>
                                            </p:txEl>
                                          </p:spTgt>
                                        </p:tgtEl>
                                        <p:attrNameLst>
                                          <p:attrName>style.visibility</p:attrName>
                                        </p:attrNameLst>
                                      </p:cBhvr>
                                      <p:to>
                                        <p:strVal val="visible"/>
                                      </p:to>
                                    </p:set>
                                    <p:anim calcmode="lin" valueType="num">
                                      <p:cBhvr additive="base">
                                        <p:cTn id="13" dur="500" fill="hold"/>
                                        <p:tgtEl>
                                          <p:spTgt spid="33795">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379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2" name="Picture 4" descr="SE07_11"/>
          <p:cNvPicPr>
            <a:picLocks noGrp="1" noChangeAspect="1" noChangeArrowheads="1"/>
          </p:cNvPicPr>
          <p:nvPr>
            <p:ph sz="half" idx="2"/>
          </p:nvPr>
        </p:nvPicPr>
        <p:blipFill>
          <a:blip r:embed="rId2" cstate="print">
            <a:lum contrast="12000"/>
            <a:extLst>
              <a:ext uri="{28A0092B-C50C-407E-A947-70E740481C1C}">
                <a14:useLocalDpi xmlns:a14="http://schemas.microsoft.com/office/drawing/2010/main" val="0"/>
              </a:ext>
            </a:extLst>
          </a:blip>
          <a:srcRect b="5997"/>
          <a:stretch>
            <a:fillRect/>
          </a:stretch>
        </p:blipFill>
        <p:spPr>
          <a:xfrm>
            <a:off x="4918075" y="1600200"/>
            <a:ext cx="3497263" cy="4254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7890" name="Rectangle 2"/>
          <p:cNvSpPr>
            <a:spLocks noGrp="1" noChangeArrowheads="1"/>
          </p:cNvSpPr>
          <p:nvPr>
            <p:ph type="title"/>
          </p:nvPr>
        </p:nvSpPr>
        <p:spPr/>
        <p:txBody>
          <a:bodyPr/>
          <a:lstStyle/>
          <a:p>
            <a:r>
              <a:rPr lang="en-US" altLang="en-US">
                <a:solidFill>
                  <a:srgbClr val="3366FF"/>
                </a:solidFill>
              </a:rPr>
              <a:t>Elastic Potential Energy</a:t>
            </a:r>
          </a:p>
        </p:txBody>
      </p:sp>
      <p:sp>
        <p:nvSpPr>
          <p:cNvPr id="37891" name="Rectangle 3"/>
          <p:cNvSpPr>
            <a:spLocks noGrp="1" noChangeArrowheads="1"/>
          </p:cNvSpPr>
          <p:nvPr>
            <p:ph type="body" sz="half" idx="1"/>
          </p:nvPr>
        </p:nvSpPr>
        <p:spPr>
          <a:xfrm>
            <a:off x="152400" y="1600200"/>
            <a:ext cx="4876800" cy="4876800"/>
          </a:xfrm>
        </p:spPr>
        <p:txBody>
          <a:bodyPr/>
          <a:lstStyle/>
          <a:p>
            <a:r>
              <a:rPr lang="en-US" altLang="en-US" sz="2800"/>
              <a:t>We’ve seen that the work done by a spring is given by W</a:t>
            </a:r>
            <a:r>
              <a:rPr lang="en-US" altLang="en-US" sz="2800" baseline="-25000"/>
              <a:t>s</a:t>
            </a:r>
            <a:r>
              <a:rPr lang="en-US" altLang="en-US" sz="2800"/>
              <a:t> = -½ kx</a:t>
            </a:r>
            <a:r>
              <a:rPr lang="en-US" altLang="en-US" sz="2800" baseline="30000"/>
              <a:t>2</a:t>
            </a:r>
            <a:r>
              <a:rPr lang="en-US" altLang="en-US" sz="2800"/>
              <a:t>.  We can identify PE</a:t>
            </a:r>
            <a:r>
              <a:rPr lang="en-US" altLang="en-US" sz="2800" baseline="-25000"/>
              <a:t>s</a:t>
            </a:r>
            <a:r>
              <a:rPr lang="en-US" altLang="en-US" sz="2800"/>
              <a:t> = ½ kx</a:t>
            </a:r>
            <a:r>
              <a:rPr lang="en-US" altLang="en-US" sz="2800" baseline="30000"/>
              <a:t>2 </a:t>
            </a:r>
            <a:r>
              <a:rPr lang="en-US" altLang="en-US" sz="2800"/>
              <a:t> so that W</a:t>
            </a:r>
            <a:r>
              <a:rPr lang="en-US" altLang="en-US" sz="2800" baseline="-25000"/>
              <a:t>s</a:t>
            </a:r>
            <a:r>
              <a:rPr lang="en-US" altLang="en-US" sz="2800"/>
              <a:t> = -</a:t>
            </a:r>
            <a:r>
              <a:rPr lang="en-US" altLang="en-US" sz="2800">
                <a:latin typeface="Symbol" pitchFamily="18" charset="2"/>
              </a:rPr>
              <a:t>D</a:t>
            </a:r>
            <a:r>
              <a:rPr lang="en-US" altLang="en-US" sz="2800"/>
              <a:t>PE</a:t>
            </a:r>
            <a:r>
              <a:rPr lang="en-US" altLang="en-US" sz="2800" baseline="-25000"/>
              <a:t>s </a:t>
            </a:r>
            <a:r>
              <a:rPr lang="en-US" altLang="en-US" sz="2800"/>
              <a:t>and then </a:t>
            </a:r>
          </a:p>
          <a:p>
            <a:pPr>
              <a:buFontTx/>
              <a:buNone/>
            </a:pPr>
            <a:r>
              <a:rPr lang="en-US" altLang="en-US" sz="2800"/>
              <a:t>	K + PE</a:t>
            </a:r>
            <a:r>
              <a:rPr lang="en-US" altLang="en-US" sz="2800" baseline="-25000"/>
              <a:t>grav</a:t>
            </a:r>
            <a:r>
              <a:rPr lang="en-US" altLang="en-US" sz="2800"/>
              <a:t> + PE</a:t>
            </a:r>
            <a:r>
              <a:rPr lang="en-US" altLang="en-US" sz="2800" baseline="-25000"/>
              <a:t>s</a:t>
            </a:r>
            <a:r>
              <a:rPr lang="en-US" altLang="en-US" sz="2800"/>
              <a:t> = E</a:t>
            </a:r>
            <a:r>
              <a:rPr lang="en-US" altLang="en-US" sz="2800" baseline="-25000"/>
              <a:t>mech</a:t>
            </a:r>
            <a:r>
              <a:rPr lang="en-US" altLang="en-US" sz="2800"/>
              <a:t> = constant for an isolated system</a:t>
            </a:r>
          </a:p>
          <a:p>
            <a:r>
              <a:rPr lang="en-US" altLang="en-US" sz="2800"/>
              <a:t>Example:</a:t>
            </a:r>
            <a:endParaRPr lang="en-US" altLang="en-US" sz="2800" baseline="-25000"/>
          </a:p>
        </p:txBody>
      </p:sp>
      <p:sp>
        <p:nvSpPr>
          <p:cNvPr id="37894" name="Text Box 6"/>
          <p:cNvSpPr txBox="1">
            <a:spLocks noChangeArrowheads="1"/>
          </p:cNvSpPr>
          <p:nvPr/>
        </p:nvSpPr>
        <p:spPr bwMode="auto">
          <a:xfrm>
            <a:off x="5165725" y="1331913"/>
            <a:ext cx="3673475" cy="91598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t>Given v</a:t>
            </a:r>
            <a:r>
              <a:rPr lang="en-US" altLang="en-US" baseline="-25000"/>
              <a:t>A</a:t>
            </a:r>
            <a:r>
              <a:rPr lang="en-US" altLang="en-US"/>
              <a:t>, k and m, find the maximum compression of the spring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7891">
                                            <p:txEl>
                                              <p:pRg st="2" end="2"/>
                                            </p:txEl>
                                          </p:spTgt>
                                        </p:tgtEl>
                                        <p:attrNameLst>
                                          <p:attrName>style.visibility</p:attrName>
                                        </p:attrNameLst>
                                      </p:cBhvr>
                                      <p:to>
                                        <p:strVal val="visible"/>
                                      </p:to>
                                    </p:set>
                                    <p:anim calcmode="lin" valueType="num">
                                      <p:cBhvr additive="base">
                                        <p:cTn id="7" dur="500" fill="hold"/>
                                        <p:tgtEl>
                                          <p:spTgt spid="37891">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7891">
                                            <p:txEl>
                                              <p:pRg st="2" end="2"/>
                                            </p:txEl>
                                          </p:spTgt>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37892"/>
                                        </p:tgtEl>
                                        <p:attrNameLst>
                                          <p:attrName>style.visibility</p:attrName>
                                        </p:attrNameLst>
                                      </p:cBhvr>
                                      <p:to>
                                        <p:strVal val="visible"/>
                                      </p:to>
                                    </p:set>
                                    <p:anim calcmode="lin" valueType="num">
                                      <p:cBhvr additive="base">
                                        <p:cTn id="11" dur="500" fill="hold"/>
                                        <p:tgtEl>
                                          <p:spTgt spid="37892"/>
                                        </p:tgtEl>
                                        <p:attrNameLst>
                                          <p:attrName>ppt_x</p:attrName>
                                        </p:attrNameLst>
                                      </p:cBhvr>
                                      <p:tavLst>
                                        <p:tav tm="0">
                                          <p:val>
                                            <p:strVal val="1+#ppt_w/2"/>
                                          </p:val>
                                        </p:tav>
                                        <p:tav tm="100000">
                                          <p:val>
                                            <p:strVal val="#ppt_x"/>
                                          </p:val>
                                        </p:tav>
                                      </p:tavLst>
                                    </p:anim>
                                    <p:anim calcmode="lin" valueType="num">
                                      <p:cBhvr additive="base">
                                        <p:cTn id="12" dur="500" fill="hold"/>
                                        <p:tgtEl>
                                          <p:spTgt spid="37892"/>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37894"/>
                                        </p:tgtEl>
                                        <p:attrNameLst>
                                          <p:attrName>style.visibility</p:attrName>
                                        </p:attrNameLst>
                                      </p:cBhvr>
                                      <p:to>
                                        <p:strVal val="visible"/>
                                      </p:to>
                                    </p:set>
                                    <p:anim calcmode="lin" valueType="num">
                                      <p:cBhvr additive="base">
                                        <p:cTn id="15" dur="500" fill="hold"/>
                                        <p:tgtEl>
                                          <p:spTgt spid="37894"/>
                                        </p:tgtEl>
                                        <p:attrNameLst>
                                          <p:attrName>ppt_x</p:attrName>
                                        </p:attrNameLst>
                                      </p:cBhvr>
                                      <p:tavLst>
                                        <p:tav tm="0">
                                          <p:val>
                                            <p:strVal val="1+#ppt_w/2"/>
                                          </p:val>
                                        </p:tav>
                                        <p:tav tm="100000">
                                          <p:val>
                                            <p:strVal val="#ppt_x"/>
                                          </p:val>
                                        </p:tav>
                                      </p:tavLst>
                                    </p:anim>
                                    <p:anim calcmode="lin" valueType="num">
                                      <p:cBhvr additive="base">
                                        <p:cTn id="16" dur="500" fill="hold"/>
                                        <p:tgtEl>
                                          <p:spTgt spid="3789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ltLang="en-US">
                <a:solidFill>
                  <a:srgbClr val="3366FF"/>
                </a:solidFill>
              </a:rPr>
              <a:t>Second Spring Problem</a:t>
            </a:r>
          </a:p>
        </p:txBody>
      </p:sp>
      <p:sp>
        <p:nvSpPr>
          <p:cNvPr id="39939" name="Rectangle 3"/>
          <p:cNvSpPr>
            <a:spLocks noGrp="1" noChangeArrowheads="1"/>
          </p:cNvSpPr>
          <p:nvPr>
            <p:ph type="body" idx="1"/>
          </p:nvPr>
        </p:nvSpPr>
        <p:spPr>
          <a:xfrm>
            <a:off x="457200" y="1600200"/>
            <a:ext cx="8229600" cy="3352800"/>
          </a:xfrm>
        </p:spPr>
        <p:txBody>
          <a:bodyPr/>
          <a:lstStyle/>
          <a:p>
            <a:pPr marL="609600" indent="-609600" algn="just">
              <a:lnSpc>
                <a:spcPct val="90000"/>
              </a:lnSpc>
            </a:pPr>
            <a:r>
              <a:rPr lang="en-US" altLang="en-US" dirty="0" smtClean="0"/>
              <a:t>P.13  A </a:t>
            </a:r>
            <a:r>
              <a:rPr lang="en-US" altLang="en-US" dirty="0"/>
              <a:t>2 kg block slides back and forth on a frictionless horizontal surface bouncing between two identical springs with k = 5 N/m.  If the maximum compression of a spring is 0.15 m, find the gliding velocity of the block between collisions with the springs.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ltLang="en-US">
                <a:solidFill>
                  <a:srgbClr val="3366FF"/>
                </a:solidFill>
              </a:rPr>
              <a:t>Vertical Spring Example</a:t>
            </a:r>
          </a:p>
        </p:txBody>
      </p:sp>
      <p:sp>
        <p:nvSpPr>
          <p:cNvPr id="45059" name="Rectangle 3"/>
          <p:cNvSpPr>
            <a:spLocks noGrp="1" noChangeArrowheads="1"/>
          </p:cNvSpPr>
          <p:nvPr>
            <p:ph type="body" idx="1"/>
          </p:nvPr>
        </p:nvSpPr>
        <p:spPr>
          <a:xfrm>
            <a:off x="457200" y="1295400"/>
            <a:ext cx="8229600" cy="4830763"/>
          </a:xfrm>
        </p:spPr>
        <p:txBody>
          <a:bodyPr/>
          <a:lstStyle/>
          <a:p>
            <a:r>
              <a:rPr lang="en-US" altLang="en-US" dirty="0" smtClean="0"/>
              <a:t>Ex. 4.6  A </a:t>
            </a:r>
            <a:r>
              <a:rPr lang="en-US" altLang="en-US" dirty="0"/>
              <a:t>spring is held vertically and a 0.1 kg mass is placed on it, compressing it by 4 cm.  The mass is then pulled down a further 5 cm and released giving it an initial velocity of 1 m/s downward.  Find the maximum compression of the spring relative to its </a:t>
            </a:r>
            <a:r>
              <a:rPr lang="en-US" altLang="en-US" dirty="0" err="1"/>
              <a:t>unstretched</a:t>
            </a:r>
            <a:r>
              <a:rPr lang="en-US" altLang="en-US" dirty="0"/>
              <a:t> length. 				</a:t>
            </a:r>
          </a:p>
        </p:txBody>
      </p:sp>
      <p:sp>
        <p:nvSpPr>
          <p:cNvPr id="45061"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45060" name="Object 4"/>
          <p:cNvGraphicFramePr>
            <a:graphicFrameLocks noChangeAspect="1"/>
          </p:cNvGraphicFramePr>
          <p:nvPr/>
        </p:nvGraphicFramePr>
        <p:xfrm>
          <a:off x="2590800" y="4724400"/>
          <a:ext cx="5181600" cy="1795463"/>
        </p:xfrm>
        <a:graphic>
          <a:graphicData uri="http://schemas.openxmlformats.org/presentationml/2006/ole">
            <mc:AlternateContent xmlns:mc="http://schemas.openxmlformats.org/markup-compatibility/2006">
              <mc:Choice xmlns:v="urn:schemas-microsoft-com:vml" Requires="v">
                <p:oleObj spid="_x0000_s45076" name="Picture" r:id="rId3" imgW="2942512" imgH="1017860" progId="Word.Picture.8">
                  <p:embed/>
                </p:oleObj>
              </mc:Choice>
              <mc:Fallback>
                <p:oleObj name="Picture" r:id="rId3" imgW="2942512" imgH="1017860" progId="Word.Picture.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90800" y="4724400"/>
                        <a:ext cx="5181600" cy="17954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ltLang="en-US">
                <a:solidFill>
                  <a:srgbClr val="3366FF"/>
                </a:solidFill>
              </a:rPr>
              <a:t>Conservative Forces</a:t>
            </a:r>
          </a:p>
        </p:txBody>
      </p:sp>
      <p:sp>
        <p:nvSpPr>
          <p:cNvPr id="36867" name="Rectangle 3"/>
          <p:cNvSpPr>
            <a:spLocks noGrp="1" noChangeArrowheads="1"/>
          </p:cNvSpPr>
          <p:nvPr>
            <p:ph type="body" idx="1"/>
          </p:nvPr>
        </p:nvSpPr>
        <p:spPr/>
        <p:txBody>
          <a:bodyPr/>
          <a:lstStyle/>
          <a:p>
            <a:pPr>
              <a:lnSpc>
                <a:spcPct val="90000"/>
              </a:lnSpc>
            </a:pPr>
            <a:r>
              <a:rPr lang="en-US" altLang="en-US" sz="2800">
                <a:solidFill>
                  <a:srgbClr val="FF0000"/>
                </a:solidFill>
              </a:rPr>
              <a:t>Conservative forces do work which only depends on the end points of the motion and not the path taken</a:t>
            </a:r>
            <a:r>
              <a:rPr lang="en-US" altLang="en-US" sz="2800"/>
              <a:t>.</a:t>
            </a:r>
          </a:p>
          <a:p>
            <a:pPr>
              <a:lnSpc>
                <a:spcPct val="90000"/>
              </a:lnSpc>
            </a:pPr>
            <a:r>
              <a:rPr lang="en-US" altLang="en-US" sz="2800"/>
              <a:t>Examples include gravity and spring forces – an important counter-example is friction</a:t>
            </a:r>
          </a:p>
          <a:p>
            <a:pPr>
              <a:lnSpc>
                <a:spcPct val="90000"/>
              </a:lnSpc>
            </a:pPr>
            <a:r>
              <a:rPr lang="en-US" altLang="en-US" sz="2800"/>
              <a:t>Three other equivalent definitions for a conservative force: </a:t>
            </a:r>
          </a:p>
          <a:p>
            <a:pPr lvl="1">
              <a:lnSpc>
                <a:spcPct val="90000"/>
              </a:lnSpc>
            </a:pPr>
            <a:r>
              <a:rPr lang="en-US" altLang="en-US" sz="2400">
                <a:solidFill>
                  <a:srgbClr val="FF0000"/>
                </a:solidFill>
              </a:rPr>
              <a:t>work done in moving a closed path = 0</a:t>
            </a:r>
            <a:r>
              <a:rPr lang="en-US" altLang="en-US" sz="2400"/>
              <a:t> </a:t>
            </a:r>
          </a:p>
          <a:p>
            <a:pPr lvl="1">
              <a:lnSpc>
                <a:spcPct val="90000"/>
              </a:lnSpc>
            </a:pPr>
            <a:r>
              <a:rPr lang="en-US" altLang="en-US" sz="2400">
                <a:solidFill>
                  <a:srgbClr val="FF0000"/>
                </a:solidFill>
              </a:rPr>
              <a:t>no loss of mechanical energy to internal energy</a:t>
            </a:r>
          </a:p>
          <a:p>
            <a:pPr lvl="1">
              <a:lnSpc>
                <a:spcPct val="90000"/>
              </a:lnSpc>
            </a:pPr>
            <a:r>
              <a:rPr lang="en-US" altLang="en-US" sz="2400">
                <a:solidFill>
                  <a:srgbClr val="FF0000"/>
                </a:solidFill>
              </a:rPr>
              <a:t>Work can be written as W = -</a:t>
            </a:r>
            <a:r>
              <a:rPr lang="en-US" altLang="en-US" sz="2400">
                <a:solidFill>
                  <a:srgbClr val="FF0000"/>
                </a:solidFill>
                <a:latin typeface="Symbol" pitchFamily="18" charset="2"/>
              </a:rPr>
              <a:t>D</a:t>
            </a:r>
            <a:r>
              <a:rPr lang="en-US" altLang="en-US" sz="2400">
                <a:solidFill>
                  <a:srgbClr val="FF0000"/>
                </a:solidFill>
              </a:rPr>
              <a:t>PE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6867">
                                            <p:txEl>
                                              <p:pRg st="1" end="1"/>
                                            </p:txEl>
                                          </p:spTgt>
                                        </p:tgtEl>
                                        <p:attrNameLst>
                                          <p:attrName>style.visibility</p:attrName>
                                        </p:attrNameLst>
                                      </p:cBhvr>
                                      <p:to>
                                        <p:strVal val="visible"/>
                                      </p:to>
                                    </p:set>
                                    <p:anim calcmode="lin" valueType="num">
                                      <p:cBhvr additive="base">
                                        <p:cTn id="7" dur="500" fill="hold"/>
                                        <p:tgtEl>
                                          <p:spTgt spid="36867">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686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6867">
                                            <p:txEl>
                                              <p:pRg st="2" end="2"/>
                                            </p:txEl>
                                          </p:spTgt>
                                        </p:tgtEl>
                                        <p:attrNameLst>
                                          <p:attrName>style.visibility</p:attrName>
                                        </p:attrNameLst>
                                      </p:cBhvr>
                                      <p:to>
                                        <p:strVal val="visible"/>
                                      </p:to>
                                    </p:set>
                                    <p:anim calcmode="lin" valueType="num">
                                      <p:cBhvr additive="base">
                                        <p:cTn id="13" dur="500" fill="hold"/>
                                        <p:tgtEl>
                                          <p:spTgt spid="36867">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686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36867">
                                            <p:txEl>
                                              <p:pRg st="3" end="3"/>
                                            </p:txEl>
                                          </p:spTgt>
                                        </p:tgtEl>
                                        <p:attrNameLst>
                                          <p:attrName>style.visibility</p:attrName>
                                        </p:attrNameLst>
                                      </p:cBhvr>
                                      <p:to>
                                        <p:strVal val="visible"/>
                                      </p:to>
                                    </p:set>
                                    <p:anim calcmode="lin" valueType="num">
                                      <p:cBhvr additive="base">
                                        <p:cTn id="19" dur="500" fill="hold"/>
                                        <p:tgtEl>
                                          <p:spTgt spid="36867">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686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36867">
                                            <p:txEl>
                                              <p:pRg st="4" end="4"/>
                                            </p:txEl>
                                          </p:spTgt>
                                        </p:tgtEl>
                                        <p:attrNameLst>
                                          <p:attrName>style.visibility</p:attrName>
                                        </p:attrNameLst>
                                      </p:cBhvr>
                                      <p:to>
                                        <p:strVal val="visible"/>
                                      </p:to>
                                    </p:set>
                                    <p:anim calcmode="lin" valueType="num">
                                      <p:cBhvr additive="base">
                                        <p:cTn id="25" dur="500" fill="hold"/>
                                        <p:tgtEl>
                                          <p:spTgt spid="36867">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686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36867">
                                            <p:txEl>
                                              <p:pRg st="5" end="5"/>
                                            </p:txEl>
                                          </p:spTgt>
                                        </p:tgtEl>
                                        <p:attrNameLst>
                                          <p:attrName>style.visibility</p:attrName>
                                        </p:attrNameLst>
                                      </p:cBhvr>
                                      <p:to>
                                        <p:strVal val="visible"/>
                                      </p:to>
                                    </p:set>
                                    <p:anim calcmode="lin" valueType="num">
                                      <p:cBhvr additive="base">
                                        <p:cTn id="31" dur="500" fill="hold"/>
                                        <p:tgtEl>
                                          <p:spTgt spid="36867">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6867">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ltLang="en-US" sz="4000">
                <a:solidFill>
                  <a:srgbClr val="3366FF"/>
                </a:solidFill>
              </a:rPr>
              <a:t>Potential Energy and Force Connection</a:t>
            </a:r>
          </a:p>
        </p:txBody>
      </p:sp>
      <p:sp>
        <p:nvSpPr>
          <p:cNvPr id="41987" name="Rectangle 3"/>
          <p:cNvSpPr>
            <a:spLocks noGrp="1" noChangeArrowheads="1"/>
          </p:cNvSpPr>
          <p:nvPr>
            <p:ph type="body" sz="half" idx="1"/>
          </p:nvPr>
        </p:nvSpPr>
        <p:spPr>
          <a:xfrm>
            <a:off x="457200" y="1600200"/>
            <a:ext cx="8382000" cy="5257800"/>
          </a:xfrm>
        </p:spPr>
        <p:txBody>
          <a:bodyPr/>
          <a:lstStyle/>
          <a:p>
            <a:r>
              <a:rPr lang="en-US" altLang="en-US" sz="2800"/>
              <a:t>Since </a:t>
            </a:r>
          </a:p>
          <a:p>
            <a:endParaRPr lang="en-US" altLang="en-US" sz="2800"/>
          </a:p>
          <a:p>
            <a:endParaRPr lang="en-US" altLang="en-US" sz="2800"/>
          </a:p>
          <a:p>
            <a:r>
              <a:rPr lang="en-US" altLang="en-US" sz="2800"/>
              <a:t>We can also write </a:t>
            </a:r>
          </a:p>
          <a:p>
            <a:r>
              <a:rPr lang="en-US" altLang="en-US" sz="2800"/>
              <a:t>When we come to motion in more than one dimension, we will see that it is much easier to find PE, a scalar, than Force, a vector</a:t>
            </a:r>
          </a:p>
          <a:p>
            <a:r>
              <a:rPr lang="en-US" altLang="en-US" sz="2800"/>
              <a:t>Examples:  </a:t>
            </a:r>
          </a:p>
          <a:p>
            <a:pPr lvl="1"/>
            <a:r>
              <a:rPr lang="en-US" altLang="en-US" sz="2400"/>
              <a:t>gravity: F</a:t>
            </a:r>
            <a:r>
              <a:rPr lang="en-US" altLang="en-US" sz="2400" baseline="-25000"/>
              <a:t>y</a:t>
            </a:r>
            <a:r>
              <a:rPr lang="en-US" altLang="en-US" sz="2400"/>
              <a:t> = -d(mgy)/dy = -mg</a:t>
            </a:r>
          </a:p>
          <a:p>
            <a:pPr lvl="1"/>
            <a:r>
              <a:rPr lang="en-US" altLang="en-US" sz="2400"/>
              <a:t>Springs: F = -d(1/2 kx</a:t>
            </a:r>
            <a:r>
              <a:rPr lang="en-US" altLang="en-US" sz="2400" baseline="30000"/>
              <a:t>2</a:t>
            </a:r>
            <a:r>
              <a:rPr lang="en-US" altLang="en-US" sz="2400"/>
              <a:t>)/dx = -kx</a:t>
            </a:r>
            <a:endParaRPr lang="en-US" altLang="en-US" sz="2400" baseline="30000"/>
          </a:p>
        </p:txBody>
      </p:sp>
      <p:graphicFrame>
        <p:nvGraphicFramePr>
          <p:cNvPr id="41988" name="Object 4"/>
          <p:cNvGraphicFramePr>
            <a:graphicFrameLocks noChangeAspect="1"/>
          </p:cNvGraphicFramePr>
          <p:nvPr/>
        </p:nvGraphicFramePr>
        <p:xfrm>
          <a:off x="312738" y="2133600"/>
          <a:ext cx="8672512" cy="793750"/>
        </p:xfrm>
        <a:graphic>
          <a:graphicData uri="http://schemas.openxmlformats.org/presentationml/2006/ole">
            <mc:AlternateContent xmlns:mc="http://schemas.openxmlformats.org/markup-compatibility/2006">
              <mc:Choice xmlns:v="urn:schemas-microsoft-com:vml" Requires="v">
                <p:oleObj spid="_x0000_s42021" name="Equation" r:id="rId3" imgW="3886200" imgH="355320" progId="Equation.DSMT4">
                  <p:embed/>
                </p:oleObj>
              </mc:Choice>
              <mc:Fallback>
                <p:oleObj name="Equation" r:id="rId3" imgW="3886200" imgH="35532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738" y="2133600"/>
                        <a:ext cx="8672512" cy="793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1989" name="Object 5"/>
          <p:cNvGraphicFramePr>
            <a:graphicFrameLocks noChangeAspect="1"/>
          </p:cNvGraphicFramePr>
          <p:nvPr/>
        </p:nvGraphicFramePr>
        <p:xfrm>
          <a:off x="3962400" y="2971800"/>
          <a:ext cx="2044700" cy="919163"/>
        </p:xfrm>
        <a:graphic>
          <a:graphicData uri="http://schemas.openxmlformats.org/presentationml/2006/ole">
            <mc:AlternateContent xmlns:mc="http://schemas.openxmlformats.org/markup-compatibility/2006">
              <mc:Choice xmlns:v="urn:schemas-microsoft-com:vml" Requires="v">
                <p:oleObj spid="_x0000_s42022" name="Equation" r:id="rId5" imgW="876240" imgH="393480" progId="Equation.DSMT4">
                  <p:embed/>
                </p:oleObj>
              </mc:Choice>
              <mc:Fallback>
                <p:oleObj name="Equation" r:id="rId5" imgW="876240" imgH="393480" progId="Equation.DSMT4">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62400" y="2971800"/>
                        <a:ext cx="2044700" cy="919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41987">
                                            <p:txEl>
                                              <p:pRg st="3" end="3"/>
                                            </p:txEl>
                                          </p:spTgt>
                                        </p:tgtEl>
                                        <p:attrNameLst>
                                          <p:attrName>style.visibility</p:attrName>
                                        </p:attrNameLst>
                                      </p:cBhvr>
                                      <p:to>
                                        <p:strVal val="visible"/>
                                      </p:to>
                                    </p:set>
                                    <p:anim calcmode="lin" valueType="num">
                                      <p:cBhvr additive="base">
                                        <p:cTn id="7" dur="500" fill="hold"/>
                                        <p:tgtEl>
                                          <p:spTgt spid="41987">
                                            <p:txEl>
                                              <p:pRg st="3" end="3"/>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1987">
                                            <p:txEl>
                                              <p:pRg st="3" end="3"/>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41989"/>
                                        </p:tgtEl>
                                        <p:attrNameLst>
                                          <p:attrName>style.visibility</p:attrName>
                                        </p:attrNameLst>
                                      </p:cBhvr>
                                      <p:to>
                                        <p:strVal val="visible"/>
                                      </p:to>
                                    </p:set>
                                    <p:anim calcmode="lin" valueType="num">
                                      <p:cBhvr additive="base">
                                        <p:cTn id="11" dur="500" fill="hold"/>
                                        <p:tgtEl>
                                          <p:spTgt spid="41989"/>
                                        </p:tgtEl>
                                        <p:attrNameLst>
                                          <p:attrName>ppt_x</p:attrName>
                                        </p:attrNameLst>
                                      </p:cBhvr>
                                      <p:tavLst>
                                        <p:tav tm="0">
                                          <p:val>
                                            <p:strVal val="0-#ppt_w/2"/>
                                          </p:val>
                                        </p:tav>
                                        <p:tav tm="100000">
                                          <p:val>
                                            <p:strVal val="#ppt_x"/>
                                          </p:val>
                                        </p:tav>
                                      </p:tavLst>
                                    </p:anim>
                                    <p:anim calcmode="lin" valueType="num">
                                      <p:cBhvr additive="base">
                                        <p:cTn id="12" dur="500" fill="hold"/>
                                        <p:tgtEl>
                                          <p:spTgt spid="41989"/>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nodeType="clickEffect">
                                  <p:stCondLst>
                                    <p:cond delay="0"/>
                                  </p:stCondLst>
                                  <p:childTnLst>
                                    <p:set>
                                      <p:cBhvr>
                                        <p:cTn id="16" dur="1" fill="hold">
                                          <p:stCondLst>
                                            <p:cond delay="0"/>
                                          </p:stCondLst>
                                        </p:cTn>
                                        <p:tgtEl>
                                          <p:spTgt spid="41987">
                                            <p:txEl>
                                              <p:pRg st="4" end="4"/>
                                            </p:txEl>
                                          </p:spTgt>
                                        </p:tgtEl>
                                        <p:attrNameLst>
                                          <p:attrName>style.visibility</p:attrName>
                                        </p:attrNameLst>
                                      </p:cBhvr>
                                      <p:to>
                                        <p:strVal val="visible"/>
                                      </p:to>
                                    </p:set>
                                    <p:anim calcmode="lin" valueType="num">
                                      <p:cBhvr additive="base">
                                        <p:cTn id="17" dur="500" fill="hold"/>
                                        <p:tgtEl>
                                          <p:spTgt spid="41987">
                                            <p:txEl>
                                              <p:pRg st="4" end="4"/>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4198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8" fill="hold" nodeType="clickEffect">
                                  <p:stCondLst>
                                    <p:cond delay="0"/>
                                  </p:stCondLst>
                                  <p:childTnLst>
                                    <p:set>
                                      <p:cBhvr>
                                        <p:cTn id="22" dur="1" fill="hold">
                                          <p:stCondLst>
                                            <p:cond delay="0"/>
                                          </p:stCondLst>
                                        </p:cTn>
                                        <p:tgtEl>
                                          <p:spTgt spid="41987">
                                            <p:txEl>
                                              <p:pRg st="5" end="5"/>
                                            </p:txEl>
                                          </p:spTgt>
                                        </p:tgtEl>
                                        <p:attrNameLst>
                                          <p:attrName>style.visibility</p:attrName>
                                        </p:attrNameLst>
                                      </p:cBhvr>
                                      <p:to>
                                        <p:strVal val="visible"/>
                                      </p:to>
                                    </p:set>
                                    <p:anim calcmode="lin" valueType="num">
                                      <p:cBhvr additive="base">
                                        <p:cTn id="23" dur="500" fill="hold"/>
                                        <p:tgtEl>
                                          <p:spTgt spid="41987">
                                            <p:txEl>
                                              <p:pRg st="5" end="5"/>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4198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8" fill="hold" nodeType="clickEffect">
                                  <p:stCondLst>
                                    <p:cond delay="0"/>
                                  </p:stCondLst>
                                  <p:childTnLst>
                                    <p:set>
                                      <p:cBhvr>
                                        <p:cTn id="28" dur="1" fill="hold">
                                          <p:stCondLst>
                                            <p:cond delay="0"/>
                                          </p:stCondLst>
                                        </p:cTn>
                                        <p:tgtEl>
                                          <p:spTgt spid="41987">
                                            <p:txEl>
                                              <p:pRg st="6" end="6"/>
                                            </p:txEl>
                                          </p:spTgt>
                                        </p:tgtEl>
                                        <p:attrNameLst>
                                          <p:attrName>style.visibility</p:attrName>
                                        </p:attrNameLst>
                                      </p:cBhvr>
                                      <p:to>
                                        <p:strVal val="visible"/>
                                      </p:to>
                                    </p:set>
                                    <p:anim calcmode="lin" valueType="num">
                                      <p:cBhvr additive="base">
                                        <p:cTn id="29" dur="500" fill="hold"/>
                                        <p:tgtEl>
                                          <p:spTgt spid="41987">
                                            <p:txEl>
                                              <p:pRg st="6" end="6"/>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41987">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8" fill="hold" nodeType="clickEffect">
                                  <p:stCondLst>
                                    <p:cond delay="0"/>
                                  </p:stCondLst>
                                  <p:childTnLst>
                                    <p:set>
                                      <p:cBhvr>
                                        <p:cTn id="34" dur="1" fill="hold">
                                          <p:stCondLst>
                                            <p:cond delay="0"/>
                                          </p:stCondLst>
                                        </p:cTn>
                                        <p:tgtEl>
                                          <p:spTgt spid="41987">
                                            <p:txEl>
                                              <p:pRg st="7" end="7"/>
                                            </p:txEl>
                                          </p:spTgt>
                                        </p:tgtEl>
                                        <p:attrNameLst>
                                          <p:attrName>style.visibility</p:attrName>
                                        </p:attrNameLst>
                                      </p:cBhvr>
                                      <p:to>
                                        <p:strVal val="visible"/>
                                      </p:to>
                                    </p:set>
                                    <p:anim calcmode="lin" valueType="num">
                                      <p:cBhvr additive="base">
                                        <p:cTn id="35" dur="500" fill="hold"/>
                                        <p:tgtEl>
                                          <p:spTgt spid="41987">
                                            <p:txEl>
                                              <p:pRg st="7" end="7"/>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41987">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ltLang="en-US">
                <a:solidFill>
                  <a:srgbClr val="3366FF"/>
                </a:solidFill>
              </a:rPr>
              <a:t>Potential Energy Diagrams</a:t>
            </a:r>
          </a:p>
        </p:txBody>
      </p:sp>
      <p:sp>
        <p:nvSpPr>
          <p:cNvPr id="40963" name="Rectangle 3"/>
          <p:cNvSpPr>
            <a:spLocks noGrp="1" noChangeArrowheads="1"/>
          </p:cNvSpPr>
          <p:nvPr>
            <p:ph type="body" idx="1"/>
          </p:nvPr>
        </p:nvSpPr>
        <p:spPr/>
        <p:txBody>
          <a:bodyPr/>
          <a:lstStyle/>
          <a:p>
            <a:r>
              <a:rPr lang="en-US" altLang="en-US"/>
              <a:t>PE = ½ kx</a:t>
            </a:r>
            <a:r>
              <a:rPr lang="en-US" altLang="en-US" baseline="30000"/>
              <a:t>2</a:t>
            </a:r>
          </a:p>
          <a:p>
            <a:endParaRPr lang="en-US" altLang="en-US" baseline="30000"/>
          </a:p>
          <a:p>
            <a:endParaRPr lang="en-US" altLang="en-US" baseline="30000"/>
          </a:p>
          <a:p>
            <a:endParaRPr lang="en-US" altLang="en-US" baseline="30000"/>
          </a:p>
          <a:p>
            <a:endParaRPr lang="en-US" altLang="en-US" baseline="30000"/>
          </a:p>
          <a:p>
            <a:endParaRPr lang="en-US" altLang="en-US" baseline="30000"/>
          </a:p>
          <a:p>
            <a:endParaRPr lang="en-US" altLang="en-US" baseline="30000"/>
          </a:p>
          <a:p>
            <a:endParaRPr lang="en-US" altLang="en-US" baseline="30000"/>
          </a:p>
        </p:txBody>
      </p:sp>
      <p:sp>
        <p:nvSpPr>
          <p:cNvPr id="40965"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40964" name="Object 4"/>
          <p:cNvGraphicFramePr>
            <a:graphicFrameLocks noChangeAspect="1"/>
          </p:cNvGraphicFramePr>
          <p:nvPr/>
        </p:nvGraphicFramePr>
        <p:xfrm>
          <a:off x="1143000" y="1905000"/>
          <a:ext cx="4057650" cy="2354263"/>
        </p:xfrm>
        <a:graphic>
          <a:graphicData uri="http://schemas.openxmlformats.org/presentationml/2006/ole">
            <mc:AlternateContent xmlns:mc="http://schemas.openxmlformats.org/markup-compatibility/2006">
              <mc:Choice xmlns:v="urn:schemas-microsoft-com:vml" Requires="v">
                <p:oleObj spid="_x0000_s41012" name="Picture" r:id="rId3" imgW="4054320" imgH="2355120" progId="Word.Picture.8">
                  <p:embed/>
                </p:oleObj>
              </mc:Choice>
              <mc:Fallback>
                <p:oleObj name="Picture" r:id="rId3" imgW="4054320" imgH="2355120" progId="Word.Picture.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1905000"/>
                        <a:ext cx="4057650" cy="23542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0967" name="Rectangle 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40966" name="Object 6"/>
          <p:cNvGraphicFramePr>
            <a:graphicFrameLocks noChangeAspect="1"/>
          </p:cNvGraphicFramePr>
          <p:nvPr/>
        </p:nvGraphicFramePr>
        <p:xfrm>
          <a:off x="5867400" y="2286000"/>
          <a:ext cx="2581275" cy="1866900"/>
        </p:xfrm>
        <a:graphic>
          <a:graphicData uri="http://schemas.openxmlformats.org/presentationml/2006/ole">
            <mc:AlternateContent xmlns:mc="http://schemas.openxmlformats.org/markup-compatibility/2006">
              <mc:Choice xmlns:v="urn:schemas-microsoft-com:vml" Requires="v">
                <p:oleObj spid="_x0000_s41013" name="Picture" r:id="rId5" imgW="2581200" imgH="2076480" progId="Word.Picture.8">
                  <p:embed/>
                </p:oleObj>
              </mc:Choice>
              <mc:Fallback>
                <p:oleObj name="Picture" r:id="rId5" imgW="2581200" imgH="2076480" progId="Word.Picture.8">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67400" y="2286000"/>
                        <a:ext cx="2581275" cy="1866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0969" name="Rectangle 9"/>
          <p:cNvSpPr>
            <a:spLocks noChangeArrowheads="1"/>
          </p:cNvSpPr>
          <p:nvPr/>
        </p:nvSpPr>
        <p:spPr bwMode="auto">
          <a:xfrm>
            <a:off x="0" y="24907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40968" name="Object 8"/>
          <p:cNvGraphicFramePr>
            <a:graphicFrameLocks noChangeAspect="1"/>
          </p:cNvGraphicFramePr>
          <p:nvPr/>
        </p:nvGraphicFramePr>
        <p:xfrm>
          <a:off x="1524000" y="4419600"/>
          <a:ext cx="2419350" cy="1876425"/>
        </p:xfrm>
        <a:graphic>
          <a:graphicData uri="http://schemas.openxmlformats.org/presentationml/2006/ole">
            <mc:AlternateContent xmlns:mc="http://schemas.openxmlformats.org/markup-compatibility/2006">
              <mc:Choice xmlns:v="urn:schemas-microsoft-com:vml" Requires="v">
                <p:oleObj spid="_x0000_s41014" name="Picture" r:id="rId7" imgW="2420112" imgH="2324100" progId="Word.Picture.8">
                  <p:embed/>
                </p:oleObj>
              </mc:Choice>
              <mc:Fallback>
                <p:oleObj name="Picture" r:id="rId7" imgW="2420112" imgH="2324100" progId="Word.Picture.8">
                  <p:embed/>
                  <p:pic>
                    <p:nvPicPr>
                      <p:cNvPr id="0"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24000" y="4419600"/>
                        <a:ext cx="2419350" cy="18764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40966"/>
                                        </p:tgtEl>
                                        <p:attrNameLst>
                                          <p:attrName>style.visibility</p:attrName>
                                        </p:attrNameLst>
                                      </p:cBhvr>
                                      <p:to>
                                        <p:strVal val="visible"/>
                                      </p:to>
                                    </p:set>
                                    <p:anim calcmode="lin" valueType="num">
                                      <p:cBhvr additive="base">
                                        <p:cTn id="7" dur="500" fill="hold"/>
                                        <p:tgtEl>
                                          <p:spTgt spid="40966"/>
                                        </p:tgtEl>
                                        <p:attrNameLst>
                                          <p:attrName>ppt_x</p:attrName>
                                        </p:attrNameLst>
                                      </p:cBhvr>
                                      <p:tavLst>
                                        <p:tav tm="0">
                                          <p:val>
                                            <p:strVal val="1+#ppt_w/2"/>
                                          </p:val>
                                        </p:tav>
                                        <p:tav tm="100000">
                                          <p:val>
                                            <p:strVal val="#ppt_x"/>
                                          </p:val>
                                        </p:tav>
                                      </p:tavLst>
                                    </p:anim>
                                    <p:anim calcmode="lin" valueType="num">
                                      <p:cBhvr additive="base">
                                        <p:cTn id="8" dur="500" fill="hold"/>
                                        <p:tgtEl>
                                          <p:spTgt spid="4096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0968"/>
                                        </p:tgtEl>
                                        <p:attrNameLst>
                                          <p:attrName>style.visibility</p:attrName>
                                        </p:attrNameLst>
                                      </p:cBhvr>
                                      <p:to>
                                        <p:strVal val="visible"/>
                                      </p:to>
                                    </p:set>
                                    <p:anim calcmode="lin" valueType="num">
                                      <p:cBhvr additive="base">
                                        <p:cTn id="13" dur="500" fill="hold"/>
                                        <p:tgtEl>
                                          <p:spTgt spid="40968"/>
                                        </p:tgtEl>
                                        <p:attrNameLst>
                                          <p:attrName>ppt_x</p:attrName>
                                        </p:attrNameLst>
                                      </p:cBhvr>
                                      <p:tavLst>
                                        <p:tav tm="0">
                                          <p:val>
                                            <p:strVal val="#ppt_x"/>
                                          </p:val>
                                        </p:tav>
                                        <p:tav tm="100000">
                                          <p:val>
                                            <p:strVal val="#ppt_x"/>
                                          </p:val>
                                        </p:tav>
                                      </p:tavLst>
                                    </p:anim>
                                    <p:anim calcmode="lin" valueType="num">
                                      <p:cBhvr additive="base">
                                        <p:cTn id="14" dur="500" fill="hold"/>
                                        <p:tgtEl>
                                          <p:spTgt spid="4096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en-US">
                <a:solidFill>
                  <a:srgbClr val="3366FF"/>
                </a:solidFill>
              </a:rPr>
              <a:t>POWER</a:t>
            </a:r>
          </a:p>
        </p:txBody>
      </p:sp>
      <p:sp>
        <p:nvSpPr>
          <p:cNvPr id="26627" name="Rectangle 3"/>
          <p:cNvSpPr>
            <a:spLocks noGrp="1" noChangeArrowheads="1"/>
          </p:cNvSpPr>
          <p:nvPr>
            <p:ph type="body" idx="1"/>
          </p:nvPr>
        </p:nvSpPr>
        <p:spPr>
          <a:xfrm>
            <a:off x="457200" y="1219200"/>
            <a:ext cx="8229600" cy="4906963"/>
          </a:xfrm>
        </p:spPr>
        <p:txBody>
          <a:bodyPr/>
          <a:lstStyle/>
          <a:p>
            <a:r>
              <a:rPr lang="en-US" altLang="en-US" dirty="0"/>
              <a:t>Power is the rate of energy transfer</a:t>
            </a:r>
          </a:p>
          <a:p>
            <a:r>
              <a:rPr lang="en-US" altLang="en-US" dirty="0"/>
              <a:t>If some work W is done in a time interval </a:t>
            </a:r>
            <a:r>
              <a:rPr lang="en-US" altLang="en-US" dirty="0">
                <a:latin typeface="Symbol" pitchFamily="18" charset="2"/>
              </a:rPr>
              <a:t>D</a:t>
            </a:r>
            <a:r>
              <a:rPr lang="en-US" altLang="en-US" dirty="0"/>
              <a:t>t then P = W/</a:t>
            </a:r>
            <a:r>
              <a:rPr lang="en-US" altLang="en-US" dirty="0">
                <a:latin typeface="Symbol" pitchFamily="18" charset="2"/>
              </a:rPr>
              <a:t>D</a:t>
            </a:r>
            <a:r>
              <a:rPr lang="en-US" altLang="en-US" dirty="0"/>
              <a:t>t – this is the average power usually written with a bar over it </a:t>
            </a:r>
          </a:p>
          <a:p>
            <a:r>
              <a:rPr lang="en-US" altLang="en-US" dirty="0"/>
              <a:t>Instantaneous power is P = </a:t>
            </a:r>
            <a:r>
              <a:rPr lang="en-US" altLang="en-US" dirty="0" err="1"/>
              <a:t>dW</a:t>
            </a:r>
            <a:r>
              <a:rPr lang="en-US" altLang="en-US" dirty="0"/>
              <a:t>/</a:t>
            </a:r>
            <a:r>
              <a:rPr lang="en-US" altLang="en-US" dirty="0" err="1"/>
              <a:t>dt</a:t>
            </a:r>
            <a:r>
              <a:rPr lang="en-US" altLang="en-US"/>
              <a:t> ; but since 			this can also be written as </a:t>
            </a:r>
          </a:p>
          <a:p>
            <a:r>
              <a:rPr lang="en-US" altLang="en-US" dirty="0"/>
              <a:t>Units for P are 1 J/s = 1 W (watt)</a:t>
            </a:r>
          </a:p>
          <a:p>
            <a:endParaRPr lang="en-US" altLang="en-US" dirty="0"/>
          </a:p>
        </p:txBody>
      </p:sp>
      <p:graphicFrame>
        <p:nvGraphicFramePr>
          <p:cNvPr id="26628" name="Object 4"/>
          <p:cNvGraphicFramePr>
            <a:graphicFrameLocks noChangeAspect="1"/>
          </p:cNvGraphicFramePr>
          <p:nvPr/>
        </p:nvGraphicFramePr>
        <p:xfrm>
          <a:off x="8001000" y="2819400"/>
          <a:ext cx="396875" cy="495300"/>
        </p:xfrm>
        <a:graphic>
          <a:graphicData uri="http://schemas.openxmlformats.org/presentationml/2006/ole">
            <mc:AlternateContent xmlns:mc="http://schemas.openxmlformats.org/markup-compatibility/2006">
              <mc:Choice xmlns:v="urn:schemas-microsoft-com:vml" Requires="v">
                <p:oleObj spid="_x0000_s26675" name="Equation" r:id="rId3" imgW="152280" imgH="190440" progId="Equation.DSMT4">
                  <p:embed/>
                </p:oleObj>
              </mc:Choice>
              <mc:Fallback>
                <p:oleObj name="Equation" r:id="rId3" imgW="152280" imgH="19044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01000" y="2819400"/>
                        <a:ext cx="396875" cy="495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6629" name="Object 5"/>
          <p:cNvGraphicFramePr>
            <a:graphicFrameLocks noChangeAspect="1"/>
          </p:cNvGraphicFramePr>
          <p:nvPr/>
        </p:nvGraphicFramePr>
        <p:xfrm>
          <a:off x="2328863" y="3930650"/>
          <a:ext cx="1589087" cy="419100"/>
        </p:xfrm>
        <a:graphic>
          <a:graphicData uri="http://schemas.openxmlformats.org/presentationml/2006/ole">
            <mc:AlternateContent xmlns:mc="http://schemas.openxmlformats.org/markup-compatibility/2006">
              <mc:Choice xmlns:v="urn:schemas-microsoft-com:vml" Requires="v">
                <p:oleObj spid="_x0000_s26676" name="Equation" r:id="rId5" imgW="672840" imgH="177480" progId="Equation.DSMT4">
                  <p:embed/>
                </p:oleObj>
              </mc:Choice>
              <mc:Fallback>
                <p:oleObj name="Equation" r:id="rId5" imgW="672840" imgH="177480" progId="Equation.DSMT4">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28863" y="3930650"/>
                        <a:ext cx="1589087" cy="419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6630" name="Object 6"/>
          <p:cNvGraphicFramePr>
            <a:graphicFrameLocks noChangeAspect="1"/>
          </p:cNvGraphicFramePr>
          <p:nvPr>
            <p:extLst>
              <p:ext uri="{D42A27DB-BD31-4B8C-83A1-F6EECF244321}">
                <p14:modId xmlns:p14="http://schemas.microsoft.com/office/powerpoint/2010/main" val="1488153123"/>
              </p:ext>
            </p:extLst>
          </p:nvPr>
        </p:nvGraphicFramePr>
        <p:xfrm>
          <a:off x="1600200" y="4404519"/>
          <a:ext cx="1279525" cy="487362"/>
        </p:xfrm>
        <a:graphic>
          <a:graphicData uri="http://schemas.openxmlformats.org/presentationml/2006/ole">
            <mc:AlternateContent xmlns:mc="http://schemas.openxmlformats.org/markup-compatibility/2006">
              <mc:Choice xmlns:v="urn:schemas-microsoft-com:vml" Requires="v">
                <p:oleObj spid="_x0000_s26677" name="Equation" r:id="rId7" imgW="533160" imgH="203040" progId="Equation.DSMT4">
                  <p:embed/>
                </p:oleObj>
              </mc:Choice>
              <mc:Fallback>
                <p:oleObj name="Equation" r:id="rId7" imgW="533160" imgH="203040" progId="Equation.DSMT4">
                  <p:embed/>
                  <p:pic>
                    <p:nvPicPr>
                      <p:cNvPr id="0" name="Object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00200" y="4404519"/>
                        <a:ext cx="1279525" cy="487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26631" name="Picture 7" descr="j0212557[1]"/>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934200" y="4648200"/>
            <a:ext cx="1809750" cy="17795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6627">
                                            <p:txEl>
                                              <p:pRg st="1" end="1"/>
                                            </p:txEl>
                                          </p:spTgt>
                                        </p:tgtEl>
                                        <p:attrNameLst>
                                          <p:attrName>style.visibility</p:attrName>
                                        </p:attrNameLst>
                                      </p:cBhvr>
                                      <p:to>
                                        <p:strVal val="visible"/>
                                      </p:to>
                                    </p:set>
                                    <p:anim calcmode="lin" valueType="num">
                                      <p:cBhvr additive="base">
                                        <p:cTn id="7" dur="500" fill="hold"/>
                                        <p:tgtEl>
                                          <p:spTgt spid="26627">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6627">
                                            <p:txEl>
                                              <p:pRg st="1" end="1"/>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26628"/>
                                        </p:tgtEl>
                                        <p:attrNameLst>
                                          <p:attrName>style.visibility</p:attrName>
                                        </p:attrNameLst>
                                      </p:cBhvr>
                                      <p:to>
                                        <p:strVal val="visible"/>
                                      </p:to>
                                    </p:set>
                                    <p:anim calcmode="lin" valueType="num">
                                      <p:cBhvr additive="base">
                                        <p:cTn id="11" dur="500" fill="hold"/>
                                        <p:tgtEl>
                                          <p:spTgt spid="26628"/>
                                        </p:tgtEl>
                                        <p:attrNameLst>
                                          <p:attrName>ppt_x</p:attrName>
                                        </p:attrNameLst>
                                      </p:cBhvr>
                                      <p:tavLst>
                                        <p:tav tm="0">
                                          <p:val>
                                            <p:strVal val="0-#ppt_w/2"/>
                                          </p:val>
                                        </p:tav>
                                        <p:tav tm="100000">
                                          <p:val>
                                            <p:strVal val="#ppt_x"/>
                                          </p:val>
                                        </p:tav>
                                      </p:tavLst>
                                    </p:anim>
                                    <p:anim calcmode="lin" valueType="num">
                                      <p:cBhvr additive="base">
                                        <p:cTn id="12" dur="500" fill="hold"/>
                                        <p:tgtEl>
                                          <p:spTgt spid="26628"/>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nodeType="clickEffect">
                                  <p:stCondLst>
                                    <p:cond delay="0"/>
                                  </p:stCondLst>
                                  <p:childTnLst>
                                    <p:set>
                                      <p:cBhvr>
                                        <p:cTn id="16" dur="1" fill="hold">
                                          <p:stCondLst>
                                            <p:cond delay="0"/>
                                          </p:stCondLst>
                                        </p:cTn>
                                        <p:tgtEl>
                                          <p:spTgt spid="26627">
                                            <p:txEl>
                                              <p:pRg st="2" end="2"/>
                                            </p:txEl>
                                          </p:spTgt>
                                        </p:tgtEl>
                                        <p:attrNameLst>
                                          <p:attrName>style.visibility</p:attrName>
                                        </p:attrNameLst>
                                      </p:cBhvr>
                                      <p:to>
                                        <p:strVal val="visible"/>
                                      </p:to>
                                    </p:set>
                                    <p:anim calcmode="lin" valueType="num">
                                      <p:cBhvr additive="base">
                                        <p:cTn id="17" dur="500" fill="hold"/>
                                        <p:tgtEl>
                                          <p:spTgt spid="26627">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6627">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nodeType="withEffect">
                                  <p:stCondLst>
                                    <p:cond delay="0"/>
                                  </p:stCondLst>
                                  <p:childTnLst>
                                    <p:set>
                                      <p:cBhvr>
                                        <p:cTn id="20" dur="1" fill="hold">
                                          <p:stCondLst>
                                            <p:cond delay="0"/>
                                          </p:stCondLst>
                                        </p:cTn>
                                        <p:tgtEl>
                                          <p:spTgt spid="26629"/>
                                        </p:tgtEl>
                                        <p:attrNameLst>
                                          <p:attrName>style.visibility</p:attrName>
                                        </p:attrNameLst>
                                      </p:cBhvr>
                                      <p:to>
                                        <p:strVal val="visible"/>
                                      </p:to>
                                    </p:set>
                                    <p:anim calcmode="lin" valueType="num">
                                      <p:cBhvr additive="base">
                                        <p:cTn id="21" dur="500" fill="hold"/>
                                        <p:tgtEl>
                                          <p:spTgt spid="26629"/>
                                        </p:tgtEl>
                                        <p:attrNameLst>
                                          <p:attrName>ppt_x</p:attrName>
                                        </p:attrNameLst>
                                      </p:cBhvr>
                                      <p:tavLst>
                                        <p:tav tm="0">
                                          <p:val>
                                            <p:strVal val="0-#ppt_w/2"/>
                                          </p:val>
                                        </p:tav>
                                        <p:tav tm="100000">
                                          <p:val>
                                            <p:strVal val="#ppt_x"/>
                                          </p:val>
                                        </p:tav>
                                      </p:tavLst>
                                    </p:anim>
                                    <p:anim calcmode="lin" valueType="num">
                                      <p:cBhvr additive="base">
                                        <p:cTn id="22" dur="500" fill="hold"/>
                                        <p:tgtEl>
                                          <p:spTgt spid="26629"/>
                                        </p:tgtEl>
                                        <p:attrNameLst>
                                          <p:attrName>ppt_y</p:attrName>
                                        </p:attrNameLst>
                                      </p:cBhvr>
                                      <p:tavLst>
                                        <p:tav tm="0">
                                          <p:val>
                                            <p:strVal val="#ppt_y"/>
                                          </p:val>
                                        </p:tav>
                                        <p:tav tm="100000">
                                          <p:val>
                                            <p:strVal val="#ppt_y"/>
                                          </p:val>
                                        </p:tav>
                                      </p:tavLst>
                                    </p:anim>
                                  </p:childTnLst>
                                </p:cTn>
                              </p:par>
                              <p:par>
                                <p:cTn id="23" presetID="2" presetClass="entr" presetSubtype="8" fill="hold" nodeType="withEffect">
                                  <p:stCondLst>
                                    <p:cond delay="0"/>
                                  </p:stCondLst>
                                  <p:childTnLst>
                                    <p:set>
                                      <p:cBhvr>
                                        <p:cTn id="24" dur="1" fill="hold">
                                          <p:stCondLst>
                                            <p:cond delay="0"/>
                                          </p:stCondLst>
                                        </p:cTn>
                                        <p:tgtEl>
                                          <p:spTgt spid="26630"/>
                                        </p:tgtEl>
                                        <p:attrNameLst>
                                          <p:attrName>style.visibility</p:attrName>
                                        </p:attrNameLst>
                                      </p:cBhvr>
                                      <p:to>
                                        <p:strVal val="visible"/>
                                      </p:to>
                                    </p:set>
                                    <p:anim calcmode="lin" valueType="num">
                                      <p:cBhvr additive="base">
                                        <p:cTn id="25" dur="500" fill="hold"/>
                                        <p:tgtEl>
                                          <p:spTgt spid="26630"/>
                                        </p:tgtEl>
                                        <p:attrNameLst>
                                          <p:attrName>ppt_x</p:attrName>
                                        </p:attrNameLst>
                                      </p:cBhvr>
                                      <p:tavLst>
                                        <p:tav tm="0">
                                          <p:val>
                                            <p:strVal val="0-#ppt_w/2"/>
                                          </p:val>
                                        </p:tav>
                                        <p:tav tm="100000">
                                          <p:val>
                                            <p:strVal val="#ppt_x"/>
                                          </p:val>
                                        </p:tav>
                                      </p:tavLst>
                                    </p:anim>
                                    <p:anim calcmode="lin" valueType="num">
                                      <p:cBhvr additive="base">
                                        <p:cTn id="26" dur="500" fill="hold"/>
                                        <p:tgtEl>
                                          <p:spTgt spid="26630"/>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26627">
                                            <p:txEl>
                                              <p:pRg st="3" end="3"/>
                                            </p:txEl>
                                          </p:spTgt>
                                        </p:tgtEl>
                                        <p:attrNameLst>
                                          <p:attrName>style.visibility</p:attrName>
                                        </p:attrNameLst>
                                      </p:cBhvr>
                                      <p:to>
                                        <p:strVal val="visible"/>
                                      </p:to>
                                    </p:set>
                                    <p:anim calcmode="lin" valueType="num">
                                      <p:cBhvr additive="base">
                                        <p:cTn id="31" dur="500" fill="hold"/>
                                        <p:tgtEl>
                                          <p:spTgt spid="26627">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662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nodeType="clickEffect">
                                  <p:stCondLst>
                                    <p:cond delay="0"/>
                                  </p:stCondLst>
                                  <p:childTnLst>
                                    <p:set>
                                      <p:cBhvr>
                                        <p:cTn id="36" dur="1" fill="hold">
                                          <p:stCondLst>
                                            <p:cond delay="0"/>
                                          </p:stCondLst>
                                        </p:cTn>
                                        <p:tgtEl>
                                          <p:spTgt spid="26631"/>
                                        </p:tgtEl>
                                        <p:attrNameLst>
                                          <p:attrName>style.visibility</p:attrName>
                                        </p:attrNameLst>
                                      </p:cBhvr>
                                      <p:to>
                                        <p:strVal val="visible"/>
                                      </p:to>
                                    </p:set>
                                    <p:anim calcmode="lin" valueType="num">
                                      <p:cBhvr additive="base">
                                        <p:cTn id="37" dur="500" fill="hold"/>
                                        <p:tgtEl>
                                          <p:spTgt spid="26631"/>
                                        </p:tgtEl>
                                        <p:attrNameLst>
                                          <p:attrName>ppt_x</p:attrName>
                                        </p:attrNameLst>
                                      </p:cBhvr>
                                      <p:tavLst>
                                        <p:tav tm="0">
                                          <p:val>
                                            <p:strVal val="1+#ppt_w/2"/>
                                          </p:val>
                                        </p:tav>
                                        <p:tav tm="100000">
                                          <p:val>
                                            <p:strVal val="#ppt_x"/>
                                          </p:val>
                                        </p:tav>
                                      </p:tavLst>
                                    </p:anim>
                                    <p:anim calcmode="lin" valueType="num">
                                      <p:cBhvr additive="base">
                                        <p:cTn id="38" dur="500" fill="hold"/>
                                        <p:tgtEl>
                                          <p:spTgt spid="2663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274638"/>
            <a:ext cx="8229600" cy="792162"/>
          </a:xfrm>
        </p:spPr>
        <p:txBody>
          <a:bodyPr/>
          <a:lstStyle/>
          <a:p>
            <a:r>
              <a:rPr lang="en-US" altLang="en-US" dirty="0">
                <a:solidFill>
                  <a:srgbClr val="3366FF"/>
                </a:solidFill>
              </a:rPr>
              <a:t>Example</a:t>
            </a:r>
          </a:p>
        </p:txBody>
      </p:sp>
      <p:sp>
        <p:nvSpPr>
          <p:cNvPr id="46083" name="Rectangle 3"/>
          <p:cNvSpPr>
            <a:spLocks noGrp="1" noChangeArrowheads="1"/>
          </p:cNvSpPr>
          <p:nvPr>
            <p:ph type="body" idx="1"/>
          </p:nvPr>
        </p:nvSpPr>
        <p:spPr>
          <a:xfrm>
            <a:off x="457200" y="1066800"/>
            <a:ext cx="8229600" cy="5059363"/>
          </a:xfrm>
        </p:spPr>
        <p:txBody>
          <a:bodyPr/>
          <a:lstStyle/>
          <a:p>
            <a:r>
              <a:rPr lang="en-US" altLang="en-US" dirty="0" smtClean="0"/>
              <a:t>Ex. 4.8 Let’s </a:t>
            </a:r>
            <a:r>
              <a:rPr lang="en-US" altLang="en-US" dirty="0"/>
              <a:t>try to calculate the wind power possible to tap using high efficiency windmills.  Assume a wind speed of 10 m/s (about 20 mph) and a windmill with rotor blades of 45 m diameter.</a:t>
            </a:r>
          </a:p>
          <a:p>
            <a:pPr>
              <a:buFontTx/>
              <a:buNone/>
            </a:pPr>
            <a:endParaRPr lang="en-US" altLang="en-US" dirty="0"/>
          </a:p>
        </p:txBody>
      </p:sp>
      <p:pic>
        <p:nvPicPr>
          <p:cNvPr id="46084" name="Picture 4" descr="windmil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91263" y="3352800"/>
            <a:ext cx="2544762"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274638"/>
            <a:ext cx="8229600" cy="868362"/>
          </a:xfrm>
        </p:spPr>
        <p:txBody>
          <a:bodyPr/>
          <a:lstStyle/>
          <a:p>
            <a:r>
              <a:rPr lang="en-US" altLang="en-US">
                <a:solidFill>
                  <a:srgbClr val="3366FF"/>
                </a:solidFill>
              </a:rPr>
              <a:t>Example problem</a:t>
            </a:r>
          </a:p>
        </p:txBody>
      </p:sp>
      <p:sp>
        <p:nvSpPr>
          <p:cNvPr id="15363" name="Rectangle 3"/>
          <p:cNvSpPr>
            <a:spLocks noGrp="1" noChangeArrowheads="1"/>
          </p:cNvSpPr>
          <p:nvPr>
            <p:ph type="body" idx="1"/>
          </p:nvPr>
        </p:nvSpPr>
        <p:spPr>
          <a:xfrm>
            <a:off x="457200" y="1219200"/>
            <a:ext cx="8534400" cy="4906963"/>
          </a:xfrm>
        </p:spPr>
        <p:txBody>
          <a:bodyPr/>
          <a:lstStyle/>
          <a:p>
            <a:pPr marL="609600" indent="-609600"/>
            <a:r>
              <a:rPr lang="en-US" altLang="en-US" dirty="0" smtClean="0"/>
              <a:t>P.1  In </a:t>
            </a:r>
            <a:r>
              <a:rPr lang="en-US" altLang="en-US" dirty="0"/>
              <a:t>mowing a lawn, a boy pushes a lawn mower a total distance of 350 m over the grass with a force of 90 N directed along the horizontal.  How much work is done by the boy?  If this work were the only expenditure of energy by the boy, how many such lawns would he have to mow to use the energy of a 200 Calorie candy bar? (use 1 Calorie = 4200 J)</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74638"/>
            <a:ext cx="8229600" cy="868362"/>
          </a:xfrm>
        </p:spPr>
        <p:txBody>
          <a:bodyPr/>
          <a:lstStyle/>
          <a:p>
            <a:r>
              <a:rPr lang="en-US" altLang="en-US" sz="4000">
                <a:solidFill>
                  <a:srgbClr val="3366FF"/>
                </a:solidFill>
              </a:rPr>
              <a:t>Suppose the force is not constant – still in one dimension</a:t>
            </a:r>
          </a:p>
        </p:txBody>
      </p:sp>
      <p:sp>
        <p:nvSpPr>
          <p:cNvPr id="16387" name="Rectangle 3"/>
          <p:cNvSpPr>
            <a:spLocks noGrp="1" noChangeArrowheads="1"/>
          </p:cNvSpPr>
          <p:nvPr>
            <p:ph type="body" sz="half" idx="1"/>
          </p:nvPr>
        </p:nvSpPr>
        <p:spPr>
          <a:xfrm>
            <a:off x="457200" y="1600200"/>
            <a:ext cx="4038600" cy="5029200"/>
          </a:xfrm>
        </p:spPr>
        <p:txBody>
          <a:bodyPr/>
          <a:lstStyle/>
          <a:p>
            <a:r>
              <a:rPr lang="en-US" altLang="en-US" sz="2400" dirty="0"/>
              <a:t>Suppose we have a </a:t>
            </a:r>
            <a:r>
              <a:rPr lang="en-US" altLang="en-US" sz="2400" dirty="0" smtClean="0"/>
              <a:t>force that is </a:t>
            </a:r>
            <a:r>
              <a:rPr lang="en-US" altLang="en-US" sz="2400" dirty="0"/>
              <a:t>not a constant.  How can we define work?</a:t>
            </a:r>
          </a:p>
          <a:p>
            <a:r>
              <a:rPr lang="en-US" altLang="en-US" sz="2400" dirty="0"/>
              <a:t>Graph </a:t>
            </a:r>
            <a:r>
              <a:rPr lang="en-US" altLang="en-US" sz="2400" dirty="0" err="1"/>
              <a:t>F</a:t>
            </a:r>
            <a:r>
              <a:rPr lang="en-US" altLang="en-US" sz="2400" baseline="-25000" dirty="0" err="1"/>
              <a:t>x</a:t>
            </a:r>
            <a:r>
              <a:rPr lang="en-US" altLang="en-US" sz="2400" dirty="0"/>
              <a:t> vs x – break up the interval into </a:t>
            </a:r>
            <a:r>
              <a:rPr lang="en-US" altLang="en-US" sz="2400" dirty="0" err="1">
                <a:latin typeface="Symbol" pitchFamily="18" charset="2"/>
              </a:rPr>
              <a:t>D</a:t>
            </a:r>
            <a:r>
              <a:rPr lang="en-US" altLang="en-US" sz="2400" dirty="0" err="1"/>
              <a:t>x’s</a:t>
            </a:r>
            <a:r>
              <a:rPr lang="en-US" altLang="en-US" sz="2400" dirty="0"/>
              <a:t> – note that the sum of products </a:t>
            </a:r>
            <a:r>
              <a:rPr lang="en-US" altLang="en-US" sz="2400" dirty="0" err="1">
                <a:latin typeface="Symbol" pitchFamily="18" charset="2"/>
              </a:rPr>
              <a:t>S</a:t>
            </a:r>
            <a:r>
              <a:rPr lang="en-US" altLang="en-US" sz="2400" dirty="0" err="1"/>
              <a:t>F</a:t>
            </a:r>
            <a:r>
              <a:rPr lang="en-US" altLang="en-US" sz="2400" baseline="-25000" dirty="0" err="1"/>
              <a:t>x</a:t>
            </a:r>
            <a:r>
              <a:rPr lang="en-US" altLang="en-US" sz="2400" dirty="0" err="1">
                <a:latin typeface="Symbol" pitchFamily="18" charset="2"/>
              </a:rPr>
              <a:t>D</a:t>
            </a:r>
            <a:r>
              <a:rPr lang="en-US" altLang="en-US" sz="2400" dirty="0" err="1"/>
              <a:t>x</a:t>
            </a:r>
            <a:r>
              <a:rPr lang="en-US" altLang="en-US" sz="2400" dirty="0"/>
              <a:t> is approx. the area under the graph</a:t>
            </a:r>
          </a:p>
          <a:p>
            <a:r>
              <a:rPr lang="en-US" altLang="en-US" sz="2400" dirty="0"/>
              <a:t>Then </a:t>
            </a:r>
          </a:p>
          <a:p>
            <a:pPr>
              <a:buFontTx/>
              <a:buNone/>
            </a:pPr>
            <a:endParaRPr lang="en-US" altLang="en-US" sz="2400" baseline="-25000" dirty="0"/>
          </a:p>
        </p:txBody>
      </p:sp>
      <p:pic>
        <p:nvPicPr>
          <p:cNvPr id="16388" name="Picture 4" descr="SE06_07"/>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t="10193" b="5997"/>
          <a:stretch>
            <a:fillRect/>
          </a:stretch>
        </p:blipFill>
        <p:spPr>
          <a:xfrm>
            <a:off x="4648200" y="1889125"/>
            <a:ext cx="2767013" cy="30019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graphicFrame>
        <p:nvGraphicFramePr>
          <p:cNvPr id="16390" name="Object 6"/>
          <p:cNvGraphicFramePr>
            <a:graphicFrameLocks noChangeAspect="1"/>
          </p:cNvGraphicFramePr>
          <p:nvPr>
            <p:extLst>
              <p:ext uri="{D42A27DB-BD31-4B8C-83A1-F6EECF244321}">
                <p14:modId xmlns:p14="http://schemas.microsoft.com/office/powerpoint/2010/main" val="1403166854"/>
              </p:ext>
            </p:extLst>
          </p:nvPr>
        </p:nvGraphicFramePr>
        <p:xfrm>
          <a:off x="2133600" y="5105400"/>
          <a:ext cx="3973512" cy="900113"/>
        </p:xfrm>
        <a:graphic>
          <a:graphicData uri="http://schemas.openxmlformats.org/presentationml/2006/ole">
            <mc:AlternateContent xmlns:mc="http://schemas.openxmlformats.org/markup-compatibility/2006">
              <mc:Choice xmlns:v="urn:schemas-microsoft-com:vml" Requires="v">
                <p:oleObj spid="_x0000_s16405" name="Equation" r:id="rId4" imgW="2019240" imgH="457200" progId="Equation.DSMT4">
                  <p:embed/>
                </p:oleObj>
              </mc:Choice>
              <mc:Fallback>
                <p:oleObj name="Equation" r:id="rId4" imgW="2019240" imgH="457200" progId="Equation.DSMT4">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33600" y="5105400"/>
                        <a:ext cx="3973512" cy="900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6387">
                                            <p:txEl>
                                              <p:pRg st="1" end="1"/>
                                            </p:txEl>
                                          </p:spTgt>
                                        </p:tgtEl>
                                        <p:attrNameLst>
                                          <p:attrName>style.visibility</p:attrName>
                                        </p:attrNameLst>
                                      </p:cBhvr>
                                      <p:to>
                                        <p:strVal val="visible"/>
                                      </p:to>
                                    </p:set>
                                    <p:anim calcmode="lin" valueType="num">
                                      <p:cBhvr additive="base">
                                        <p:cTn id="7" dur="500" fill="hold"/>
                                        <p:tgtEl>
                                          <p:spTgt spid="16387">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6387">
                                            <p:txEl>
                                              <p:pRg st="1" end="1"/>
                                            </p:txEl>
                                          </p:spTgt>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16388"/>
                                        </p:tgtEl>
                                        <p:attrNameLst>
                                          <p:attrName>style.visibility</p:attrName>
                                        </p:attrNameLst>
                                      </p:cBhvr>
                                      <p:to>
                                        <p:strVal val="visible"/>
                                      </p:to>
                                    </p:set>
                                    <p:anim calcmode="lin" valueType="num">
                                      <p:cBhvr additive="base">
                                        <p:cTn id="11" dur="500" fill="hold"/>
                                        <p:tgtEl>
                                          <p:spTgt spid="16388"/>
                                        </p:tgtEl>
                                        <p:attrNameLst>
                                          <p:attrName>ppt_x</p:attrName>
                                        </p:attrNameLst>
                                      </p:cBhvr>
                                      <p:tavLst>
                                        <p:tav tm="0">
                                          <p:val>
                                            <p:strVal val="1+#ppt_w/2"/>
                                          </p:val>
                                        </p:tav>
                                        <p:tav tm="100000">
                                          <p:val>
                                            <p:strVal val="#ppt_x"/>
                                          </p:val>
                                        </p:tav>
                                      </p:tavLst>
                                    </p:anim>
                                    <p:anim calcmode="lin" valueType="num">
                                      <p:cBhvr additive="base">
                                        <p:cTn id="12" dur="500" fill="hold"/>
                                        <p:tgtEl>
                                          <p:spTgt spid="16388"/>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nodeType="clickEffect">
                                  <p:stCondLst>
                                    <p:cond delay="0"/>
                                  </p:stCondLst>
                                  <p:childTnLst>
                                    <p:set>
                                      <p:cBhvr>
                                        <p:cTn id="16" dur="1" fill="hold">
                                          <p:stCondLst>
                                            <p:cond delay="0"/>
                                          </p:stCondLst>
                                        </p:cTn>
                                        <p:tgtEl>
                                          <p:spTgt spid="16387">
                                            <p:txEl>
                                              <p:pRg st="2" end="2"/>
                                            </p:txEl>
                                          </p:spTgt>
                                        </p:tgtEl>
                                        <p:attrNameLst>
                                          <p:attrName>style.visibility</p:attrName>
                                        </p:attrNameLst>
                                      </p:cBhvr>
                                      <p:to>
                                        <p:strVal val="visible"/>
                                      </p:to>
                                    </p:set>
                                    <p:anim calcmode="lin" valueType="num">
                                      <p:cBhvr additive="base">
                                        <p:cTn id="17" dur="500" fill="hold"/>
                                        <p:tgtEl>
                                          <p:spTgt spid="16387">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6387">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6390"/>
                                        </p:tgtEl>
                                        <p:attrNameLst>
                                          <p:attrName>style.visibility</p:attrName>
                                        </p:attrNameLst>
                                      </p:cBhvr>
                                      <p:to>
                                        <p:strVal val="visible"/>
                                      </p:to>
                                    </p:set>
                                    <p:anim calcmode="lin" valueType="num">
                                      <p:cBhvr additive="base">
                                        <p:cTn id="21" dur="500" fill="hold"/>
                                        <p:tgtEl>
                                          <p:spTgt spid="16390"/>
                                        </p:tgtEl>
                                        <p:attrNameLst>
                                          <p:attrName>ppt_x</p:attrName>
                                        </p:attrNameLst>
                                      </p:cBhvr>
                                      <p:tavLst>
                                        <p:tav tm="0">
                                          <p:val>
                                            <p:strVal val="#ppt_x"/>
                                          </p:val>
                                        </p:tav>
                                        <p:tav tm="100000">
                                          <p:val>
                                            <p:strVal val="#ppt_x"/>
                                          </p:val>
                                        </p:tav>
                                      </p:tavLst>
                                    </p:anim>
                                    <p:anim calcmode="lin" valueType="num">
                                      <p:cBhvr additive="base">
                                        <p:cTn id="22" dur="500" fill="hold"/>
                                        <p:tgtEl>
                                          <p:spTgt spid="1639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Work done by Springs</a:t>
            </a:r>
            <a:endParaRPr lang="en-US" dirty="0"/>
          </a:p>
        </p:txBody>
      </p:sp>
      <mc:AlternateContent xmlns:mc="http://schemas.openxmlformats.org/markup-compatibility/2006">
        <mc:Choice xmlns:a14="http://schemas.microsoft.com/office/drawing/2010/main" Requires="a14">
          <p:sp>
            <p:nvSpPr>
              <p:cNvPr id="3" name="Text Placeholder 2"/>
              <p:cNvSpPr>
                <a:spLocks noGrp="1"/>
              </p:cNvSpPr>
              <p:nvPr>
                <p:ph type="body" sz="half" idx="1"/>
              </p:nvPr>
            </p:nvSpPr>
            <p:spPr>
              <a:xfrm>
                <a:off x="304800" y="1148316"/>
                <a:ext cx="6858000" cy="5176284"/>
              </a:xfrm>
            </p:spPr>
            <p:txBody>
              <a:bodyPr/>
              <a:lstStyle/>
              <a:p>
                <a:r>
                  <a:rPr lang="en-US" sz="2400" dirty="0" smtClean="0"/>
                  <a:t>If we have a linear spring that obeys Hooke’s Law:  F = -</a:t>
                </a:r>
                <a:r>
                  <a:rPr lang="en-US" sz="2400" dirty="0" err="1" smtClean="0"/>
                  <a:t>kx</a:t>
                </a:r>
                <a:r>
                  <a:rPr lang="en-US" sz="2400" dirty="0" smtClean="0"/>
                  <a:t>, then using the divide and conquer strategy we have</a:t>
                </a:r>
              </a:p>
              <a:p>
                <a:pPr marL="0" indent="0">
                  <a:buNone/>
                </a:pPr>
                <a:r>
                  <a:rPr lang="en-US" sz="2400" dirty="0"/>
                  <a:t> </a:t>
                </a:r>
                <a:r>
                  <a:rPr lang="en-US" sz="2400" dirty="0" smtClean="0"/>
                  <a:t>       </a:t>
                </a:r>
                <a14:m>
                  <m:oMath xmlns:m="http://schemas.openxmlformats.org/officeDocument/2006/math">
                    <m:nary>
                      <m:naryPr>
                        <m:chr m:val="∑"/>
                        <m:subHide m:val="on"/>
                        <m:supHide m:val="on"/>
                        <m:ctrlPr>
                          <a:rPr lang="en-US" sz="2400" i="1" smtClean="0">
                            <a:latin typeface="Cambria Math"/>
                          </a:rPr>
                        </m:ctrlPr>
                      </m:naryPr>
                      <m:sub/>
                      <m:sup/>
                      <m:e>
                        <m:r>
                          <a:rPr lang="en-US" sz="2400" b="0" i="1" smtClean="0">
                            <a:latin typeface="Cambria Math"/>
                          </a:rPr>
                          <m:t>𝐹</m:t>
                        </m:r>
                        <m:r>
                          <a:rPr lang="en-US" sz="2400" b="0" i="1" baseline="-25000" smtClean="0">
                            <a:latin typeface="Cambria Math"/>
                          </a:rPr>
                          <m:t>𝑥</m:t>
                        </m:r>
                        <m:r>
                          <a:rPr lang="en-US" sz="2400" b="0" i="1" smtClean="0">
                            <a:latin typeface="Cambria Math"/>
                            <a:ea typeface="Cambria Math"/>
                          </a:rPr>
                          <m:t>∆</m:t>
                        </m:r>
                        <m:r>
                          <a:rPr lang="en-US" sz="2400" b="0" i="1" smtClean="0">
                            <a:latin typeface="Cambria Math"/>
                            <a:ea typeface="Cambria Math"/>
                          </a:rPr>
                          <m:t>𝑥</m:t>
                        </m:r>
                      </m:e>
                    </m:nary>
                    <m:r>
                      <a:rPr lang="en-US" sz="2400" b="0" i="1" smtClean="0">
                        <a:latin typeface="Cambria Math"/>
                      </a:rPr>
                      <m:t>= </m:t>
                    </m:r>
                    <m:nary>
                      <m:naryPr>
                        <m:chr m:val="∑"/>
                        <m:subHide m:val="on"/>
                        <m:supHide m:val="on"/>
                        <m:ctrlPr>
                          <a:rPr lang="en-US" sz="2400" b="0" i="1" smtClean="0">
                            <a:latin typeface="Cambria Math"/>
                          </a:rPr>
                        </m:ctrlPr>
                      </m:naryPr>
                      <m:sub/>
                      <m:sup/>
                      <m:e>
                        <m:r>
                          <a:rPr lang="en-US" sz="2400" i="1">
                            <a:latin typeface="Cambria Math"/>
                          </a:rPr>
                          <m:t>𝑎𝑟𝑒𝑎</m:t>
                        </m:r>
                        <m:r>
                          <a:rPr lang="en-US" sz="2400" i="1">
                            <a:latin typeface="Cambria Math"/>
                          </a:rPr>
                          <m:t> </m:t>
                        </m:r>
                        <m:r>
                          <a:rPr lang="en-US" sz="2400" i="1">
                            <a:latin typeface="Cambria Math"/>
                          </a:rPr>
                          <m:t>𝑜𝑓</m:t>
                        </m:r>
                        <m:r>
                          <a:rPr lang="en-US" sz="2400" i="1">
                            <a:latin typeface="Cambria Math"/>
                          </a:rPr>
                          <m:t> </m:t>
                        </m:r>
                        <m:r>
                          <a:rPr lang="en-US" sz="2400" i="1">
                            <a:latin typeface="Cambria Math"/>
                          </a:rPr>
                          <m:t>𝑟𝑒𝑐𝑡𝑎𝑛𝑔𝑙𝑒𝑠</m:t>
                        </m:r>
                      </m:e>
                    </m:nary>
                  </m:oMath>
                </a14:m>
                <a:endParaRPr lang="en-US" sz="2400" dirty="0" smtClean="0"/>
              </a:p>
              <a:p>
                <a:pPr marL="0" indent="0">
                  <a:buNone/>
                </a:pPr>
                <a:r>
                  <a:rPr lang="en-US" sz="2400" dirty="0"/>
                  <a:t> </a:t>
                </a:r>
                <a:r>
                  <a:rPr lang="en-US" sz="2400" dirty="0" smtClean="0"/>
                  <a:t>  better </a:t>
                </a:r>
                <a:r>
                  <a:rPr lang="en-US" sz="2400" dirty="0" err="1" smtClean="0"/>
                  <a:t>approx</a:t>
                </a:r>
                <a:r>
                  <a:rPr lang="en-US" sz="2400" dirty="0" smtClean="0"/>
                  <a:t> as </a:t>
                </a:r>
                <a14:m>
                  <m:oMath xmlns:m="http://schemas.openxmlformats.org/officeDocument/2006/math">
                    <m:r>
                      <a:rPr lang="en-US" sz="2400" i="1" smtClean="0">
                        <a:latin typeface="Cambria Math"/>
                        <a:ea typeface="Cambria Math"/>
                      </a:rPr>
                      <m:t>∆</m:t>
                    </m:r>
                    <m:r>
                      <a:rPr lang="en-US" sz="2400" b="0" i="1" smtClean="0">
                        <a:latin typeface="Cambria Math"/>
                        <a:ea typeface="Cambria Math"/>
                      </a:rPr>
                      <m:t>𝑥</m:t>
                    </m:r>
                    <m:r>
                      <a:rPr lang="en-US" sz="2400" b="0" i="1" smtClean="0">
                        <a:latin typeface="Cambria Math"/>
                        <a:ea typeface="Cambria Math"/>
                      </a:rPr>
                      <m:t>→0 </m:t>
                    </m:r>
                    <m:r>
                      <a:rPr lang="en-US" sz="2400" b="0" i="1" smtClean="0">
                        <a:latin typeface="Cambria Math"/>
                        <a:ea typeface="Cambria Math"/>
                      </a:rPr>
                      <m:t>𝑎𝑛𝑑</m:t>
                    </m:r>
                    <m:r>
                      <a:rPr lang="en-US" sz="2400" b="0" i="1" smtClean="0">
                        <a:latin typeface="Cambria Math"/>
                        <a:ea typeface="Cambria Math"/>
                      </a:rPr>
                      <m:t> # </m:t>
                    </m:r>
                    <m:r>
                      <a:rPr lang="en-US" sz="2400" b="0" i="1" smtClean="0">
                        <a:latin typeface="Cambria Math"/>
                        <a:ea typeface="Cambria Math"/>
                      </a:rPr>
                      <m:t>𝑟𝑒𝑐𝑡</m:t>
                    </m:r>
                    <m:r>
                      <a:rPr lang="en-US" sz="2400" b="0" i="1" smtClean="0">
                        <a:latin typeface="Cambria Math"/>
                        <a:ea typeface="Cambria Math"/>
                      </a:rPr>
                      <m:t>.→∞</m:t>
                    </m:r>
                  </m:oMath>
                </a14:m>
                <a:endParaRPr lang="en-US" sz="2400" b="0" dirty="0" smtClean="0">
                  <a:ea typeface="Cambria Math"/>
                </a:endParaRPr>
              </a:p>
              <a:p>
                <a:pPr marL="0" indent="0">
                  <a:buNone/>
                </a:pPr>
                <a:r>
                  <a:rPr lang="en-US" sz="2400" dirty="0" smtClean="0"/>
                  <a:t>   resulting in area under the line – Showing all</a:t>
                </a:r>
              </a:p>
              <a:p>
                <a:pPr marL="0" indent="0">
                  <a:buNone/>
                </a:pPr>
                <a:r>
                  <a:rPr lang="en-US" sz="2400" dirty="0" smtClean="0"/>
                  <a:t>   the details:</a:t>
                </a:r>
              </a:p>
              <a:p>
                <a14:m>
                  <m:oMath xmlns:m="http://schemas.openxmlformats.org/officeDocument/2006/math">
                    <m:r>
                      <a:rPr lang="en-US" sz="2400" b="0" i="1" smtClean="0">
                        <a:latin typeface="Cambria Math"/>
                      </a:rPr>
                      <m:t>𝑊</m:t>
                    </m:r>
                    <m:r>
                      <a:rPr lang="en-US" sz="2400" b="0" i="1" smtClean="0">
                        <a:latin typeface="Cambria Math"/>
                      </a:rPr>
                      <m:t>=</m:t>
                    </m:r>
                    <m:func>
                      <m:funcPr>
                        <m:ctrlPr>
                          <a:rPr lang="en-US" sz="2400" b="0" i="1" smtClean="0">
                            <a:latin typeface="Cambria Math"/>
                          </a:rPr>
                        </m:ctrlPr>
                      </m:funcPr>
                      <m:fName>
                        <m:limLow>
                          <m:limLowPr>
                            <m:ctrlPr>
                              <a:rPr lang="en-US" sz="2400" b="0" i="1" smtClean="0">
                                <a:latin typeface="Cambria Math"/>
                              </a:rPr>
                            </m:ctrlPr>
                          </m:limLowPr>
                          <m:e>
                            <m:r>
                              <m:rPr>
                                <m:sty m:val="p"/>
                              </m:rPr>
                              <a:rPr lang="en-US" sz="2400" b="0" i="0" smtClean="0">
                                <a:latin typeface="Cambria Math"/>
                              </a:rPr>
                              <m:t>lim</m:t>
                            </m:r>
                          </m:e>
                          <m:lim>
                            <m:r>
                              <a:rPr lang="en-US" sz="2400" b="0" i="1" smtClean="0">
                                <a:latin typeface="Cambria Math"/>
                                <a:ea typeface="Cambria Math"/>
                              </a:rPr>
                              <m:t>∆</m:t>
                            </m:r>
                            <m:r>
                              <a:rPr lang="en-US" sz="2400" b="0" i="1" smtClean="0">
                                <a:latin typeface="Cambria Math"/>
                              </a:rPr>
                              <m:t>𝑥</m:t>
                            </m:r>
                            <m:r>
                              <a:rPr lang="en-US" sz="2400" b="0" i="1" smtClean="0">
                                <a:latin typeface="Cambria Math"/>
                                <a:ea typeface="Cambria Math"/>
                              </a:rPr>
                              <m:t>→0</m:t>
                            </m:r>
                          </m:lim>
                        </m:limLow>
                      </m:fName>
                      <m:e>
                        <m:nary>
                          <m:naryPr>
                            <m:chr m:val="∑"/>
                            <m:subHide m:val="on"/>
                            <m:supHide m:val="on"/>
                            <m:ctrlPr>
                              <a:rPr lang="en-US" sz="2400" b="0" i="1" smtClean="0">
                                <a:latin typeface="Cambria Math"/>
                              </a:rPr>
                            </m:ctrlPr>
                          </m:naryPr>
                          <m:sub/>
                          <m:sup/>
                          <m:e>
                            <m:r>
                              <a:rPr lang="en-US" sz="2400" b="0" i="1" smtClean="0">
                                <a:latin typeface="Cambria Math"/>
                              </a:rPr>
                              <m:t>𝐹</m:t>
                            </m:r>
                            <m:r>
                              <a:rPr lang="en-US" sz="2400" b="0" i="1" baseline="-25000" smtClean="0">
                                <a:latin typeface="Cambria Math"/>
                              </a:rPr>
                              <m:t>𝑥</m:t>
                            </m:r>
                            <m:r>
                              <a:rPr lang="en-US" sz="2400" b="0" i="1" smtClean="0">
                                <a:latin typeface="Cambria Math"/>
                                <a:ea typeface="Cambria Math"/>
                              </a:rPr>
                              <m:t>∆</m:t>
                            </m:r>
                            <m:r>
                              <a:rPr lang="en-US" sz="2400" b="0" i="1" smtClean="0">
                                <a:latin typeface="Cambria Math"/>
                                <a:ea typeface="Cambria Math"/>
                              </a:rPr>
                              <m:t>𝑥</m:t>
                            </m:r>
                          </m:e>
                        </m:nary>
                      </m:e>
                    </m:func>
                    <m:r>
                      <a:rPr lang="en-US" sz="2400" b="0" i="1" smtClean="0">
                        <a:latin typeface="Cambria Math"/>
                      </a:rPr>
                      <m:t>=</m:t>
                    </m:r>
                    <m:nary>
                      <m:naryPr>
                        <m:ctrlPr>
                          <a:rPr lang="en-US" sz="2400" b="0" i="1" smtClean="0">
                            <a:latin typeface="Cambria Math"/>
                          </a:rPr>
                        </m:ctrlPr>
                      </m:naryPr>
                      <m:sub>
                        <m:r>
                          <m:rPr>
                            <m:brk m:alnAt="23"/>
                          </m:rPr>
                          <a:rPr lang="en-US" sz="2400" b="0" i="1" smtClean="0">
                            <a:latin typeface="Cambria Math"/>
                          </a:rPr>
                          <m:t>𝑥</m:t>
                        </m:r>
                        <m:r>
                          <a:rPr lang="en-US" sz="2400" b="0" i="1" baseline="-25000" smtClean="0">
                            <a:latin typeface="Cambria Math"/>
                          </a:rPr>
                          <m:t>𝑖</m:t>
                        </m:r>
                      </m:sub>
                      <m:sup>
                        <m:r>
                          <a:rPr lang="en-US" sz="2400" b="0" i="1" smtClean="0">
                            <a:latin typeface="Cambria Math"/>
                          </a:rPr>
                          <m:t>𝑥</m:t>
                        </m:r>
                        <m:r>
                          <a:rPr lang="en-US" sz="2400" b="0" i="1" baseline="-25000" smtClean="0">
                            <a:latin typeface="Cambria Math"/>
                          </a:rPr>
                          <m:t>𝑓</m:t>
                        </m:r>
                      </m:sup>
                      <m:e>
                        <m:r>
                          <a:rPr lang="en-US" sz="2400" b="0" i="1" smtClean="0">
                            <a:latin typeface="Cambria Math"/>
                          </a:rPr>
                          <m:t>𝐹</m:t>
                        </m:r>
                        <m:r>
                          <a:rPr lang="en-US" sz="2400" b="0" i="1" baseline="-25000" smtClean="0">
                            <a:latin typeface="Cambria Math"/>
                          </a:rPr>
                          <m:t>𝑥</m:t>
                        </m:r>
                        <m:r>
                          <a:rPr lang="en-US" sz="2400" b="0" i="1" smtClean="0">
                            <a:latin typeface="Cambria Math"/>
                          </a:rPr>
                          <m:t> </m:t>
                        </m:r>
                        <m:r>
                          <a:rPr lang="en-US" sz="2400" b="0" i="1" smtClean="0">
                            <a:latin typeface="Cambria Math"/>
                          </a:rPr>
                          <m:t>𝑑𝑥</m:t>
                        </m:r>
                      </m:e>
                    </m:nary>
                  </m:oMath>
                </a14:m>
                <a:r>
                  <a:rPr lang="en-US" sz="2400" dirty="0" smtClean="0"/>
                  <a:t> = area under line = </a:t>
                </a:r>
                <a14:m>
                  <m:oMath xmlns:m="http://schemas.openxmlformats.org/officeDocument/2006/math">
                    <m:acc>
                      <m:accPr>
                        <m:chr m:val="̅"/>
                        <m:ctrlPr>
                          <a:rPr lang="en-US" sz="2400" i="1" dirty="0" smtClean="0">
                            <a:latin typeface="Cambria Math"/>
                          </a:rPr>
                        </m:ctrlPr>
                      </m:accPr>
                      <m:e>
                        <m:r>
                          <a:rPr lang="en-US" sz="2400" b="0" i="1" dirty="0" smtClean="0">
                            <a:latin typeface="Cambria Math"/>
                          </a:rPr>
                          <m:t>𝐹</m:t>
                        </m:r>
                      </m:e>
                    </m:acc>
                    <m:r>
                      <a:rPr lang="en-US" sz="2400" i="1" dirty="0" smtClean="0">
                        <a:latin typeface="Cambria Math"/>
                        <a:ea typeface="Cambria Math"/>
                      </a:rPr>
                      <m:t>∆</m:t>
                    </m:r>
                    <m:r>
                      <a:rPr lang="en-US" sz="2400" i="1" dirty="0" err="1" smtClean="0">
                        <a:latin typeface="Cambria Math"/>
                      </a:rPr>
                      <m:t>𝑥</m:t>
                    </m:r>
                    <m:r>
                      <a:rPr lang="en-US" sz="2400" i="1" dirty="0" smtClean="0">
                        <a:latin typeface="Cambria Math"/>
                      </a:rPr>
                      <m:t> </m:t>
                    </m:r>
                  </m:oMath>
                </a14:m>
                <a:r>
                  <a:rPr lang="en-US" sz="2400" dirty="0" smtClean="0"/>
                  <a:t>= </a:t>
                </a:r>
                <a14:m>
                  <m:oMath xmlns:m="http://schemas.openxmlformats.org/officeDocument/2006/math">
                    <m:r>
                      <a:rPr lang="en-US" sz="2400" i="1" dirty="0" smtClean="0">
                        <a:latin typeface="Cambria Math"/>
                      </a:rPr>
                      <m:t>½ (</m:t>
                    </m:r>
                    <m:r>
                      <a:rPr lang="en-US" sz="2400" i="1" dirty="0" smtClean="0">
                        <a:latin typeface="Cambria Math"/>
                      </a:rPr>
                      <m:t>𝐹𝑓</m:t>
                    </m:r>
                    <m:r>
                      <a:rPr lang="en-US" sz="2400" i="1" dirty="0" smtClean="0">
                        <a:latin typeface="Cambria Math"/>
                      </a:rPr>
                      <m:t> + </m:t>
                    </m:r>
                    <m:r>
                      <a:rPr lang="en-US" sz="2400" i="1" dirty="0" err="1" smtClean="0">
                        <a:latin typeface="Cambria Math"/>
                      </a:rPr>
                      <m:t>𝐹</m:t>
                    </m:r>
                    <m:r>
                      <a:rPr lang="en-US" sz="2400" b="0" i="1" baseline="-25000" dirty="0" smtClean="0">
                        <a:latin typeface="Cambria Math"/>
                      </a:rPr>
                      <m:t>𝑖</m:t>
                    </m:r>
                    <m:r>
                      <a:rPr lang="en-US" sz="2400" i="1" dirty="0" smtClean="0">
                        <a:latin typeface="Cambria Math"/>
                      </a:rPr>
                      <m:t>)(</m:t>
                    </m:r>
                    <m:r>
                      <a:rPr lang="en-US" sz="2400" i="1" dirty="0" err="1" smtClean="0">
                        <a:latin typeface="Cambria Math"/>
                      </a:rPr>
                      <m:t>𝑥</m:t>
                    </m:r>
                    <m:r>
                      <a:rPr lang="en-US" sz="2400" i="1" baseline="-25000" dirty="0" err="1" smtClean="0">
                        <a:latin typeface="Cambria Math"/>
                      </a:rPr>
                      <m:t>𝑓</m:t>
                    </m:r>
                    <m:r>
                      <a:rPr lang="en-US" sz="2400" i="1" dirty="0" smtClean="0">
                        <a:latin typeface="Cambria Math"/>
                      </a:rPr>
                      <m:t> – </m:t>
                    </m:r>
                    <m:r>
                      <a:rPr lang="en-US" sz="2400" i="1" dirty="0" smtClean="0">
                        <a:latin typeface="Cambria Math"/>
                      </a:rPr>
                      <m:t>𝑥𝑖</m:t>
                    </m:r>
                    <m:r>
                      <a:rPr lang="en-US" sz="2400" i="1" dirty="0" smtClean="0">
                        <a:latin typeface="Cambria Math"/>
                      </a:rPr>
                      <m:t>)</m:t>
                    </m:r>
                    <m:r>
                      <m:rPr>
                        <m:nor/>
                      </m:rPr>
                      <a:rPr lang="en-US" sz="2400" b="0" i="0" dirty="0" smtClean="0">
                        <a:latin typeface="Cambria Math"/>
                      </a:rPr>
                      <m:t> </m:t>
                    </m:r>
                    <m:r>
                      <m:rPr>
                        <m:nor/>
                      </m:rPr>
                      <a:rPr lang="en-US" sz="2400" dirty="0"/>
                      <m:t>=</m:t>
                    </m:r>
                  </m:oMath>
                </a14:m>
                <a:r>
                  <a:rPr lang="en-US" sz="2400" dirty="0" smtClean="0"/>
                  <a:t> </a:t>
                </a:r>
                <a14:m>
                  <m:oMath xmlns:m="http://schemas.openxmlformats.org/officeDocument/2006/math">
                    <m:f>
                      <m:fPr>
                        <m:ctrlPr>
                          <a:rPr lang="en-US" sz="2400" i="1" dirty="0" smtClean="0">
                            <a:latin typeface="Cambria Math"/>
                          </a:rPr>
                        </m:ctrlPr>
                      </m:fPr>
                      <m:num>
                        <m:r>
                          <a:rPr lang="en-US" sz="2400" b="0" i="1" dirty="0" smtClean="0">
                            <a:latin typeface="Cambria Math"/>
                          </a:rPr>
                          <m:t>1</m:t>
                        </m:r>
                      </m:num>
                      <m:den>
                        <m:r>
                          <a:rPr lang="en-US" sz="2400" b="0" i="1" dirty="0" smtClean="0">
                            <a:latin typeface="Cambria Math"/>
                          </a:rPr>
                          <m:t>2</m:t>
                        </m:r>
                      </m:den>
                    </m:f>
                    <m:d>
                      <m:dPr>
                        <m:ctrlPr>
                          <a:rPr lang="en-US" sz="2400" i="1" dirty="0" smtClean="0">
                            <a:latin typeface="Cambria Math"/>
                          </a:rPr>
                        </m:ctrlPr>
                      </m:dPr>
                      <m:e>
                        <m:r>
                          <a:rPr lang="en-US" sz="2400" b="0" i="1" dirty="0" smtClean="0">
                            <a:latin typeface="Cambria Math"/>
                          </a:rPr>
                          <m:t>−</m:t>
                        </m:r>
                        <m:r>
                          <a:rPr lang="en-US" sz="2400" b="0" i="1" dirty="0" smtClean="0">
                            <a:latin typeface="Cambria Math"/>
                          </a:rPr>
                          <m:t>𝑘𝑥𝑓</m:t>
                        </m:r>
                        <m:r>
                          <a:rPr lang="en-US" sz="2400" b="0" i="1" dirty="0" smtClean="0">
                            <a:latin typeface="Cambria Math"/>
                          </a:rPr>
                          <m:t>−</m:t>
                        </m:r>
                        <m:r>
                          <a:rPr lang="en-US" sz="2400" b="0" i="1" dirty="0" smtClean="0">
                            <a:latin typeface="Cambria Math"/>
                          </a:rPr>
                          <m:t>𝑘𝑥𝑖</m:t>
                        </m:r>
                      </m:e>
                    </m:d>
                    <m:d>
                      <m:dPr>
                        <m:ctrlPr>
                          <a:rPr lang="en-US" sz="2400" b="0" i="1" dirty="0" smtClean="0">
                            <a:latin typeface="Cambria Math"/>
                          </a:rPr>
                        </m:ctrlPr>
                      </m:dPr>
                      <m:e>
                        <m:r>
                          <a:rPr lang="en-US" sz="2400" b="0" i="1" dirty="0" smtClean="0">
                            <a:latin typeface="Cambria Math"/>
                          </a:rPr>
                          <m:t>𝑥</m:t>
                        </m:r>
                        <m:r>
                          <a:rPr lang="en-US" sz="2400" b="0" i="1" baseline="-25000" dirty="0" smtClean="0">
                            <a:latin typeface="Cambria Math"/>
                          </a:rPr>
                          <m:t>𝑓</m:t>
                        </m:r>
                        <m:r>
                          <a:rPr lang="en-US" sz="2400" b="0" i="1" dirty="0" smtClean="0">
                            <a:latin typeface="Cambria Math"/>
                          </a:rPr>
                          <m:t>−</m:t>
                        </m:r>
                        <m:r>
                          <a:rPr lang="en-US" sz="2400" b="0" i="1" dirty="0" smtClean="0">
                            <a:latin typeface="Cambria Math"/>
                          </a:rPr>
                          <m:t>𝑥𝑖</m:t>
                        </m:r>
                      </m:e>
                    </m:d>
                    <m:r>
                      <a:rPr lang="en-US" sz="2400" b="0" i="1" dirty="0" smtClean="0">
                        <a:latin typeface="Cambria Math"/>
                      </a:rPr>
                      <m:t>=</m:t>
                    </m:r>
                  </m:oMath>
                </a14:m>
                <a:endParaRPr lang="en-US" sz="2400" dirty="0" smtClean="0"/>
              </a:p>
              <a:p>
                <a:pPr marL="0" indent="0">
                  <a:buNone/>
                </a:pPr>
                <a:r>
                  <a:rPr lang="en-US" sz="2400" dirty="0"/>
                  <a:t> </a:t>
                </a:r>
                <a:r>
                  <a:rPr lang="en-US" sz="2400" dirty="0" smtClean="0"/>
                  <a:t>  - </a:t>
                </a:r>
                <a14:m>
                  <m:oMath xmlns:m="http://schemas.openxmlformats.org/officeDocument/2006/math">
                    <m:f>
                      <m:fPr>
                        <m:ctrlPr>
                          <a:rPr lang="en-US" sz="2400" i="1" smtClean="0">
                            <a:latin typeface="Cambria Math"/>
                          </a:rPr>
                        </m:ctrlPr>
                      </m:fPr>
                      <m:num>
                        <m:r>
                          <a:rPr lang="en-US" sz="2400" b="0" i="1" smtClean="0">
                            <a:latin typeface="Cambria Math"/>
                          </a:rPr>
                          <m:t>1</m:t>
                        </m:r>
                      </m:num>
                      <m:den>
                        <m:r>
                          <a:rPr lang="en-US" sz="2400" b="0" i="1" smtClean="0">
                            <a:latin typeface="Cambria Math"/>
                          </a:rPr>
                          <m:t>2</m:t>
                        </m:r>
                      </m:den>
                    </m:f>
                    <m:r>
                      <a:rPr lang="en-US" sz="2400" b="0" i="1" smtClean="0">
                        <a:latin typeface="Cambria Math"/>
                      </a:rPr>
                      <m:t>𝑘</m:t>
                    </m:r>
                    <m:r>
                      <a:rPr lang="en-US" sz="2400" b="0" i="1" smtClean="0">
                        <a:latin typeface="Cambria Math"/>
                      </a:rPr>
                      <m:t>(</m:t>
                    </m:r>
                    <m:sSubSup>
                      <m:sSubSupPr>
                        <m:ctrlPr>
                          <a:rPr lang="en-US" sz="2400" b="0" i="1" smtClean="0">
                            <a:latin typeface="Cambria Math"/>
                          </a:rPr>
                        </m:ctrlPr>
                      </m:sSubSupPr>
                      <m:e>
                        <m:sSubSup>
                          <m:sSubSupPr>
                            <m:ctrlPr>
                              <a:rPr lang="en-US" sz="2400" i="1">
                                <a:latin typeface="Cambria Math"/>
                              </a:rPr>
                            </m:ctrlPr>
                          </m:sSubSupPr>
                          <m:e>
                            <m:r>
                              <a:rPr lang="en-US" sz="2400" i="1">
                                <a:latin typeface="Cambria Math"/>
                              </a:rPr>
                              <m:t>𝑥</m:t>
                            </m:r>
                          </m:e>
                          <m:sub>
                            <m:r>
                              <a:rPr lang="en-US" sz="2400" i="1">
                                <a:latin typeface="Cambria Math"/>
                              </a:rPr>
                              <m:t>𝑓</m:t>
                            </m:r>
                          </m:sub>
                          <m:sup/>
                        </m:sSubSup>
                      </m:e>
                      <m:sub/>
                      <m:sup>
                        <m:r>
                          <a:rPr lang="en-US" sz="2400" i="1">
                            <a:latin typeface="Cambria Math"/>
                          </a:rPr>
                          <m:t>2</m:t>
                        </m:r>
                      </m:sup>
                    </m:sSubSup>
                  </m:oMath>
                </a14:m>
                <a:r>
                  <a:rPr lang="en-US" sz="2400" dirty="0" smtClean="0"/>
                  <a:t>-</a:t>
                </a:r>
                <a14:m>
                  <m:oMath xmlns:m="http://schemas.openxmlformats.org/officeDocument/2006/math">
                    <m:sSubSup>
                      <m:sSubSupPr>
                        <m:ctrlPr>
                          <a:rPr lang="en-US" sz="2400" i="1">
                            <a:solidFill>
                              <a:srgbClr val="000000"/>
                            </a:solidFill>
                            <a:latin typeface="Cambria Math"/>
                          </a:rPr>
                        </m:ctrlPr>
                      </m:sSubSupPr>
                      <m:e>
                        <m:sSubSup>
                          <m:sSubSupPr>
                            <m:ctrlPr>
                              <a:rPr lang="en-US" sz="2400" i="1">
                                <a:solidFill>
                                  <a:srgbClr val="000000"/>
                                </a:solidFill>
                                <a:latin typeface="Cambria Math"/>
                              </a:rPr>
                            </m:ctrlPr>
                          </m:sSubSupPr>
                          <m:e>
                            <m:r>
                              <a:rPr lang="en-US" sz="2400" i="1">
                                <a:solidFill>
                                  <a:srgbClr val="000000"/>
                                </a:solidFill>
                                <a:latin typeface="Cambria Math"/>
                              </a:rPr>
                              <m:t>𝑥</m:t>
                            </m:r>
                          </m:e>
                          <m:sub>
                            <m:r>
                              <a:rPr lang="en-US" sz="2400" b="0" i="1" smtClean="0">
                                <a:solidFill>
                                  <a:srgbClr val="000000"/>
                                </a:solidFill>
                                <a:latin typeface="Cambria Math"/>
                              </a:rPr>
                              <m:t>𝑖</m:t>
                            </m:r>
                          </m:sub>
                          <m:sup/>
                        </m:sSubSup>
                      </m:e>
                      <m:sub/>
                      <m:sup>
                        <m:r>
                          <a:rPr lang="en-US" sz="2400" i="1">
                            <a:solidFill>
                              <a:srgbClr val="000000"/>
                            </a:solidFill>
                            <a:latin typeface="Cambria Math"/>
                          </a:rPr>
                          <m:t>2</m:t>
                        </m:r>
                      </m:sup>
                    </m:sSubSup>
                  </m:oMath>
                </a14:m>
                <a:r>
                  <a:rPr lang="en-US" sz="2400" dirty="0" smtClean="0"/>
                  <a:t>) =  </a:t>
                </a:r>
                <a14:m>
                  <m:oMath xmlns:m="http://schemas.openxmlformats.org/officeDocument/2006/math">
                    <m:f>
                      <m:fPr>
                        <m:ctrlPr>
                          <a:rPr lang="en-US" sz="2400" i="1">
                            <a:solidFill>
                              <a:srgbClr val="000000"/>
                            </a:solidFill>
                            <a:latin typeface="Cambria Math"/>
                          </a:rPr>
                        </m:ctrlPr>
                      </m:fPr>
                      <m:num>
                        <m:r>
                          <a:rPr lang="en-US" sz="2400" i="1">
                            <a:solidFill>
                              <a:srgbClr val="000000"/>
                            </a:solidFill>
                            <a:latin typeface="Cambria Math"/>
                          </a:rPr>
                          <m:t>1</m:t>
                        </m:r>
                      </m:num>
                      <m:den>
                        <m:r>
                          <a:rPr lang="en-US" sz="2400" i="1">
                            <a:solidFill>
                              <a:srgbClr val="000000"/>
                            </a:solidFill>
                            <a:latin typeface="Cambria Math"/>
                          </a:rPr>
                          <m:t>2</m:t>
                        </m:r>
                      </m:den>
                    </m:f>
                    <m:r>
                      <a:rPr lang="en-US" sz="2400" i="1">
                        <a:solidFill>
                          <a:srgbClr val="000000"/>
                        </a:solidFill>
                        <a:latin typeface="Cambria Math"/>
                      </a:rPr>
                      <m:t>𝑘</m:t>
                    </m:r>
                    <m:sSubSup>
                      <m:sSubSupPr>
                        <m:ctrlPr>
                          <a:rPr lang="en-US" sz="2400" i="1">
                            <a:solidFill>
                              <a:srgbClr val="000000"/>
                            </a:solidFill>
                            <a:latin typeface="Cambria Math"/>
                          </a:rPr>
                        </m:ctrlPr>
                      </m:sSubSupPr>
                      <m:e>
                        <m:sSubSup>
                          <m:sSubSupPr>
                            <m:ctrlPr>
                              <a:rPr lang="en-US" sz="2400" i="1">
                                <a:solidFill>
                                  <a:srgbClr val="000000"/>
                                </a:solidFill>
                                <a:latin typeface="Cambria Math"/>
                              </a:rPr>
                            </m:ctrlPr>
                          </m:sSubSupPr>
                          <m:e>
                            <m:r>
                              <a:rPr lang="en-US" sz="2400" i="1">
                                <a:solidFill>
                                  <a:srgbClr val="000000"/>
                                </a:solidFill>
                                <a:latin typeface="Cambria Math"/>
                              </a:rPr>
                              <m:t>𝑥</m:t>
                            </m:r>
                          </m:e>
                          <m:sub>
                            <m:r>
                              <a:rPr lang="en-US" sz="2400" i="1">
                                <a:solidFill>
                                  <a:srgbClr val="000000"/>
                                </a:solidFill>
                                <a:latin typeface="Cambria Math"/>
                              </a:rPr>
                              <m:t>𝑖</m:t>
                            </m:r>
                          </m:sub>
                          <m:sup/>
                        </m:sSubSup>
                      </m:e>
                      <m:sub/>
                      <m:sup>
                        <m:r>
                          <a:rPr lang="en-US" sz="2400" i="1">
                            <a:solidFill>
                              <a:srgbClr val="000000"/>
                            </a:solidFill>
                            <a:latin typeface="Cambria Math"/>
                          </a:rPr>
                          <m:t>2</m:t>
                        </m:r>
                      </m:sup>
                    </m:sSubSup>
                  </m:oMath>
                </a14:m>
                <a:r>
                  <a:rPr lang="en-US" sz="2400" dirty="0" smtClean="0">
                    <a:solidFill>
                      <a:srgbClr val="000000"/>
                    </a:solidFill>
                  </a:rPr>
                  <a:t> - </a:t>
                </a:r>
                <a14:m>
                  <m:oMath xmlns:m="http://schemas.openxmlformats.org/officeDocument/2006/math">
                    <m:f>
                      <m:fPr>
                        <m:ctrlPr>
                          <a:rPr lang="en-US" sz="2400" i="1">
                            <a:solidFill>
                              <a:srgbClr val="000000"/>
                            </a:solidFill>
                            <a:latin typeface="Cambria Math"/>
                          </a:rPr>
                        </m:ctrlPr>
                      </m:fPr>
                      <m:num>
                        <m:r>
                          <a:rPr lang="en-US" sz="2400" i="1">
                            <a:solidFill>
                              <a:srgbClr val="000000"/>
                            </a:solidFill>
                            <a:latin typeface="Cambria Math"/>
                          </a:rPr>
                          <m:t>1</m:t>
                        </m:r>
                      </m:num>
                      <m:den>
                        <m:r>
                          <a:rPr lang="en-US" sz="2400" i="1">
                            <a:solidFill>
                              <a:srgbClr val="000000"/>
                            </a:solidFill>
                            <a:latin typeface="Cambria Math"/>
                          </a:rPr>
                          <m:t>2</m:t>
                        </m:r>
                      </m:den>
                    </m:f>
                    <m:r>
                      <a:rPr lang="en-US" sz="2400" i="1">
                        <a:solidFill>
                          <a:srgbClr val="000000"/>
                        </a:solidFill>
                        <a:latin typeface="Cambria Math"/>
                      </a:rPr>
                      <m:t>𝑘</m:t>
                    </m:r>
                    <m:sSubSup>
                      <m:sSubSupPr>
                        <m:ctrlPr>
                          <a:rPr lang="en-US" sz="2400" i="1">
                            <a:solidFill>
                              <a:srgbClr val="000000"/>
                            </a:solidFill>
                            <a:latin typeface="Cambria Math"/>
                          </a:rPr>
                        </m:ctrlPr>
                      </m:sSubSupPr>
                      <m:e>
                        <m:sSubSup>
                          <m:sSubSupPr>
                            <m:ctrlPr>
                              <a:rPr lang="en-US" sz="2400" i="1">
                                <a:solidFill>
                                  <a:srgbClr val="000000"/>
                                </a:solidFill>
                                <a:latin typeface="Cambria Math"/>
                              </a:rPr>
                            </m:ctrlPr>
                          </m:sSubSupPr>
                          <m:e>
                            <m:r>
                              <a:rPr lang="en-US" sz="2400" i="1">
                                <a:solidFill>
                                  <a:srgbClr val="000000"/>
                                </a:solidFill>
                                <a:latin typeface="Cambria Math"/>
                              </a:rPr>
                              <m:t>𝑥</m:t>
                            </m:r>
                          </m:e>
                          <m:sub>
                            <m:r>
                              <a:rPr lang="en-US" sz="2400" i="1">
                                <a:solidFill>
                                  <a:srgbClr val="000000"/>
                                </a:solidFill>
                                <a:latin typeface="Cambria Math"/>
                              </a:rPr>
                              <m:t>𝑓</m:t>
                            </m:r>
                          </m:sub>
                          <m:sup/>
                        </m:sSubSup>
                      </m:e>
                      <m:sub/>
                      <m:sup>
                        <m:r>
                          <a:rPr lang="en-US" sz="2400" i="1">
                            <a:solidFill>
                              <a:srgbClr val="000000"/>
                            </a:solidFill>
                            <a:latin typeface="Cambria Math"/>
                          </a:rPr>
                          <m:t>2</m:t>
                        </m:r>
                      </m:sup>
                    </m:sSubSup>
                  </m:oMath>
                </a14:m>
                <a:endParaRPr lang="en-US" sz="2400" dirty="0"/>
              </a:p>
            </p:txBody>
          </p:sp>
        </mc:Choice>
        <mc:Fallback>
          <p:sp>
            <p:nvSpPr>
              <p:cNvPr id="3" name="Text Placeholder 2"/>
              <p:cNvSpPr>
                <a:spLocks noGrp="1" noRot="1" noChangeAspect="1" noMove="1" noResize="1" noEditPoints="1" noAdjustHandles="1" noChangeArrowheads="1" noChangeShapeType="1" noTextEdit="1"/>
              </p:cNvSpPr>
              <p:nvPr>
                <p:ph type="body" sz="half" idx="1"/>
              </p:nvPr>
            </p:nvSpPr>
            <p:spPr>
              <a:xfrm>
                <a:off x="304800" y="1148316"/>
                <a:ext cx="6858000" cy="5176284"/>
              </a:xfrm>
              <a:blipFill rotWithShape="1">
                <a:blip r:embed="rId2"/>
                <a:stretch>
                  <a:fillRect l="-1156" t="-824" r="-711" b="-118"/>
                </a:stretch>
              </a:blipFill>
            </p:spPr>
            <p:txBody>
              <a:bodyPr/>
              <a:lstStyle/>
              <a:p>
                <a:r>
                  <a:rPr lang="en-US">
                    <a:noFill/>
                  </a:rPr>
                  <a:t> </a:t>
                </a:r>
              </a:p>
            </p:txBody>
          </p:sp>
        </mc:Fallback>
      </mc:AlternateContent>
      <p:cxnSp>
        <p:nvCxnSpPr>
          <p:cNvPr id="6" name="Straight Connector 5"/>
          <p:cNvCxnSpPr/>
          <p:nvPr/>
        </p:nvCxnSpPr>
        <p:spPr>
          <a:xfrm>
            <a:off x="8153400" y="533400"/>
            <a:ext cx="0" cy="2362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086600" y="2133600"/>
            <a:ext cx="1828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7315200" y="1143000"/>
            <a:ext cx="1524000" cy="1828800"/>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8117072" y="533400"/>
            <a:ext cx="325730" cy="369332"/>
          </a:xfrm>
          <a:prstGeom prst="rect">
            <a:avLst/>
          </a:prstGeom>
          <a:noFill/>
        </p:spPr>
        <p:txBody>
          <a:bodyPr wrap="none" rtlCol="0">
            <a:spAutoFit/>
          </a:bodyPr>
          <a:lstStyle/>
          <a:p>
            <a:r>
              <a:rPr lang="en-US" dirty="0" smtClean="0"/>
              <a:t>F</a:t>
            </a:r>
            <a:endParaRPr lang="en-US" dirty="0"/>
          </a:p>
        </p:txBody>
      </p:sp>
      <p:sp>
        <p:nvSpPr>
          <p:cNvPr id="14" name="TextBox 13"/>
          <p:cNvSpPr txBox="1"/>
          <p:nvPr/>
        </p:nvSpPr>
        <p:spPr>
          <a:xfrm>
            <a:off x="8818270" y="2095500"/>
            <a:ext cx="300082" cy="369332"/>
          </a:xfrm>
          <a:prstGeom prst="rect">
            <a:avLst/>
          </a:prstGeom>
          <a:noFill/>
        </p:spPr>
        <p:txBody>
          <a:bodyPr wrap="none" rtlCol="0">
            <a:spAutoFit/>
          </a:bodyPr>
          <a:lstStyle/>
          <a:p>
            <a:r>
              <a:rPr lang="en-US" dirty="0" smtClean="0"/>
              <a:t>x</a:t>
            </a:r>
            <a:endParaRPr lang="en-US" dirty="0"/>
          </a:p>
        </p:txBody>
      </p:sp>
      <p:sp>
        <p:nvSpPr>
          <p:cNvPr id="15" name="TextBox 14"/>
          <p:cNvSpPr txBox="1"/>
          <p:nvPr/>
        </p:nvSpPr>
        <p:spPr>
          <a:xfrm>
            <a:off x="7416209" y="1143000"/>
            <a:ext cx="768159" cy="369332"/>
          </a:xfrm>
          <a:prstGeom prst="rect">
            <a:avLst/>
          </a:prstGeom>
          <a:noFill/>
        </p:spPr>
        <p:txBody>
          <a:bodyPr wrap="none" rtlCol="0">
            <a:spAutoFit/>
          </a:bodyPr>
          <a:lstStyle/>
          <a:p>
            <a:r>
              <a:rPr lang="en-US" dirty="0" smtClean="0"/>
              <a:t>F=-</a:t>
            </a:r>
            <a:r>
              <a:rPr lang="en-US" dirty="0" err="1" smtClean="0"/>
              <a:t>kx</a:t>
            </a:r>
            <a:endParaRPr lang="en-US" dirty="0"/>
          </a:p>
        </p:txBody>
      </p:sp>
      <p:cxnSp>
        <p:nvCxnSpPr>
          <p:cNvPr id="19" name="Straight Connector 18"/>
          <p:cNvCxnSpPr>
            <a:stCxn id="15" idx="1"/>
          </p:cNvCxnSpPr>
          <p:nvPr/>
        </p:nvCxnSpPr>
        <p:spPr>
          <a:xfrm>
            <a:off x="7416209" y="1327666"/>
            <a:ext cx="0" cy="805934"/>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7152335" y="2086122"/>
            <a:ext cx="301686" cy="307777"/>
          </a:xfrm>
          <a:prstGeom prst="rect">
            <a:avLst/>
          </a:prstGeom>
          <a:noFill/>
        </p:spPr>
        <p:txBody>
          <a:bodyPr wrap="none" rtlCol="0">
            <a:spAutoFit/>
          </a:bodyPr>
          <a:lstStyle/>
          <a:p>
            <a:r>
              <a:rPr lang="en-US" sz="1400" dirty="0" smtClean="0"/>
              <a:t>x</a:t>
            </a:r>
            <a:r>
              <a:rPr lang="en-US" sz="1400" baseline="-25000" dirty="0" smtClean="0"/>
              <a:t>i</a:t>
            </a:r>
            <a:endParaRPr lang="en-US" sz="1400" baseline="-25000" dirty="0"/>
          </a:p>
        </p:txBody>
      </p:sp>
      <p:cxnSp>
        <p:nvCxnSpPr>
          <p:cNvPr id="21" name="Straight Connector 20"/>
          <p:cNvCxnSpPr/>
          <p:nvPr/>
        </p:nvCxnSpPr>
        <p:spPr>
          <a:xfrm>
            <a:off x="7924800" y="1905000"/>
            <a:ext cx="0" cy="228600"/>
          </a:xfrm>
          <a:prstGeom prst="line">
            <a:avLst/>
          </a:prstGeom>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7800288" y="2095500"/>
            <a:ext cx="308098" cy="307777"/>
          </a:xfrm>
          <a:prstGeom prst="rect">
            <a:avLst/>
          </a:prstGeom>
          <a:noFill/>
        </p:spPr>
        <p:txBody>
          <a:bodyPr wrap="none" rtlCol="0">
            <a:spAutoFit/>
          </a:bodyPr>
          <a:lstStyle/>
          <a:p>
            <a:r>
              <a:rPr lang="en-US" sz="1400" dirty="0" err="1" smtClean="0"/>
              <a:t>x</a:t>
            </a:r>
            <a:r>
              <a:rPr lang="en-US" sz="1400" baseline="-25000" dirty="0" err="1"/>
              <a:t>f</a:t>
            </a:r>
            <a:endParaRPr lang="en-US" sz="1400" baseline="-25000" dirty="0"/>
          </a:p>
        </p:txBody>
      </p:sp>
      <p:sp>
        <p:nvSpPr>
          <p:cNvPr id="25" name="Rectangle 24"/>
          <p:cNvSpPr/>
          <p:nvPr/>
        </p:nvSpPr>
        <p:spPr>
          <a:xfrm>
            <a:off x="7620000" y="1512332"/>
            <a:ext cx="45719" cy="6135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7473198" y="2095500"/>
            <a:ext cx="385042" cy="307777"/>
          </a:xfrm>
          <a:prstGeom prst="rect">
            <a:avLst/>
          </a:prstGeom>
          <a:noFill/>
        </p:spPr>
        <p:txBody>
          <a:bodyPr wrap="none" rtlCol="0">
            <a:spAutoFit/>
          </a:bodyPr>
          <a:lstStyle/>
          <a:p>
            <a:r>
              <a:rPr lang="en-US" sz="1400" dirty="0" err="1" smtClean="0">
                <a:latin typeface="Symbol" panose="05050102010706020507" pitchFamily="18" charset="2"/>
              </a:rPr>
              <a:t>D</a:t>
            </a:r>
            <a:r>
              <a:rPr lang="en-US" sz="1400" dirty="0" err="1" smtClean="0"/>
              <a:t>x</a:t>
            </a:r>
            <a:endParaRPr lang="en-US" sz="1400" baseline="-25000" dirty="0"/>
          </a:p>
        </p:txBody>
      </p:sp>
    </p:spTree>
    <p:extLst>
      <p:ext uri="{BB962C8B-B14F-4D97-AF65-F5344CB8AC3E}">
        <p14:creationId xmlns:p14="http://schemas.microsoft.com/office/powerpoint/2010/main" val="1405104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anim calcmode="lin" valueType="num">
                                      <p:cBhvr additive="base">
                                        <p:cTn id="1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7" name="Picture 5" descr="SE06_09"/>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rcRect t="10193" b="5997"/>
          <a:stretch>
            <a:fillRect/>
          </a:stretch>
        </p:blipFill>
        <p:spPr>
          <a:xfrm>
            <a:off x="4800600" y="2159000"/>
            <a:ext cx="3652838" cy="3959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8434" name="Rectangle 2"/>
          <p:cNvSpPr>
            <a:spLocks noGrp="1" noChangeArrowheads="1"/>
          </p:cNvSpPr>
          <p:nvPr>
            <p:ph type="title"/>
          </p:nvPr>
        </p:nvSpPr>
        <p:spPr/>
        <p:txBody>
          <a:bodyPr/>
          <a:lstStyle/>
          <a:p>
            <a:r>
              <a:rPr lang="en-US" altLang="en-US">
                <a:solidFill>
                  <a:srgbClr val="3366FF"/>
                </a:solidFill>
              </a:rPr>
              <a:t>Springs</a:t>
            </a:r>
          </a:p>
        </p:txBody>
      </p:sp>
      <p:sp>
        <p:nvSpPr>
          <p:cNvPr id="18435" name="Rectangle 3"/>
          <p:cNvSpPr>
            <a:spLocks noGrp="1" noChangeArrowheads="1"/>
          </p:cNvSpPr>
          <p:nvPr>
            <p:ph type="body" sz="half" idx="1"/>
          </p:nvPr>
        </p:nvSpPr>
        <p:spPr>
          <a:xfrm>
            <a:off x="457200" y="1295400"/>
            <a:ext cx="4038600" cy="4830763"/>
          </a:xfrm>
        </p:spPr>
        <p:txBody>
          <a:bodyPr/>
          <a:lstStyle/>
          <a:p>
            <a:r>
              <a:rPr lang="en-US" altLang="en-US" sz="2800" dirty="0" smtClean="0"/>
              <a:t>Alternatively, using calculus: Work </a:t>
            </a:r>
            <a:r>
              <a:rPr lang="en-US" altLang="en-US" sz="2800" dirty="0"/>
              <a:t>done by the spring force =</a:t>
            </a:r>
          </a:p>
          <a:p>
            <a:endParaRPr lang="en-US" altLang="en-US" sz="2800" dirty="0"/>
          </a:p>
          <a:p>
            <a:endParaRPr lang="en-US" altLang="en-US" sz="2800" dirty="0"/>
          </a:p>
          <a:p>
            <a:endParaRPr lang="en-US" altLang="en-US" sz="2800" dirty="0"/>
          </a:p>
          <a:p>
            <a:r>
              <a:rPr lang="en-US" altLang="en-US" sz="2800" dirty="0" smtClean="0"/>
              <a:t>Same result in quick line; shortly see the significance of this</a:t>
            </a:r>
            <a:endParaRPr lang="en-US" altLang="en-US" sz="2800" dirty="0"/>
          </a:p>
        </p:txBody>
      </p:sp>
      <p:graphicFrame>
        <p:nvGraphicFramePr>
          <p:cNvPr id="18436" name="Object 4"/>
          <p:cNvGraphicFramePr>
            <a:graphicFrameLocks noChangeAspect="1"/>
          </p:cNvGraphicFramePr>
          <p:nvPr/>
        </p:nvGraphicFramePr>
        <p:xfrm>
          <a:off x="838200" y="2514600"/>
          <a:ext cx="4297363" cy="1547813"/>
        </p:xfrm>
        <a:graphic>
          <a:graphicData uri="http://schemas.openxmlformats.org/presentationml/2006/ole">
            <mc:AlternateContent xmlns:mc="http://schemas.openxmlformats.org/markup-compatibility/2006">
              <mc:Choice xmlns:v="urn:schemas-microsoft-com:vml" Requires="v">
                <p:oleObj spid="_x0000_s18455" name="Equation" r:id="rId4" imgW="1726920" imgH="622080" progId="Equation.DSMT4">
                  <p:embed/>
                </p:oleObj>
              </mc:Choice>
              <mc:Fallback>
                <p:oleObj name="Equation" r:id="rId4" imgW="1726920" imgH="622080" progId="Equation.DSMT4">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 y="2514600"/>
                        <a:ext cx="4297363" cy="1547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ltLang="en-US" sz="4000">
                <a:solidFill>
                  <a:srgbClr val="3366FF"/>
                </a:solidFill>
              </a:rPr>
              <a:t>Kinetic Energy and Work- KE Theorem</a:t>
            </a:r>
          </a:p>
        </p:txBody>
      </p:sp>
      <p:sp>
        <p:nvSpPr>
          <p:cNvPr id="22531" name="Rectangle 3"/>
          <p:cNvSpPr>
            <a:spLocks noGrp="1" noChangeArrowheads="1"/>
          </p:cNvSpPr>
          <p:nvPr>
            <p:ph type="body" idx="1"/>
          </p:nvPr>
        </p:nvSpPr>
        <p:spPr/>
        <p:txBody>
          <a:bodyPr/>
          <a:lstStyle/>
          <a:p>
            <a:r>
              <a:rPr lang="en-US" altLang="en-US"/>
              <a:t>How much work is done on a particle of mass m by an external force F as the particle moves from x</a:t>
            </a:r>
            <a:r>
              <a:rPr lang="en-US" altLang="en-US" baseline="-25000"/>
              <a:t>i</a:t>
            </a:r>
            <a:r>
              <a:rPr lang="en-US" altLang="en-US"/>
              <a:t> to x</a:t>
            </a:r>
            <a:r>
              <a:rPr lang="en-US" altLang="en-US" baseline="-25000"/>
              <a:t>f</a:t>
            </a:r>
            <a:r>
              <a:rPr lang="en-US" altLang="en-US"/>
              <a:t>?</a:t>
            </a:r>
          </a:p>
          <a:p>
            <a:endParaRPr lang="en-US" altLang="en-US"/>
          </a:p>
          <a:p>
            <a:endParaRPr lang="en-US" altLang="en-US"/>
          </a:p>
          <a:p>
            <a:r>
              <a:rPr lang="en-US" altLang="en-US"/>
              <a:t>Interpret this as W</a:t>
            </a:r>
            <a:r>
              <a:rPr lang="en-US" altLang="en-US" baseline="-25000"/>
              <a:t>net</a:t>
            </a:r>
            <a:r>
              <a:rPr lang="en-US" altLang="en-US"/>
              <a:t> = KE</a:t>
            </a:r>
            <a:r>
              <a:rPr lang="en-US" altLang="en-US" baseline="-25000"/>
              <a:t>f</a:t>
            </a:r>
            <a:r>
              <a:rPr lang="en-US" altLang="en-US"/>
              <a:t> – KE</a:t>
            </a:r>
            <a:r>
              <a:rPr lang="en-US" altLang="en-US" baseline="-25000"/>
              <a:t>i </a:t>
            </a:r>
            <a:r>
              <a:rPr lang="en-US" altLang="en-US"/>
              <a:t>= </a:t>
            </a:r>
            <a:r>
              <a:rPr lang="en-US" altLang="en-US">
                <a:latin typeface="Symbol" pitchFamily="18" charset="2"/>
              </a:rPr>
              <a:t>D</a:t>
            </a:r>
            <a:r>
              <a:rPr lang="en-US" altLang="en-US"/>
              <a:t>KE, where </a:t>
            </a:r>
          </a:p>
          <a:p>
            <a:pPr>
              <a:buFontTx/>
              <a:buNone/>
            </a:pPr>
            <a:r>
              <a:rPr lang="en-US" altLang="en-US"/>
              <a:t>	</a:t>
            </a:r>
            <a:r>
              <a:rPr lang="en-US" altLang="en-US">
                <a:solidFill>
                  <a:srgbClr val="FF0000"/>
                </a:solidFill>
              </a:rPr>
              <a:t>KE = ½ mv</a:t>
            </a:r>
            <a:r>
              <a:rPr lang="en-US" altLang="en-US" baseline="30000">
                <a:solidFill>
                  <a:srgbClr val="FF0000"/>
                </a:solidFill>
              </a:rPr>
              <a:t>2</a:t>
            </a:r>
            <a:r>
              <a:rPr lang="en-US" altLang="en-US" baseline="30000"/>
              <a:t> </a:t>
            </a:r>
          </a:p>
        </p:txBody>
      </p:sp>
      <p:graphicFrame>
        <p:nvGraphicFramePr>
          <p:cNvPr id="22532" name="Object 4"/>
          <p:cNvGraphicFramePr>
            <a:graphicFrameLocks noChangeAspect="1"/>
          </p:cNvGraphicFramePr>
          <p:nvPr/>
        </p:nvGraphicFramePr>
        <p:xfrm>
          <a:off x="685800" y="3200400"/>
          <a:ext cx="7696200" cy="930275"/>
        </p:xfrm>
        <a:graphic>
          <a:graphicData uri="http://schemas.openxmlformats.org/presentationml/2006/ole">
            <mc:AlternateContent xmlns:mc="http://schemas.openxmlformats.org/markup-compatibility/2006">
              <mc:Choice xmlns:v="urn:schemas-microsoft-com:vml" Requires="v">
                <p:oleObj spid="_x0000_s22548" name="Equation" r:id="rId3" imgW="3263760" imgH="393480" progId="Equation.DSMT4">
                  <p:embed/>
                </p:oleObj>
              </mc:Choice>
              <mc:Fallback>
                <p:oleObj name="Equation" r:id="rId3" imgW="3263760" imgH="39348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3200400"/>
                        <a:ext cx="7696200" cy="930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22532"/>
                                        </p:tgtEl>
                                        <p:attrNameLst>
                                          <p:attrName>style.visibility</p:attrName>
                                        </p:attrNameLst>
                                      </p:cBhvr>
                                      <p:to>
                                        <p:strVal val="visible"/>
                                      </p:to>
                                    </p:set>
                                    <p:anim calcmode="lin" valueType="num">
                                      <p:cBhvr additive="base">
                                        <p:cTn id="7" dur="500" fill="hold"/>
                                        <p:tgtEl>
                                          <p:spTgt spid="22532"/>
                                        </p:tgtEl>
                                        <p:attrNameLst>
                                          <p:attrName>ppt_x</p:attrName>
                                        </p:attrNameLst>
                                      </p:cBhvr>
                                      <p:tavLst>
                                        <p:tav tm="0">
                                          <p:val>
                                            <p:strVal val="1+#ppt_w/2"/>
                                          </p:val>
                                        </p:tav>
                                        <p:tav tm="100000">
                                          <p:val>
                                            <p:strVal val="#ppt_x"/>
                                          </p:val>
                                        </p:tav>
                                      </p:tavLst>
                                    </p:anim>
                                    <p:anim calcmode="lin" valueType="num">
                                      <p:cBhvr additive="base">
                                        <p:cTn id="8" dur="500" fill="hold"/>
                                        <p:tgtEl>
                                          <p:spTgt spid="2253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2531">
                                            <p:txEl>
                                              <p:pRg st="3" end="3"/>
                                            </p:txEl>
                                          </p:spTgt>
                                        </p:tgtEl>
                                        <p:attrNameLst>
                                          <p:attrName>style.visibility</p:attrName>
                                        </p:attrNameLst>
                                      </p:cBhvr>
                                      <p:to>
                                        <p:strVal val="visible"/>
                                      </p:to>
                                    </p:set>
                                    <p:anim calcmode="lin" valueType="num">
                                      <p:cBhvr additive="base">
                                        <p:cTn id="13" dur="500" fill="hold"/>
                                        <p:tgtEl>
                                          <p:spTgt spid="22531">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2531">
                                            <p:txEl>
                                              <p:pRg st="3" end="3"/>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22531">
                                            <p:txEl>
                                              <p:pRg st="4" end="4"/>
                                            </p:txEl>
                                          </p:spTgt>
                                        </p:tgtEl>
                                        <p:attrNameLst>
                                          <p:attrName>style.visibility</p:attrName>
                                        </p:attrNameLst>
                                      </p:cBhvr>
                                      <p:to>
                                        <p:strVal val="visible"/>
                                      </p:to>
                                    </p:set>
                                    <p:anim calcmode="lin" valueType="num">
                                      <p:cBhvr additive="base">
                                        <p:cTn id="17" dur="500" fill="hold"/>
                                        <p:tgtEl>
                                          <p:spTgt spid="22531">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253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ltLang="en-US">
                <a:solidFill>
                  <a:srgbClr val="3366FF"/>
                </a:solidFill>
              </a:rPr>
              <a:t>Problem</a:t>
            </a:r>
          </a:p>
        </p:txBody>
      </p:sp>
      <p:sp>
        <p:nvSpPr>
          <p:cNvPr id="20483" name="Rectangle 3"/>
          <p:cNvSpPr>
            <a:spLocks noGrp="1" noChangeArrowheads="1"/>
          </p:cNvSpPr>
          <p:nvPr>
            <p:ph type="body" sz="half" idx="1"/>
          </p:nvPr>
        </p:nvSpPr>
        <p:spPr>
          <a:xfrm>
            <a:off x="457200" y="1600200"/>
            <a:ext cx="4267200" cy="4525963"/>
          </a:xfrm>
        </p:spPr>
        <p:txBody>
          <a:bodyPr/>
          <a:lstStyle/>
          <a:p>
            <a:pPr algn="just">
              <a:lnSpc>
                <a:spcPct val="90000"/>
              </a:lnSpc>
            </a:pPr>
            <a:r>
              <a:rPr lang="en-US" altLang="en-US" b="1" i="1" dirty="0"/>
              <a:t>Example </a:t>
            </a:r>
            <a:r>
              <a:rPr lang="en-US" altLang="en-US" b="1" i="1" dirty="0" smtClean="0"/>
              <a:t>4.4</a:t>
            </a:r>
            <a:endParaRPr lang="en-US" altLang="en-US" b="1" i="1" dirty="0"/>
          </a:p>
          <a:p>
            <a:pPr>
              <a:lnSpc>
                <a:spcPct val="90000"/>
              </a:lnSpc>
              <a:buFontTx/>
              <a:buNone/>
            </a:pPr>
            <a:r>
              <a:rPr lang="en-US" altLang="en-US" i="1" dirty="0"/>
              <a:t>   	</a:t>
            </a:r>
            <a:r>
              <a:rPr lang="en-US" altLang="en-US" dirty="0"/>
              <a:t>Using the work-KE theorem, estimate the height to which a person can jump from rest.  Make some reasonable assumptions as needed.</a:t>
            </a:r>
          </a:p>
        </p:txBody>
      </p:sp>
      <p:pic>
        <p:nvPicPr>
          <p:cNvPr id="20487" name="Picture 7" descr="Ch5_5"/>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a:xfrm>
            <a:off x="4940300" y="2232025"/>
            <a:ext cx="3975100" cy="23304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ltLang="en-US">
                <a:solidFill>
                  <a:srgbClr val="3366FF"/>
                </a:solidFill>
              </a:rPr>
              <a:t>Gravitational Potential Energy</a:t>
            </a:r>
          </a:p>
        </p:txBody>
      </p:sp>
      <p:sp>
        <p:nvSpPr>
          <p:cNvPr id="30723" name="Rectangle 3"/>
          <p:cNvSpPr>
            <a:spLocks noGrp="1" noChangeArrowheads="1"/>
          </p:cNvSpPr>
          <p:nvPr>
            <p:ph type="body" idx="1"/>
          </p:nvPr>
        </p:nvSpPr>
        <p:spPr>
          <a:xfrm>
            <a:off x="228600" y="2819400"/>
            <a:ext cx="8915400" cy="3733800"/>
          </a:xfrm>
        </p:spPr>
        <p:txBody>
          <a:bodyPr/>
          <a:lstStyle/>
          <a:p>
            <a:pPr>
              <a:lnSpc>
                <a:spcPct val="80000"/>
              </a:lnSpc>
            </a:pPr>
            <a:endParaRPr lang="en-US" altLang="en-US" sz="2800" dirty="0"/>
          </a:p>
          <a:p>
            <a:pPr>
              <a:lnSpc>
                <a:spcPct val="80000"/>
              </a:lnSpc>
              <a:buFontTx/>
              <a:buNone/>
            </a:pPr>
            <a:r>
              <a:rPr lang="en-US" altLang="en-US" sz="2800" i="1" dirty="0"/>
              <a:t>		W = 		  =  -mg(</a:t>
            </a:r>
            <a:r>
              <a:rPr lang="en-US" altLang="en-US" sz="2800" i="1" dirty="0" err="1"/>
              <a:t>y</a:t>
            </a:r>
            <a:r>
              <a:rPr lang="en-US" altLang="en-US" sz="2800" i="1" baseline="-25000" dirty="0" err="1"/>
              <a:t>f</a:t>
            </a:r>
            <a:r>
              <a:rPr lang="en-US" altLang="en-US" sz="2800" i="1" dirty="0"/>
              <a:t> – </a:t>
            </a:r>
            <a:r>
              <a:rPr lang="en-US" altLang="en-US" sz="2800" i="1" dirty="0" err="1"/>
              <a:t>y</a:t>
            </a:r>
            <a:r>
              <a:rPr lang="en-US" altLang="en-US" sz="2800" i="1" baseline="-25000" dirty="0" err="1"/>
              <a:t>i</a:t>
            </a:r>
            <a:r>
              <a:rPr lang="en-US" altLang="en-US" sz="2800" i="1" baseline="-25000" dirty="0"/>
              <a:t> </a:t>
            </a:r>
            <a:r>
              <a:rPr lang="en-US" altLang="en-US" sz="2800" i="1" dirty="0"/>
              <a:t>)</a:t>
            </a:r>
            <a:r>
              <a:rPr lang="en-US" altLang="en-US" sz="2800" i="1" baseline="-25000" dirty="0"/>
              <a:t> </a:t>
            </a:r>
            <a:r>
              <a:rPr lang="en-US" altLang="en-US" sz="2800" i="1" dirty="0"/>
              <a:t>= -(</a:t>
            </a:r>
            <a:r>
              <a:rPr lang="en-US" altLang="en-US" sz="2800" i="1" dirty="0" err="1"/>
              <a:t>mgy</a:t>
            </a:r>
            <a:r>
              <a:rPr lang="en-US" altLang="en-US" sz="2800" i="1" baseline="-25000" dirty="0" err="1"/>
              <a:t>f</a:t>
            </a:r>
            <a:r>
              <a:rPr lang="en-US" altLang="en-US" sz="2800" i="1" dirty="0"/>
              <a:t> – </a:t>
            </a:r>
            <a:r>
              <a:rPr lang="en-US" altLang="en-US" sz="2800" i="1" dirty="0" err="1"/>
              <a:t>mgy</a:t>
            </a:r>
            <a:r>
              <a:rPr lang="en-US" altLang="en-US" sz="2800" i="1" baseline="-25000" dirty="0" err="1"/>
              <a:t>i</a:t>
            </a:r>
            <a:r>
              <a:rPr lang="en-US" altLang="en-US" sz="2800" i="1" dirty="0"/>
              <a:t>).</a:t>
            </a:r>
          </a:p>
          <a:p>
            <a:pPr>
              <a:lnSpc>
                <a:spcPct val="80000"/>
              </a:lnSpc>
            </a:pPr>
            <a:r>
              <a:rPr lang="en-US" altLang="en-US" sz="2800" dirty="0"/>
              <a:t>This is similar to the Work – KE theorem (</a:t>
            </a:r>
            <a:r>
              <a:rPr lang="en-US" altLang="en-US" sz="2800" dirty="0" err="1"/>
              <a:t>W</a:t>
            </a:r>
            <a:r>
              <a:rPr lang="en-US" altLang="en-US" sz="2800" baseline="-25000" dirty="0" err="1"/>
              <a:t>net</a:t>
            </a:r>
            <a:r>
              <a:rPr lang="en-US" altLang="en-US" sz="2800" dirty="0"/>
              <a:t> = </a:t>
            </a:r>
            <a:r>
              <a:rPr lang="en-US" altLang="en-US" sz="2800" dirty="0" err="1"/>
              <a:t>KE</a:t>
            </a:r>
            <a:r>
              <a:rPr lang="en-US" altLang="en-US" sz="2800" baseline="-25000" dirty="0" err="1"/>
              <a:t>f</a:t>
            </a:r>
            <a:r>
              <a:rPr lang="en-US" altLang="en-US" sz="2800" dirty="0"/>
              <a:t> – </a:t>
            </a:r>
            <a:r>
              <a:rPr lang="en-US" altLang="en-US" sz="2800" dirty="0" err="1"/>
              <a:t>KE</a:t>
            </a:r>
            <a:r>
              <a:rPr lang="en-US" altLang="en-US" sz="2800" baseline="-25000" dirty="0" err="1"/>
              <a:t>i</a:t>
            </a:r>
            <a:r>
              <a:rPr lang="en-US" altLang="en-US" sz="2800" dirty="0"/>
              <a:t>) in that </a:t>
            </a:r>
            <a:r>
              <a:rPr lang="en-US" altLang="en-US" sz="2800" i="1" dirty="0"/>
              <a:t>W =</a:t>
            </a:r>
            <a:r>
              <a:rPr lang="en-US" altLang="en-US" sz="2800" dirty="0"/>
              <a:t> the difference in a quantity at the two end-points of the motion.  </a:t>
            </a:r>
          </a:p>
          <a:p>
            <a:pPr>
              <a:lnSpc>
                <a:spcPct val="80000"/>
              </a:lnSpc>
            </a:pPr>
            <a:r>
              <a:rPr lang="en-US" altLang="en-US" sz="2800" dirty="0"/>
              <a:t>Let’s call this </a:t>
            </a:r>
            <a:r>
              <a:rPr lang="en-US" altLang="en-US" sz="2800" i="1" dirty="0" err="1"/>
              <a:t>PE</a:t>
            </a:r>
            <a:r>
              <a:rPr lang="en-US" altLang="en-US" sz="2800" i="1" baseline="-25000" dirty="0" err="1"/>
              <a:t>grav</a:t>
            </a:r>
            <a:r>
              <a:rPr lang="en-US" altLang="en-US" sz="2800" i="1" dirty="0"/>
              <a:t> = </a:t>
            </a:r>
            <a:r>
              <a:rPr lang="en-US" altLang="en-US" sz="2800" i="1" dirty="0" err="1"/>
              <a:t>mgy</a:t>
            </a:r>
            <a:r>
              <a:rPr lang="en-US" altLang="en-US" sz="2800" dirty="0"/>
              <a:t> = </a:t>
            </a:r>
            <a:r>
              <a:rPr lang="en-US" altLang="en-US" sz="2800" dirty="0" err="1"/>
              <a:t>grav</a:t>
            </a:r>
            <a:r>
              <a:rPr lang="en-US" altLang="en-US" sz="2800" dirty="0"/>
              <a:t>. potential energy; so that </a:t>
            </a:r>
            <a:r>
              <a:rPr lang="en-US" altLang="en-US" sz="2800" i="1" dirty="0"/>
              <a:t>W = -</a:t>
            </a:r>
            <a:r>
              <a:rPr lang="en-US" altLang="en-US" sz="2800" i="1" dirty="0" err="1">
                <a:latin typeface="Symbol" pitchFamily="18" charset="2"/>
              </a:rPr>
              <a:t>D</a:t>
            </a:r>
            <a:r>
              <a:rPr lang="en-US" altLang="en-US" sz="2800" i="1" dirty="0" err="1"/>
              <a:t>PE</a:t>
            </a:r>
            <a:r>
              <a:rPr lang="en-US" altLang="en-US" sz="2800" i="1" baseline="-25000" dirty="0" err="1"/>
              <a:t>grav</a:t>
            </a:r>
            <a:r>
              <a:rPr lang="en-US" altLang="en-US" sz="2800" i="1" baseline="-25000" dirty="0"/>
              <a:t> </a:t>
            </a:r>
            <a:r>
              <a:rPr lang="en-US" altLang="en-US" sz="2800" i="1" dirty="0"/>
              <a:t>= -(</a:t>
            </a:r>
            <a:r>
              <a:rPr lang="en-US" altLang="en-US" sz="2800" i="1" dirty="0" err="1"/>
              <a:t>PE</a:t>
            </a:r>
            <a:r>
              <a:rPr lang="en-US" altLang="en-US" sz="2800" i="1" baseline="-25000" dirty="0" err="1"/>
              <a:t>grav</a:t>
            </a:r>
            <a:r>
              <a:rPr lang="en-US" altLang="en-US" sz="2800" i="1" baseline="-25000" dirty="0"/>
              <a:t>-f</a:t>
            </a:r>
            <a:r>
              <a:rPr lang="en-US" altLang="en-US" sz="2800" i="1" dirty="0"/>
              <a:t> – </a:t>
            </a:r>
            <a:r>
              <a:rPr lang="en-US" altLang="en-US" sz="2800" i="1" dirty="0" err="1" smtClean="0"/>
              <a:t>PE</a:t>
            </a:r>
            <a:r>
              <a:rPr lang="en-US" altLang="en-US" sz="2800" i="1" baseline="-25000" dirty="0" err="1" smtClean="0"/>
              <a:t>grav-i</a:t>
            </a:r>
            <a:r>
              <a:rPr lang="en-US" altLang="en-US" sz="2800" i="1" baseline="-25000" dirty="0" smtClean="0"/>
              <a:t> </a:t>
            </a:r>
            <a:r>
              <a:rPr lang="en-US" altLang="en-US" sz="2800" i="1" dirty="0"/>
              <a:t>)</a:t>
            </a:r>
            <a:r>
              <a:rPr lang="en-US" altLang="en-US" sz="2800" i="1" baseline="-25000" dirty="0"/>
              <a:t>    </a:t>
            </a:r>
            <a:r>
              <a:rPr lang="en-US" altLang="en-US" sz="2800" dirty="0"/>
              <a:t>Note the </a:t>
            </a:r>
            <a:r>
              <a:rPr lang="en-US" altLang="en-US" sz="2800" dirty="0" smtClean="0"/>
              <a:t>negative </a:t>
            </a:r>
            <a:r>
              <a:rPr lang="en-US" altLang="en-US" sz="2800" dirty="0"/>
              <a:t>sign.</a:t>
            </a:r>
            <a:endParaRPr lang="en-US" altLang="en-US" sz="2800" i="1" baseline="-25000" dirty="0"/>
          </a:p>
          <a:p>
            <a:pPr>
              <a:lnSpc>
                <a:spcPct val="80000"/>
              </a:lnSpc>
            </a:pPr>
            <a:r>
              <a:rPr lang="en-US" altLang="en-US" sz="2800" i="1" baseline="-25000" dirty="0"/>
              <a:t>this is only valid near the Earth’s surface where g = constant</a:t>
            </a:r>
          </a:p>
          <a:p>
            <a:pPr>
              <a:lnSpc>
                <a:spcPct val="80000"/>
              </a:lnSpc>
            </a:pPr>
            <a:endParaRPr lang="en-US" altLang="en-US" sz="2800" i="1" dirty="0"/>
          </a:p>
        </p:txBody>
      </p:sp>
      <p:graphicFrame>
        <p:nvGraphicFramePr>
          <p:cNvPr id="30724" name="Object 4"/>
          <p:cNvGraphicFramePr>
            <a:graphicFrameLocks noChangeAspect="1"/>
          </p:cNvGraphicFramePr>
          <p:nvPr/>
        </p:nvGraphicFramePr>
        <p:xfrm>
          <a:off x="1981200" y="3200400"/>
          <a:ext cx="1238250" cy="509588"/>
        </p:xfrm>
        <a:graphic>
          <a:graphicData uri="http://schemas.openxmlformats.org/presentationml/2006/ole">
            <mc:AlternateContent xmlns:mc="http://schemas.openxmlformats.org/markup-compatibility/2006">
              <mc:Choice xmlns:v="urn:schemas-microsoft-com:vml" Requires="v">
                <p:oleObj spid="_x0000_s30750" name="Equation" r:id="rId3" imgW="495000" imgH="203040" progId="Equation.DSMT4">
                  <p:embed/>
                </p:oleObj>
              </mc:Choice>
              <mc:Fallback>
                <p:oleObj name="Equation" r:id="rId3" imgW="495000" imgH="20304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1200" y="3200400"/>
                        <a:ext cx="1238250" cy="509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725" name="Line 5"/>
          <p:cNvSpPr>
            <a:spLocks noChangeShapeType="1"/>
          </p:cNvSpPr>
          <p:nvPr/>
        </p:nvSpPr>
        <p:spPr bwMode="auto">
          <a:xfrm>
            <a:off x="1828800" y="1295400"/>
            <a:ext cx="0" cy="1447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26" name="Line 6"/>
          <p:cNvSpPr>
            <a:spLocks noChangeShapeType="1"/>
          </p:cNvSpPr>
          <p:nvPr/>
        </p:nvSpPr>
        <p:spPr bwMode="auto">
          <a:xfrm>
            <a:off x="1828800" y="2743200"/>
            <a:ext cx="3276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27" name="Rectangle 7"/>
          <p:cNvSpPr>
            <a:spLocks noChangeArrowheads="1"/>
          </p:cNvSpPr>
          <p:nvPr/>
        </p:nvSpPr>
        <p:spPr bwMode="auto">
          <a:xfrm>
            <a:off x="2819400" y="1295400"/>
            <a:ext cx="457200" cy="304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28" name="Line 8"/>
          <p:cNvSpPr>
            <a:spLocks noChangeShapeType="1"/>
          </p:cNvSpPr>
          <p:nvPr/>
        </p:nvSpPr>
        <p:spPr bwMode="auto">
          <a:xfrm>
            <a:off x="3048000" y="1600200"/>
            <a:ext cx="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29" name="Text Box 9"/>
          <p:cNvSpPr txBox="1">
            <a:spLocks noChangeArrowheads="1"/>
          </p:cNvSpPr>
          <p:nvPr/>
        </p:nvSpPr>
        <p:spPr bwMode="auto">
          <a:xfrm>
            <a:off x="3048000" y="1676400"/>
            <a:ext cx="533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mg</a:t>
            </a:r>
          </a:p>
        </p:txBody>
      </p:sp>
      <p:sp>
        <p:nvSpPr>
          <p:cNvPr id="30730" name="Line 10"/>
          <p:cNvSpPr>
            <a:spLocks noChangeShapeType="1"/>
          </p:cNvSpPr>
          <p:nvPr/>
        </p:nvSpPr>
        <p:spPr bwMode="auto">
          <a:xfrm>
            <a:off x="3810000" y="1371600"/>
            <a:ext cx="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31" name="Line 11"/>
          <p:cNvSpPr>
            <a:spLocks noChangeShapeType="1"/>
          </p:cNvSpPr>
          <p:nvPr/>
        </p:nvSpPr>
        <p:spPr bwMode="auto">
          <a:xfrm flipV="1">
            <a:off x="3886200" y="2743200"/>
            <a:ext cx="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32" name="Text Box 12"/>
          <p:cNvSpPr txBox="1">
            <a:spLocks noChangeArrowheads="1"/>
          </p:cNvSpPr>
          <p:nvPr/>
        </p:nvSpPr>
        <p:spPr bwMode="auto">
          <a:xfrm>
            <a:off x="3733800" y="19812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latin typeface="Symbol" pitchFamily="18" charset="2"/>
              </a:rPr>
              <a:t>D</a:t>
            </a:r>
            <a:r>
              <a:rPr lang="en-US" altLang="en-US"/>
              <a:t>y</a:t>
            </a:r>
          </a:p>
        </p:txBody>
      </p:sp>
      <p:sp>
        <p:nvSpPr>
          <p:cNvPr id="30733" name="Line 13"/>
          <p:cNvSpPr>
            <a:spLocks noChangeShapeType="1"/>
          </p:cNvSpPr>
          <p:nvPr/>
        </p:nvSpPr>
        <p:spPr bwMode="auto">
          <a:xfrm>
            <a:off x="1828800" y="1600200"/>
            <a:ext cx="304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34" name="Text Box 14"/>
          <p:cNvSpPr txBox="1">
            <a:spLocks noChangeArrowheads="1"/>
          </p:cNvSpPr>
          <p:nvPr/>
        </p:nvSpPr>
        <p:spPr bwMode="auto">
          <a:xfrm>
            <a:off x="1524000" y="1447800"/>
            <a:ext cx="685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y</a:t>
            </a:r>
            <a:r>
              <a:rPr lang="en-US" altLang="en-US" baseline="-25000"/>
              <a:t>i</a:t>
            </a:r>
          </a:p>
        </p:txBody>
      </p:sp>
      <p:sp>
        <p:nvSpPr>
          <p:cNvPr id="30735" name="Text Box 15"/>
          <p:cNvSpPr txBox="1">
            <a:spLocks noChangeArrowheads="1"/>
          </p:cNvSpPr>
          <p:nvPr/>
        </p:nvSpPr>
        <p:spPr bwMode="auto">
          <a:xfrm>
            <a:off x="1524000" y="2514600"/>
            <a:ext cx="685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y</a:t>
            </a:r>
            <a:r>
              <a:rPr lang="en-US" altLang="en-US" baseline="-25000"/>
              <a:t>f</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0723">
                                            <p:txEl>
                                              <p:pRg st="2" end="2"/>
                                            </p:txEl>
                                          </p:spTgt>
                                        </p:tgtEl>
                                        <p:attrNameLst>
                                          <p:attrName>style.visibility</p:attrName>
                                        </p:attrNameLst>
                                      </p:cBhvr>
                                      <p:to>
                                        <p:strVal val="visible"/>
                                      </p:to>
                                    </p:set>
                                    <p:anim calcmode="lin" valueType="num">
                                      <p:cBhvr additive="base">
                                        <p:cTn id="7" dur="500" fill="hold"/>
                                        <p:tgtEl>
                                          <p:spTgt spid="30723">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072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0723">
                                            <p:txEl>
                                              <p:pRg st="3" end="3"/>
                                            </p:txEl>
                                          </p:spTgt>
                                        </p:tgtEl>
                                        <p:attrNameLst>
                                          <p:attrName>style.visibility</p:attrName>
                                        </p:attrNameLst>
                                      </p:cBhvr>
                                      <p:to>
                                        <p:strVal val="visible"/>
                                      </p:to>
                                    </p:set>
                                    <p:anim calcmode="lin" valueType="num">
                                      <p:cBhvr additive="base">
                                        <p:cTn id="13" dur="500" fill="hold"/>
                                        <p:tgtEl>
                                          <p:spTgt spid="30723">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072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30723">
                                            <p:txEl>
                                              <p:pRg st="4" end="4"/>
                                            </p:txEl>
                                          </p:spTgt>
                                        </p:tgtEl>
                                        <p:attrNameLst>
                                          <p:attrName>style.visibility</p:attrName>
                                        </p:attrNameLst>
                                      </p:cBhvr>
                                      <p:to>
                                        <p:strVal val="visible"/>
                                      </p:to>
                                    </p:set>
                                    <p:anim calcmode="lin" valueType="num">
                                      <p:cBhvr additive="base">
                                        <p:cTn id="19" dur="500" fill="hold"/>
                                        <p:tgtEl>
                                          <p:spTgt spid="30723">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072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8" name="Picture 4" descr="SE07_03"/>
          <p:cNvPicPr>
            <a:picLocks noGrp="1" noChangeAspect="1" noChangeArrowheads="1"/>
          </p:cNvPicPr>
          <p:nvPr>
            <p:ph sz="half" idx="2"/>
          </p:nvPr>
        </p:nvPicPr>
        <p:blipFill>
          <a:blip r:embed="rId2" cstate="print">
            <a:lum contrast="6000"/>
            <a:extLst>
              <a:ext uri="{28A0092B-C50C-407E-A947-70E740481C1C}">
                <a14:useLocalDpi xmlns:a14="http://schemas.microsoft.com/office/drawing/2010/main" val="0"/>
              </a:ext>
            </a:extLst>
          </a:blip>
          <a:srcRect t="10193" b="5997"/>
          <a:stretch>
            <a:fillRect/>
          </a:stretch>
        </p:blipFill>
        <p:spPr>
          <a:xfrm>
            <a:off x="6019800" y="1524000"/>
            <a:ext cx="2624138" cy="30654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1746" name="Rectangle 2"/>
          <p:cNvSpPr>
            <a:spLocks noGrp="1" noChangeArrowheads="1"/>
          </p:cNvSpPr>
          <p:nvPr>
            <p:ph type="title"/>
          </p:nvPr>
        </p:nvSpPr>
        <p:spPr/>
        <p:txBody>
          <a:bodyPr/>
          <a:lstStyle/>
          <a:p>
            <a:r>
              <a:rPr lang="en-US" altLang="en-US" sz="4000">
                <a:solidFill>
                  <a:srgbClr val="3366FF"/>
                </a:solidFill>
              </a:rPr>
              <a:t>Conservation of Mechanical Energy</a:t>
            </a:r>
          </a:p>
        </p:txBody>
      </p:sp>
      <p:sp>
        <p:nvSpPr>
          <p:cNvPr id="31747" name="Rectangle 3"/>
          <p:cNvSpPr>
            <a:spLocks noGrp="1" noChangeArrowheads="1"/>
          </p:cNvSpPr>
          <p:nvPr>
            <p:ph type="body" sz="half" idx="1"/>
          </p:nvPr>
        </p:nvSpPr>
        <p:spPr>
          <a:xfrm>
            <a:off x="457200" y="1600200"/>
            <a:ext cx="6019800" cy="4800600"/>
          </a:xfrm>
        </p:spPr>
        <p:txBody>
          <a:bodyPr/>
          <a:lstStyle/>
          <a:p>
            <a:pPr>
              <a:lnSpc>
                <a:spcPct val="90000"/>
              </a:lnSpc>
            </a:pPr>
            <a:r>
              <a:rPr lang="en-US" altLang="en-US" sz="2800"/>
              <a:t>Suppose we apply the work – kinetic energy theorem to an isolated system where the only source of work is gravity. For the book example </a:t>
            </a:r>
          </a:p>
          <a:p>
            <a:pPr>
              <a:lnSpc>
                <a:spcPct val="90000"/>
              </a:lnSpc>
              <a:buFontTx/>
              <a:buNone/>
            </a:pPr>
            <a:r>
              <a:rPr lang="en-US" altLang="en-US" sz="2800"/>
              <a:t>	 W</a:t>
            </a:r>
            <a:r>
              <a:rPr lang="en-US" altLang="en-US" sz="2800" baseline="-25000"/>
              <a:t>on book </a:t>
            </a:r>
            <a:r>
              <a:rPr lang="en-US" altLang="en-US" sz="2800"/>
              <a:t>= (-mg) (y</a:t>
            </a:r>
            <a:r>
              <a:rPr lang="en-US" altLang="en-US" sz="2800" baseline="-25000"/>
              <a:t>a</a:t>
            </a:r>
            <a:r>
              <a:rPr lang="en-US" altLang="en-US" sz="2800"/>
              <a:t> – y</a:t>
            </a:r>
            <a:r>
              <a:rPr lang="en-US" altLang="en-US" sz="2800" baseline="-25000"/>
              <a:t>b</a:t>
            </a:r>
            <a:r>
              <a:rPr lang="en-US" altLang="en-US" sz="2800"/>
              <a:t>)= -</a:t>
            </a:r>
            <a:r>
              <a:rPr lang="en-US" altLang="en-US" sz="2800">
                <a:latin typeface="Symbol" pitchFamily="18" charset="2"/>
              </a:rPr>
              <a:t>D</a:t>
            </a:r>
            <a:r>
              <a:rPr lang="en-US" altLang="en-US" sz="2800"/>
              <a:t>PE</a:t>
            </a:r>
            <a:r>
              <a:rPr lang="en-US" altLang="en-US" sz="2800" baseline="-25000"/>
              <a:t>grav</a:t>
            </a:r>
          </a:p>
          <a:p>
            <a:pPr>
              <a:lnSpc>
                <a:spcPct val="90000"/>
              </a:lnSpc>
            </a:pPr>
            <a:r>
              <a:rPr lang="en-US" altLang="en-US" sz="2800"/>
              <a:t>Then </a:t>
            </a:r>
            <a:r>
              <a:rPr lang="en-US" altLang="en-US" sz="2800">
                <a:latin typeface="Symbol" pitchFamily="18" charset="2"/>
              </a:rPr>
              <a:t>D</a:t>
            </a:r>
            <a:r>
              <a:rPr lang="en-US" altLang="en-US" sz="2800"/>
              <a:t>KE = -</a:t>
            </a:r>
            <a:r>
              <a:rPr lang="en-US" altLang="en-US" sz="2800">
                <a:latin typeface="Symbol" pitchFamily="18" charset="2"/>
              </a:rPr>
              <a:t>D</a:t>
            </a:r>
            <a:r>
              <a:rPr lang="en-US" altLang="en-US" sz="2800"/>
              <a:t>PE</a:t>
            </a:r>
            <a:r>
              <a:rPr lang="en-US" altLang="en-US" sz="2800" baseline="-25000"/>
              <a:t>grav </a:t>
            </a:r>
            <a:r>
              <a:rPr lang="en-US" altLang="en-US" sz="2800"/>
              <a:t>or </a:t>
            </a:r>
          </a:p>
          <a:p>
            <a:pPr>
              <a:lnSpc>
                <a:spcPct val="90000"/>
              </a:lnSpc>
              <a:buFontTx/>
              <a:buNone/>
            </a:pPr>
            <a:r>
              <a:rPr lang="en-US" altLang="en-US" sz="2800" baseline="-25000"/>
              <a:t>	</a:t>
            </a:r>
            <a:r>
              <a:rPr lang="en-US" altLang="en-US" sz="2800"/>
              <a:t>KE</a:t>
            </a:r>
            <a:r>
              <a:rPr lang="en-US" altLang="en-US" sz="2800" baseline="-25000"/>
              <a:t>i</a:t>
            </a:r>
            <a:r>
              <a:rPr lang="en-US" altLang="en-US" sz="2800"/>
              <a:t>+PE</a:t>
            </a:r>
            <a:r>
              <a:rPr lang="en-US" altLang="en-US" sz="2800" baseline="-25000"/>
              <a:t>i</a:t>
            </a:r>
            <a:r>
              <a:rPr lang="en-US" altLang="en-US" sz="2800"/>
              <a:t> = KE</a:t>
            </a:r>
            <a:r>
              <a:rPr lang="en-US" altLang="en-US" sz="2800" baseline="-25000"/>
              <a:t>f</a:t>
            </a:r>
            <a:r>
              <a:rPr lang="en-US" altLang="en-US" sz="2800"/>
              <a:t> + PE</a:t>
            </a:r>
            <a:r>
              <a:rPr lang="en-US" altLang="en-US" sz="2800" baseline="-25000"/>
              <a:t>f </a:t>
            </a:r>
            <a:r>
              <a:rPr lang="en-US" altLang="en-US" sz="2800"/>
              <a:t>= E</a:t>
            </a:r>
            <a:r>
              <a:rPr lang="en-US" altLang="en-US" sz="2800" baseline="-25000"/>
              <a:t>mech</a:t>
            </a:r>
            <a:r>
              <a:rPr lang="en-US" altLang="en-US" sz="2800"/>
              <a:t> = constant</a:t>
            </a:r>
          </a:p>
          <a:p>
            <a:pPr>
              <a:lnSpc>
                <a:spcPct val="90000"/>
              </a:lnSpc>
            </a:pPr>
            <a:r>
              <a:rPr lang="en-US" altLang="en-US" sz="2800"/>
              <a:t>We call KE + PE = mechanical E – other types of PE.</a:t>
            </a:r>
          </a:p>
          <a:p>
            <a:pPr>
              <a:lnSpc>
                <a:spcPct val="90000"/>
              </a:lnSpc>
              <a:buFontTx/>
              <a:buNone/>
            </a:pPr>
            <a:endParaRPr lang="en-US" altLang="en-US" sz="2800" baseline="-250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1747">
                                            <p:txEl>
                                              <p:pRg st="2" end="2"/>
                                            </p:txEl>
                                          </p:spTgt>
                                        </p:tgtEl>
                                        <p:attrNameLst>
                                          <p:attrName>style.visibility</p:attrName>
                                        </p:attrNameLst>
                                      </p:cBhvr>
                                      <p:to>
                                        <p:strVal val="visible"/>
                                      </p:to>
                                    </p:set>
                                    <p:anim calcmode="lin" valueType="num">
                                      <p:cBhvr additive="base">
                                        <p:cTn id="7" dur="500" fill="hold"/>
                                        <p:tgtEl>
                                          <p:spTgt spid="31747">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1747">
                                            <p:txEl>
                                              <p:pRg st="2" end="2"/>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1747">
                                            <p:txEl>
                                              <p:pRg st="3" end="3"/>
                                            </p:txEl>
                                          </p:spTgt>
                                        </p:tgtEl>
                                        <p:attrNameLst>
                                          <p:attrName>style.visibility</p:attrName>
                                        </p:attrNameLst>
                                      </p:cBhvr>
                                      <p:to>
                                        <p:strVal val="visible"/>
                                      </p:to>
                                    </p:set>
                                    <p:anim calcmode="lin" valueType="num">
                                      <p:cBhvr additive="base">
                                        <p:cTn id="11" dur="500" fill="hold"/>
                                        <p:tgtEl>
                                          <p:spTgt spid="31747">
                                            <p:txEl>
                                              <p:pRg st="3" end="3"/>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174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nodeType="clickEffect">
                                  <p:stCondLst>
                                    <p:cond delay="0"/>
                                  </p:stCondLst>
                                  <p:childTnLst>
                                    <p:set>
                                      <p:cBhvr>
                                        <p:cTn id="16" dur="1" fill="hold">
                                          <p:stCondLst>
                                            <p:cond delay="0"/>
                                          </p:stCondLst>
                                        </p:cTn>
                                        <p:tgtEl>
                                          <p:spTgt spid="31747">
                                            <p:txEl>
                                              <p:pRg st="4" end="4"/>
                                            </p:txEl>
                                          </p:spTgt>
                                        </p:tgtEl>
                                        <p:attrNameLst>
                                          <p:attrName>style.visibility</p:attrName>
                                        </p:attrNameLst>
                                      </p:cBhvr>
                                      <p:to>
                                        <p:strVal val="visible"/>
                                      </p:to>
                                    </p:set>
                                    <p:anim calcmode="lin" valueType="num">
                                      <p:cBhvr additive="base">
                                        <p:cTn id="17" dur="500" fill="hold"/>
                                        <p:tgtEl>
                                          <p:spTgt spid="31747">
                                            <p:txEl>
                                              <p:pRg st="4" end="4"/>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174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1081</TotalTime>
  <Words>893</Words>
  <Application>Microsoft Office PowerPoint</Application>
  <PresentationFormat>On-screen Show (4:3)</PresentationFormat>
  <Paragraphs>103</Paragraphs>
  <Slides>18</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18</vt:i4>
      </vt:variant>
    </vt:vector>
  </HeadingPairs>
  <TitlesOfParts>
    <vt:vector size="21" baseType="lpstr">
      <vt:lpstr>Default Design</vt:lpstr>
      <vt:lpstr>Equation</vt:lpstr>
      <vt:lpstr>Picture</vt:lpstr>
      <vt:lpstr>Work</vt:lpstr>
      <vt:lpstr>Example problem</vt:lpstr>
      <vt:lpstr>Suppose the force is not constant – still in one dimension</vt:lpstr>
      <vt:lpstr>Work done by Springs</vt:lpstr>
      <vt:lpstr>Springs</vt:lpstr>
      <vt:lpstr>Kinetic Energy and Work- KE Theorem</vt:lpstr>
      <vt:lpstr>Problem</vt:lpstr>
      <vt:lpstr>Gravitational Potential Energy</vt:lpstr>
      <vt:lpstr>Conservation of Mechanical Energy</vt:lpstr>
      <vt:lpstr>Example</vt:lpstr>
      <vt:lpstr>Elastic Potential Energy</vt:lpstr>
      <vt:lpstr>Second Spring Problem</vt:lpstr>
      <vt:lpstr>Vertical Spring Example</vt:lpstr>
      <vt:lpstr>Conservative Forces</vt:lpstr>
      <vt:lpstr>Potential Energy and Force Connection</vt:lpstr>
      <vt:lpstr>Potential Energy Diagrams</vt:lpstr>
      <vt:lpstr>POWER</vt:lpstr>
      <vt:lpstr>Example</vt:lpstr>
    </vt:vector>
  </TitlesOfParts>
  <Company>Union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dc:title>
  <dc:creator>Physics</dc:creator>
  <cp:lastModifiedBy>aaa</cp:lastModifiedBy>
  <cp:revision>56</cp:revision>
  <cp:lastPrinted>2014-04-07T17:57:12Z</cp:lastPrinted>
  <dcterms:created xsi:type="dcterms:W3CDTF">2003-01-17T18:14:24Z</dcterms:created>
  <dcterms:modified xsi:type="dcterms:W3CDTF">2014-04-11T17:58:56Z</dcterms:modified>
</cp:coreProperties>
</file>