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76" r:id="rId12"/>
    <p:sldId id="264" r:id="rId13"/>
    <p:sldId id="265" r:id="rId14"/>
    <p:sldId id="266" r:id="rId15"/>
    <p:sldId id="277" r:id="rId16"/>
    <p:sldId id="28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7775-F870-40F5-8A95-3639D2158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3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87488-60DF-4FE8-9B5A-DE31D7C0F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2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091D-2C1D-433F-8B66-AE47E3830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9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E63772-8136-4D5D-A554-5FE7F6AAA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2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1CC7E-8B69-481B-A807-21EEA9AD4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B6F33-49F4-4CDE-A789-DD9D4AE6E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6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24456-F9BE-439D-A4C0-C381D09E7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5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F1431-9FB1-44F4-9066-511EE7019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9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0747-ABF0-4922-99DC-22C9D0CCC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8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84A0-B114-447C-A2B9-8ECB33FCB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2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93CFB-917C-47D9-930E-44BD78619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09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037E3-1233-4CB0-AD27-D3B201B63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03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42848-AB1A-460B-AEC2-4006E0115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0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5F107-85A8-4C42-9815-5DB1D7654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Vectors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Scalars &amp; vectors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Adding displacement vectors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What about adding other vectors - Vector equality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Order does not matter: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562600" y="1828800"/>
          <a:ext cx="3048000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icture" r:id="rId3" imgW="1915668" imgH="1162812" progId="Word.Picture.8">
                  <p:embed/>
                </p:oleObj>
              </mc:Choice>
              <mc:Fallback>
                <p:oleObj name="Picture" r:id="rId3" imgW="1915668" imgH="116281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3048000" cy="184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867400" y="4114800"/>
          <a:ext cx="20574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icture" r:id="rId5" imgW="2057400" imgH="1765300" progId="Word.Picture.8">
                  <p:embed/>
                </p:oleObj>
              </mc:Choice>
              <mc:Fallback>
                <p:oleObj name="Picture" r:id="rId5" imgW="2057400" imgH="17653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057400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295400" y="4876800"/>
          <a:ext cx="29718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icture" r:id="rId7" imgW="2346960" imgH="1414272" progId="Word.Picture.8">
                  <p:embed/>
                </p:oleObj>
              </mc:Choice>
              <mc:Fallback>
                <p:oleObj name="Picture" r:id="rId7" imgW="2346960" imgH="1414272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76800"/>
                        <a:ext cx="29718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>
                <a:solidFill>
                  <a:srgbClr val="3333FF"/>
                </a:solidFill>
              </a:rPr>
              <a:t>Problem Solving Strategy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6324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solidFill>
                  <a:srgbClr val="FF0000"/>
                </a:solidFill>
              </a:rPr>
              <a:t>Make a rough sketch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of the problem</a:t>
            </a:r>
            <a:r>
              <a:rPr lang="en-US" altLang="en-US" sz="2400"/>
              <a:t>, if there is not already one supplied as part of the problem, and </a:t>
            </a:r>
            <a:r>
              <a:rPr lang="en-US" altLang="en-US" sz="2400" i="1"/>
              <a:t>identify the object(s) whose motion is to be studied</a:t>
            </a:r>
            <a:r>
              <a:rPr lang="en-US" altLang="en-US" sz="2400"/>
              <a:t>, if that is not clear.</a:t>
            </a:r>
            <a:endParaRPr lang="en-US" altLang="en-US" sz="2400" b="1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solidFill>
                  <a:srgbClr val="FF0000"/>
                </a:solidFill>
              </a:rPr>
              <a:t>Identify all the forces acting on the object</a:t>
            </a:r>
            <a:r>
              <a:rPr lang="en-US" altLang="en-US" sz="2400"/>
              <a:t> </a:t>
            </a:r>
            <a:r>
              <a:rPr lang="en-US" altLang="en-US" sz="2400" i="1" u="sng"/>
              <a:t>(and only on that object)</a:t>
            </a:r>
            <a:r>
              <a:rPr lang="en-US" altLang="en-US" sz="2400"/>
              <a:t> </a:t>
            </a:r>
            <a:r>
              <a:rPr lang="en-US" altLang="en-US" sz="2400" i="1"/>
              <a:t>by constructing a carefully labeled external force diagram (such a diagram is sometimes known as a </a:t>
            </a:r>
            <a:r>
              <a:rPr lang="en-US" altLang="en-US" sz="2400" i="1">
                <a:solidFill>
                  <a:srgbClr val="FF0000"/>
                </a:solidFill>
              </a:rPr>
              <a:t>free-body diagram</a:t>
            </a:r>
            <a:r>
              <a:rPr lang="en-US" altLang="en-US" sz="2400" i="1"/>
              <a:t>)</a:t>
            </a:r>
            <a:r>
              <a:rPr lang="en-US" altLang="en-US" sz="2400"/>
              <a:t>- a crucial step in solving the problem.</a:t>
            </a:r>
            <a:endParaRPr lang="en-US" altLang="en-US" sz="2400" b="1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From the external force diagram, with a set of chosen coordinate axes, </a:t>
            </a:r>
            <a:r>
              <a:rPr lang="en-US" altLang="en-US" sz="2400" i="1">
                <a:solidFill>
                  <a:srgbClr val="FF0000"/>
                </a:solidFill>
              </a:rPr>
              <a:t>write down the equations of motion</a:t>
            </a:r>
            <a:r>
              <a:rPr lang="en-US" altLang="en-US" sz="2400"/>
              <a:t>, the component Newton’s Second Law equations, being very careful to use appropriate labeling and to write down the </a:t>
            </a:r>
            <a:r>
              <a:rPr lang="en-US" altLang="en-US" sz="2400" i="1"/>
              <a:t>x</a:t>
            </a:r>
            <a:r>
              <a:rPr lang="en-US" altLang="en-US" sz="2400"/>
              <a:t> and </a:t>
            </a:r>
            <a:r>
              <a:rPr lang="en-US" altLang="en-US" sz="2400" i="1"/>
              <a:t>y</a:t>
            </a:r>
            <a:r>
              <a:rPr lang="en-US" altLang="en-US" sz="2400"/>
              <a:t> components in separate equations.</a:t>
            </a:r>
            <a:endParaRPr lang="en-US" altLang="en-US" sz="2400" b="1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Once the equations of motion are obtained, </a:t>
            </a:r>
            <a:r>
              <a:rPr lang="en-US" altLang="en-US" sz="2400" i="1">
                <a:solidFill>
                  <a:srgbClr val="FF0000"/>
                </a:solidFill>
              </a:rPr>
              <a:t>solve for the unknowns of the problem</a:t>
            </a:r>
            <a:r>
              <a:rPr lang="en-US" altLang="en-US" sz="2400"/>
              <a:t>, by performing the required algebra.  </a:t>
            </a:r>
            <a:endParaRPr lang="en-US" altLang="en-US" sz="2400" b="1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Whenever possible, </a:t>
            </a:r>
            <a:r>
              <a:rPr lang="en-US" altLang="en-US" sz="2400" i="1">
                <a:solidFill>
                  <a:srgbClr val="FF0000"/>
                </a:solidFill>
              </a:rPr>
              <a:t>check your results</a:t>
            </a:r>
            <a:r>
              <a:rPr lang="en-US" altLang="en-US" sz="2400"/>
              <a:t> in limiting cases or in simplified circumstances.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Example Problem 2</a:t>
            </a:r>
          </a:p>
        </p:txBody>
      </p:sp>
      <p:pic>
        <p:nvPicPr>
          <p:cNvPr id="32771" name="Picture 3" descr="SEP04_3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5997"/>
          <a:stretch>
            <a:fillRect/>
          </a:stretch>
        </p:blipFill>
        <p:spPr>
          <a:xfrm>
            <a:off x="1676400" y="1989138"/>
            <a:ext cx="3497263" cy="371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10200" y="2286000"/>
            <a:ext cx="3232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No friction present</a:t>
            </a:r>
          </a:p>
          <a:p>
            <a:pPr>
              <a:buFontTx/>
              <a:buAutoNum type="alphaLcParenR"/>
            </a:pPr>
            <a:r>
              <a:rPr lang="en-US" altLang="en-US"/>
              <a:t>For what values of F</a:t>
            </a:r>
            <a:r>
              <a:rPr lang="en-US" altLang="en-US" baseline="-25000"/>
              <a:t>x</a:t>
            </a:r>
            <a:r>
              <a:rPr lang="en-US" altLang="en-US"/>
              <a:t> does</a:t>
            </a:r>
          </a:p>
          <a:p>
            <a:r>
              <a:rPr lang="en-US" altLang="en-US"/>
              <a:t>	the 2 kg mass rise?</a:t>
            </a:r>
          </a:p>
          <a:p>
            <a:r>
              <a:rPr lang="en-US" altLang="en-US"/>
              <a:t>b) For what values of F</a:t>
            </a:r>
            <a:r>
              <a:rPr lang="en-US" altLang="en-US" baseline="-25000"/>
              <a:t>x</a:t>
            </a:r>
            <a:r>
              <a:rPr lang="en-US" altLang="en-US"/>
              <a:t> is the</a:t>
            </a:r>
          </a:p>
          <a:p>
            <a:r>
              <a:rPr lang="en-US" altLang="en-US"/>
              <a:t>	tension in the cord = 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Special Case II- Circular Motion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particle traveling in a circle is accelerating even if its speed is constant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Uniform circular motion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is the acceleration? Magnitude and direction.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791200" y="1600200"/>
          <a:ext cx="22526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icture" r:id="rId3" imgW="1950720" imgH="1981200" progId="Word.Picture.8">
                  <p:embed/>
                </p:oleObj>
              </mc:Choice>
              <mc:Fallback>
                <p:oleObj name="Picture" r:id="rId3" imgW="1950720" imgH="19812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2526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Uniform Circular Motion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257800" cy="5334000"/>
          </a:xfrm>
        </p:spPr>
        <p:txBody>
          <a:bodyPr/>
          <a:lstStyle/>
          <a:p>
            <a:r>
              <a:rPr lang="en-US" altLang="en-US" sz="2400"/>
              <a:t>With 	 we have two sets of similar triangles so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Or 		;but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Direction is toward the center of the circle – centripetal acceleration – perpendicular to </a:t>
            </a:r>
          </a:p>
          <a:p>
            <a:r>
              <a:rPr lang="en-US" altLang="en-US" sz="2400"/>
              <a:t>Centripetal force needed to produce this acceleration</a:t>
            </a:r>
          </a:p>
          <a:p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181600" y="1676400"/>
          <a:ext cx="3733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Picture" r:id="rId3" imgW="3097701" imgH="1551894" progId="Word.Picture.8">
                  <p:embed/>
                </p:oleObj>
              </mc:Choice>
              <mc:Fallback>
                <p:oleObj name="Picture" r:id="rId3" imgW="3097701" imgH="155189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3733800" cy="187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600200" y="1295400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83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733800" y="1676400"/>
          <a:ext cx="9906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9906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066800" y="2362200"/>
          <a:ext cx="1143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1430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914400" y="3124200"/>
          <a:ext cx="35814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11" imgW="2184120" imgH="419040" progId="Equation.DSMT4">
                  <p:embed/>
                </p:oleObj>
              </mc:Choice>
              <mc:Fallback>
                <p:oleObj name="Equation" r:id="rId11" imgW="21841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35814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505200" y="45720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5720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1195388" y="5791200"/>
          <a:ext cx="29432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5" imgW="1498320" imgH="419040" progId="Equation.DSMT4">
                  <p:embed/>
                </p:oleObj>
              </mc:Choice>
              <mc:Fallback>
                <p:oleObj name="Equation" r:id="rId15" imgW="149832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791200"/>
                        <a:ext cx="29432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Example Problems 3&amp;4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Conical pendulum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Loop-the-loop</a:t>
            </a:r>
          </a:p>
        </p:txBody>
      </p:sp>
      <p:pic>
        <p:nvPicPr>
          <p:cNvPr id="22532" name="Picture 4" descr="SE05_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7761"/>
          <a:stretch>
            <a:fillRect/>
          </a:stretch>
        </p:blipFill>
        <p:spPr>
          <a:xfrm>
            <a:off x="5253038" y="1938338"/>
            <a:ext cx="2828925" cy="167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0" y="2057400"/>
            <a:ext cx="1676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4" name="Picture 6" descr="SE05_1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7761"/>
          <a:stretch>
            <a:fillRect/>
          </a:stretch>
        </p:blipFill>
        <p:spPr>
          <a:xfrm>
            <a:off x="5334000" y="4606925"/>
            <a:ext cx="2830513" cy="167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934200" y="4572000"/>
            <a:ext cx="114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5" grpId="0" animBg="1"/>
      <p:bldP spid="225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66FF"/>
                </a:solidFill>
              </a:rPr>
              <a:t>Work in 2 or 3 dimensions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general definition of work when the force is constant is defined as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where </a:t>
            </a:r>
            <a:r>
              <a:rPr lang="el-GR" altLang="en-US" sz="2400">
                <a:cs typeface="Arial" charset="0"/>
              </a:rPr>
              <a:t>θ</a:t>
            </a:r>
            <a:r>
              <a:rPr lang="en-US" altLang="en-US" sz="2400">
                <a:cs typeface="Arial" charset="0"/>
              </a:rPr>
              <a:t> is the angle between F and x</a:t>
            </a:r>
            <a:r>
              <a:rPr lang="en-US" alt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Why?  This picks out the component of F along the motion as that part, and only that part, that can do work.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143000" y="2590800"/>
          <a:ext cx="27670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3" imgW="939600" imgH="203040" progId="Equation.DSMT4">
                  <p:embed/>
                </p:oleObj>
              </mc:Choice>
              <mc:Fallback>
                <p:oleObj name="Equation" r:id="rId3" imgW="9396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276701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5" descr="SE06_04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8" b="18738"/>
          <a:stretch>
            <a:fillRect/>
          </a:stretch>
        </p:blipFill>
        <p:spPr>
          <a:xfrm>
            <a:off x="4800600" y="1736725"/>
            <a:ext cx="3429000" cy="277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65725" y="4989513"/>
            <a:ext cx="3816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he picks up the box and walks</a:t>
            </a:r>
          </a:p>
          <a:p>
            <a:r>
              <a:rPr lang="en-US" altLang="en-US"/>
              <a:t>horizontally a distance d at const. v</a:t>
            </a:r>
          </a:p>
          <a:p>
            <a:r>
              <a:rPr lang="en-US" altLang="en-US"/>
              <a:t>how much work is done by him and </a:t>
            </a:r>
          </a:p>
          <a:p>
            <a:r>
              <a:rPr lang="en-US" altLang="en-US"/>
              <a:t>by the gravitational force?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Example Problem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dirty="0"/>
              <a:t>Problem </a:t>
            </a:r>
            <a:r>
              <a:rPr lang="en-US" altLang="en-US" dirty="0" smtClean="0"/>
              <a:t>27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981200"/>
            <a:ext cx="74231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A 100 kg sled is slid across a smooth ice field by a group of 4 dogs tied to the sled pulling with a 350 N force along a rope at an angle of 20</a:t>
            </a:r>
            <a:r>
              <a:rPr lang="en-US" altLang="en-US" sz="2400" baseline="30000" dirty="0"/>
              <a:t>o</a:t>
            </a:r>
            <a:r>
              <a:rPr lang="en-US" altLang="en-US" sz="2400" dirty="0"/>
              <a:t> above the horizontal.  </a:t>
            </a:r>
          </a:p>
          <a:p>
            <a:r>
              <a:rPr lang="en-US" altLang="en-US" sz="2400" dirty="0"/>
              <a:t>a) If the sled travels at a constant speed, find the drag force on the sled.  </a:t>
            </a:r>
          </a:p>
          <a:p>
            <a:r>
              <a:rPr lang="en-US" altLang="en-US" sz="2400" dirty="0"/>
              <a:t>b) Find the work done by the dogs after pulling the sled for 1 km.</a:t>
            </a:r>
          </a:p>
          <a:p>
            <a:pPr algn="ctr" eaLnBrk="0" hangingPunct="0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Friction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Up till now we have ignored ever-present friction forces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Often these are thought of as causing complications, but friction is essential for most types of motion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Without it we would not be able to walk, automobiles would not be able to move, and even machinery would not be able to function </a:t>
            </a:r>
          </a:p>
        </p:txBody>
      </p:sp>
      <p:pic>
        <p:nvPicPr>
          <p:cNvPr id="23556" name="Picture 4" descr="gorill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495800"/>
            <a:ext cx="1195388" cy="114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bicycle rac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00200"/>
            <a:ext cx="1752600" cy="1176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 descr="cable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1876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Kinetic Friction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Imagine two solid objects sliding relative to each other, such as a block sliding on a table surface. 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Friction is the contact force acting parallel to the surface of contact (as contrasted with the normal force which is also a contact force but is directed perpendicular to the contact surface). 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It is produced by electromagnetic interactions between the molecules at the contacting surfaces of the two objects. 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FF3300"/>
                </a:solidFill>
              </a:rPr>
              <a:t>The frictional force on an object is always directed opposite to its velocity</a:t>
            </a:r>
            <a:r>
              <a:rPr lang="en-US" altLang="en-US" sz="2000"/>
              <a:t>. 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It is found that while the frictional force depends on the nature of the material surfaces, surprisingly, it does not depend on the contact area (to a good approximation).  </a:t>
            </a:r>
          </a:p>
        </p:txBody>
      </p:sp>
      <p:pic>
        <p:nvPicPr>
          <p:cNvPr id="24580" name="Picture 4" descr="STM copper surfac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667000"/>
            <a:ext cx="1651000" cy="246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8725" y="5141913"/>
            <a:ext cx="253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Microscopic surface of copper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Kinetic Friction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kinetic friction is proportional to the normal force, </a:t>
            </a:r>
            <a:r>
              <a:rPr lang="en-US" altLang="en-US" sz="2800" i="1"/>
              <a:t>N</a:t>
            </a:r>
            <a:r>
              <a:rPr lang="en-US" altLang="en-US" sz="2800"/>
              <a:t>, and can be written as </a:t>
            </a:r>
            <a:endParaRPr lang="en-US" altLang="en-US" sz="28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i="1"/>
              <a:t>				</a:t>
            </a:r>
            <a:r>
              <a:rPr lang="en-US" altLang="en-US" sz="2800" i="1">
                <a:solidFill>
                  <a:srgbClr val="FF3300"/>
                </a:solidFill>
              </a:rPr>
              <a:t>F</a:t>
            </a:r>
            <a:r>
              <a:rPr lang="en-US" altLang="en-US" sz="2800" i="1" baseline="-25000">
                <a:solidFill>
                  <a:srgbClr val="FF3300"/>
                </a:solidFill>
              </a:rPr>
              <a:t>k</a:t>
            </a:r>
            <a:r>
              <a:rPr lang="en-US" altLang="en-US" sz="2800" i="1">
                <a:solidFill>
                  <a:srgbClr val="FF3300"/>
                </a:solidFill>
              </a:rPr>
              <a:t>= µ</a:t>
            </a:r>
            <a:r>
              <a:rPr lang="en-US" altLang="en-US" sz="2800" i="1" baseline="-25000">
                <a:solidFill>
                  <a:srgbClr val="FF3300"/>
                </a:solidFill>
              </a:rPr>
              <a:t>k</a:t>
            </a:r>
            <a:r>
              <a:rPr lang="en-US" altLang="en-US" sz="2800" i="1">
                <a:solidFill>
                  <a:srgbClr val="FF3300"/>
                </a:solidFill>
              </a:rPr>
              <a:t>N</a:t>
            </a:r>
            <a:r>
              <a:rPr lang="en-US" altLang="en-US" sz="2800"/>
              <a:t> ,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	where </a:t>
            </a:r>
            <a:r>
              <a:rPr lang="en-US" altLang="en-US" sz="2800" i="1"/>
              <a:t>µ</a:t>
            </a:r>
            <a:r>
              <a:rPr lang="en-US" altLang="en-US" sz="2800" i="1" baseline="-25000"/>
              <a:t>k</a:t>
            </a:r>
            <a:r>
              <a:rPr lang="en-US" altLang="en-US" sz="2800"/>
              <a:t> is the coefficient of kinetic friction, which depends on the two material surfaces.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Careful with directions here – this is not a vector equation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Empirical, approximate equation; the coefficient of kinetic friction depends on the degree of smoothness of the surfaces, as well as on whether they are wet or lubricated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Vector addition 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Graphical vector addition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Vector decomposition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A</a:t>
            </a:r>
            <a:r>
              <a:rPr lang="en-US" altLang="en-US" baseline="-25000"/>
              <a:t>x</a:t>
            </a:r>
            <a:r>
              <a:rPr lang="en-US" altLang="en-US"/>
              <a:t>=A cos </a:t>
            </a:r>
            <a:r>
              <a:rPr lang="en-US" altLang="en-US">
                <a:latin typeface="Symbol" pitchFamily="18" charset="2"/>
              </a:rPr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A</a:t>
            </a:r>
            <a:r>
              <a:rPr lang="en-US" altLang="en-US" baseline="-25000"/>
              <a:t>y</a:t>
            </a:r>
            <a:r>
              <a:rPr lang="en-US" altLang="en-US"/>
              <a:t>=A sin </a:t>
            </a:r>
            <a:r>
              <a:rPr lang="en-US" altLang="en-US">
                <a:latin typeface="Symbol" pitchFamily="18" charset="2"/>
              </a:rPr>
              <a:t>q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819400" y="1676400"/>
          <a:ext cx="31242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icture" r:id="rId3" imgW="2685288" imgH="2511552" progId="Word.Picture.8">
                  <p:embed/>
                </p:oleObj>
              </mc:Choice>
              <mc:Fallback>
                <p:oleObj name="Picture" r:id="rId3" imgW="2685288" imgH="251155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3124200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334000" y="4572000"/>
            <a:ext cx="2438400" cy="2119313"/>
            <a:chOff x="3360" y="2880"/>
            <a:chExt cx="1536" cy="1335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3600" y="288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600" y="398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3600" y="3216"/>
              <a:ext cx="864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3600" y="3984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V="1">
              <a:off x="3600" y="321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3888" y="3696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q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4176" y="307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4032" y="398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x</a:t>
              </a:r>
              <a:endParaRPr lang="en-US" altLang="en-US"/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360" y="3408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y</a:t>
              </a:r>
              <a:endParaRPr lang="en-US" altLang="en-US"/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4608" y="39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3360" y="28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Example Problem</a:t>
            </a:r>
          </a:p>
        </p:txBody>
      </p:sp>
      <p:pic>
        <p:nvPicPr>
          <p:cNvPr id="26627" name="Picture 3" descr="SE05_0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7761"/>
          <a:stretch>
            <a:fillRect/>
          </a:stretch>
        </p:blipFill>
        <p:spPr>
          <a:xfrm>
            <a:off x="1143000" y="1878013"/>
            <a:ext cx="4224338" cy="2503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70525" y="1712913"/>
            <a:ext cx="2835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If </a:t>
            </a:r>
            <a:r>
              <a:rPr lang="en-US" altLang="en-US">
                <a:latin typeface="Symbol" pitchFamily="18" charset="2"/>
              </a:rPr>
              <a:t>q</a:t>
            </a:r>
            <a:r>
              <a:rPr lang="en-US" altLang="en-US"/>
              <a:t> = 30</a:t>
            </a:r>
            <a:r>
              <a:rPr lang="en-US" altLang="en-US" baseline="30000"/>
              <a:t>o</a:t>
            </a:r>
            <a:r>
              <a:rPr lang="en-US" altLang="en-US"/>
              <a:t> and </a:t>
            </a:r>
            <a:r>
              <a:rPr lang="en-US" altLang="en-US" sz="2000" i="1">
                <a:latin typeface="Times New Roman" pitchFamily="18" charset="0"/>
              </a:rPr>
              <a:t>a</a:t>
            </a:r>
            <a:r>
              <a:rPr lang="en-US" altLang="en-US"/>
              <a:t> = g/3 what is the kinetic coefficient of friction?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0" y="1981200"/>
            <a:ext cx="17526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Static Friction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When two objects are in contact, but at rest with respect to each other, there are also molecular bonds that form between contact points.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Just sitting at rest does not result in any net force along a direction parallel to the contact surface; if there were, this force would spontaneously make the object accelerate.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But if we try to push a block with a force directed along the table surface, the molecular bonds supply a frictional force in the opposite direction, opposing the impending motion.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This type of friction is called static friction and arises in response to an applied force which would otherwise result in motion.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As long as there is no motion, the static friction force is always as large as it has to be to cause a net balance of all forces on the block.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Static Friction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/>
              <a:t>Maximum static friction force depends solely on the nature of the two surface materials and the normal force but not on the surface area, and is given by</a:t>
            </a:r>
            <a:endParaRPr lang="en-US" altLang="en-US" i="1"/>
          </a:p>
          <a:p>
            <a:pPr>
              <a:buFontTx/>
              <a:buNone/>
            </a:pPr>
            <a:r>
              <a:rPr lang="en-US" altLang="en-US" i="1"/>
              <a:t>				F</a:t>
            </a:r>
            <a:r>
              <a:rPr lang="en-US" altLang="en-US" i="1" baseline="-25000"/>
              <a:t>s, max</a:t>
            </a:r>
            <a:r>
              <a:rPr lang="en-US" altLang="en-US" i="1"/>
              <a:t> = µ</a:t>
            </a:r>
            <a:r>
              <a:rPr lang="en-US" altLang="en-US" i="1" baseline="-25000"/>
              <a:t>s</a:t>
            </a:r>
            <a:r>
              <a:rPr lang="en-US" altLang="en-US" i="1"/>
              <a:t>N,</a:t>
            </a:r>
            <a:r>
              <a:rPr lang="en-US" altLang="en-US"/>
              <a:t>  </a:t>
            </a:r>
          </a:p>
          <a:p>
            <a:pPr>
              <a:buFontTx/>
              <a:buNone/>
            </a:pPr>
            <a:r>
              <a:rPr lang="en-US" altLang="en-US"/>
              <a:t>	where </a:t>
            </a:r>
            <a:r>
              <a:rPr lang="en-US" altLang="en-US" i="1"/>
              <a:t>µ</a:t>
            </a:r>
            <a:r>
              <a:rPr lang="en-US" altLang="en-US" i="1" baseline="-25000"/>
              <a:t>s</a:t>
            </a:r>
            <a:r>
              <a:rPr lang="en-US" altLang="en-US"/>
              <a:t> is the coefficient of static friction</a:t>
            </a:r>
          </a:p>
          <a:p>
            <a:r>
              <a:rPr lang="en-US" altLang="en-US"/>
              <a:t> In general F</a:t>
            </a:r>
            <a:r>
              <a:rPr lang="en-US" altLang="en-US" baseline="-25000"/>
              <a:t>s</a:t>
            </a:r>
            <a:r>
              <a:rPr lang="en-US" altLang="en-US"/>
              <a:t> is as large as it needs to be to stop motion until the max is reached, so</a:t>
            </a:r>
          </a:p>
          <a:p>
            <a:pPr>
              <a:buFontTx/>
              <a:buNone/>
            </a:pPr>
            <a:r>
              <a:rPr lang="en-US" altLang="en-US"/>
              <a:t>				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429000" y="5562600"/>
          <a:ext cx="18510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62600"/>
                        <a:ext cx="185102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66FF"/>
                </a:solidFill>
              </a:rPr>
              <a:t>Problem 55</a:t>
            </a:r>
            <a:endParaRPr lang="en-US" altLang="en-US" dirty="0">
              <a:solidFill>
                <a:srgbClr val="3366FF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Two blocks are attached by a light cord with each block sitting on a different inclined plane as shown.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marL="609600" indent="-609600">
              <a:lnSpc>
                <a:spcPct val="90000"/>
              </a:lnSpc>
            </a:pPr>
            <a:endParaRPr lang="en-US" altLang="en-US" dirty="0"/>
          </a:p>
          <a:p>
            <a:pPr marL="609600" indent="-609600">
              <a:lnSpc>
                <a:spcPct val="90000"/>
              </a:lnSpc>
            </a:pPr>
            <a:r>
              <a:rPr lang="en-US" altLang="en-US" dirty="0"/>
              <a:t>If the angles of inclination are 30</a:t>
            </a:r>
            <a:r>
              <a:rPr lang="en-US" altLang="en-US" baseline="30000" dirty="0"/>
              <a:t>o</a:t>
            </a:r>
            <a:r>
              <a:rPr lang="en-US" altLang="en-US" dirty="0"/>
              <a:t> and 60</a:t>
            </a:r>
            <a:r>
              <a:rPr lang="en-US" altLang="en-US" baseline="30000" dirty="0"/>
              <a:t>o</a:t>
            </a:r>
            <a:r>
              <a:rPr lang="en-US" altLang="en-US" dirty="0"/>
              <a:t>, the respective masses are 10 kg and 6 kg, and the coefficients of sliding and static friction are 0.3 and 0.5, do the masses move, and if so in which direction and with what acceleration?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514600" y="1905000"/>
          <a:ext cx="3810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Picture" r:id="rId3" imgW="2174240" imgH="1087120" progId="Word.Picture.8">
                  <p:embed/>
                </p:oleObj>
              </mc:Choice>
              <mc:Fallback>
                <p:oleObj name="Picture" r:id="rId3" imgW="2174240" imgH="10871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10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514600" y="3651250"/>
          <a:ext cx="44958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Picture" r:id="rId3" imgW="3279140" imgH="1666240" progId="Word.Picture.8">
                  <p:embed/>
                </p:oleObj>
              </mc:Choice>
              <mc:Fallback>
                <p:oleObj name="Picture" r:id="rId3" imgW="3279140" imgH="16662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1250"/>
                        <a:ext cx="4495800" cy="227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66FF"/>
                </a:solidFill>
              </a:rPr>
              <a:t>Example 2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a loop-the-loop roller coaster ride the car of mass m starts from rest at point A at a height </a:t>
            </a:r>
            <a:r>
              <a:rPr lang="en-US" altLang="en-US" sz="2800" i="1"/>
              <a:t>H</a:t>
            </a:r>
            <a:r>
              <a:rPr lang="en-US" altLang="en-US" sz="2800"/>
              <a:t>.  The loop-the-loop has a height of H/3.  Assuming no friction, find: a) the speed of the roller coaster car at point B at the top of the loop-the-loop and b) the speed of the car at point C.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Centrifugation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124200" y="1219200"/>
          <a:ext cx="2895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Picture" r:id="rId3" imgW="1591452" imgH="1084804" progId="Word.Picture.8">
                  <p:embed/>
                </p:oleObj>
              </mc:Choice>
              <mc:Fallback>
                <p:oleObj name="Picture" r:id="rId3" imgW="1591452" imgH="108480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8956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590800" y="3200400"/>
          <a:ext cx="25908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5" imgW="1091726" imgH="228501" progId="Equation.DSMT4">
                  <p:embed/>
                </p:oleObj>
              </mc:Choice>
              <mc:Fallback>
                <p:oleObj name="Equation" r:id="rId5" imgW="1091726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25908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819400" y="5181600"/>
          <a:ext cx="29718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7" imgW="1231366" imgH="431613" progId="Equation.DSMT4">
                  <p:embed/>
                </p:oleObj>
              </mc:Choice>
              <mc:Fallback>
                <p:oleObj name="Equation" r:id="rId7" imgW="1231366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29718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2441575" y="3657600"/>
          <a:ext cx="4125913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9" imgW="1434960" imgH="457200" progId="Equation.DSMT4">
                  <p:embed/>
                </p:oleObj>
              </mc:Choice>
              <mc:Fallback>
                <p:oleObj name="Equation" r:id="rId9" imgW="14349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3657600"/>
                        <a:ext cx="4125913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72" name="Picture 12" descr="Ch6_2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6195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Ch6_2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>
                <a:solidFill>
                  <a:srgbClr val="3333FF"/>
                </a:solidFill>
              </a:rPr>
              <a:t>Keep your rotors balanced and spin below rated speed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90" name="Picture 6" descr="Ch6_2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Vector Addition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Scalar multiplied by a vector: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Analytical vector addition: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19800" y="1219200"/>
          <a:ext cx="28956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Picture" r:id="rId3" imgW="2768600" imgH="2540000" progId="Word.Picture.8">
                  <p:embed/>
                </p:oleObj>
              </mc:Choice>
              <mc:Fallback>
                <p:oleObj name="Picture" r:id="rId3" imgW="2768600" imgH="2540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19200"/>
                        <a:ext cx="289560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4913" y="4572000"/>
          <a:ext cx="19065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787320" imgH="279360" progId="Equation.DSMT4">
                  <p:embed/>
                </p:oleObj>
              </mc:Choice>
              <mc:Fallback>
                <p:oleObj name="Equation" r:id="rId5" imgW="7873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4572000"/>
                        <a:ext cx="19065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025650" y="5453063"/>
          <a:ext cx="4557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2006280" imgH="241200" progId="Equation.DSMT4">
                  <p:embed/>
                </p:oleObj>
              </mc:Choice>
              <mc:Fallback>
                <p:oleObj name="Equation" r:id="rId7" imgW="20062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453063"/>
                        <a:ext cx="45577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752600" y="6096000"/>
          <a:ext cx="2362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9" imgW="1295280" imgH="355320" progId="Equation.DSMT4">
                  <p:embed/>
                </p:oleObj>
              </mc:Choice>
              <mc:Fallback>
                <p:oleObj name="Equation" r:id="rId9" imgW="129528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96000"/>
                        <a:ext cx="2362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724400" y="6003925"/>
          <a:ext cx="1752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1" imgW="990360" imgH="482400" progId="Equation.DSMT4">
                  <p:embed/>
                </p:oleObj>
              </mc:Choice>
              <mc:Fallback>
                <p:oleObj name="Equation" r:id="rId11" imgW="9903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03925"/>
                        <a:ext cx="1752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7162800" y="4343400"/>
            <a:ext cx="1933575" cy="1905000"/>
            <a:chOff x="4512" y="2736"/>
            <a:chExt cx="1218" cy="1200"/>
          </a:xfrm>
        </p:grpSpPr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512" y="273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512" y="393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4512" y="3744"/>
              <a:ext cx="100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5520" y="3120"/>
              <a:ext cx="144" cy="62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4512" y="3312"/>
              <a:ext cx="144" cy="62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4512" y="3168"/>
              <a:ext cx="1152" cy="76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896" y="369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144 w 192"/>
                <a:gd name="T3" fmla="*/ 96 h 240"/>
                <a:gd name="T4" fmla="*/ 192 w 19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56" y="28"/>
                    <a:pt x="112" y="56"/>
                    <a:pt x="144" y="96"/>
                  </a:cubicBezTo>
                  <a:cubicBezTo>
                    <a:pt x="176" y="136"/>
                    <a:pt x="184" y="188"/>
                    <a:pt x="192" y="240"/>
                  </a:cubicBez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5088" y="3648"/>
              <a:ext cx="2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  <a:latin typeface="Symbol" pitchFamily="18" charset="2"/>
                </a:rPr>
                <a:t>q</a:t>
              </a:r>
              <a:r>
                <a:rPr lang="en-US" altLang="en-US" baseline="-25000">
                  <a:solidFill>
                    <a:schemeClr val="accent2"/>
                  </a:solidFill>
                </a:rPr>
                <a:t>c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5328" y="302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3333FF"/>
                  </a:solidFill>
                </a:rPr>
                <a:t>C</a:t>
              </a: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5510" y="357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4560" y="31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66FF66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3333FF"/>
                </a:solidFill>
              </a:rPr>
              <a:t>Steps in Component Method of Vector Addition/Subtraction</a:t>
            </a:r>
            <a:br>
              <a:rPr lang="en-US" altLang="en-US" sz="3200">
                <a:solidFill>
                  <a:srgbClr val="3333FF"/>
                </a:solidFill>
              </a:rPr>
            </a:br>
            <a:endParaRPr lang="en-US" altLang="en-US" sz="3200">
              <a:solidFill>
                <a:srgbClr val="3333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Make a </a:t>
            </a:r>
            <a:r>
              <a:rPr lang="en-US" altLang="en-US" sz="2400">
                <a:solidFill>
                  <a:srgbClr val="3333FF"/>
                </a:solidFill>
              </a:rPr>
              <a:t>rough sketch</a:t>
            </a:r>
            <a:r>
              <a:rPr lang="en-US" altLang="en-US" sz="2400"/>
              <a:t> of the vectors, if not given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solidFill>
                  <a:srgbClr val="3333FF"/>
                </a:solidFill>
              </a:rPr>
              <a:t>Find</a:t>
            </a:r>
            <a:r>
              <a:rPr lang="en-US" altLang="en-US" sz="2400"/>
              <a:t> the x-, y- (and z-) </a:t>
            </a:r>
            <a:r>
              <a:rPr lang="en-US" altLang="en-US" sz="2400">
                <a:solidFill>
                  <a:srgbClr val="3333FF"/>
                </a:solidFill>
              </a:rPr>
              <a:t>components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3333FF"/>
                </a:solidFill>
              </a:rPr>
              <a:t>of each vector</a:t>
            </a:r>
            <a:r>
              <a:rPr lang="en-US" altLang="en-US" sz="2400"/>
              <a:t>, if not given order pair notation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Perform the algebraic +/-/or multiplication by a scalar separately to each component, </a:t>
            </a:r>
            <a:r>
              <a:rPr lang="en-US" altLang="en-US" sz="2400">
                <a:solidFill>
                  <a:srgbClr val="3333FF"/>
                </a:solidFill>
              </a:rPr>
              <a:t>find</a:t>
            </a:r>
            <a:r>
              <a:rPr lang="en-US" altLang="en-US" sz="2400"/>
              <a:t>ing the x-, y- (and z) </a:t>
            </a:r>
            <a:r>
              <a:rPr lang="en-US" altLang="en-US" sz="2400">
                <a:solidFill>
                  <a:srgbClr val="3333FF"/>
                </a:solidFill>
              </a:rPr>
              <a:t>components of the resultant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If needed, combine the components of the resultant, using the Pythagorean theorem and trigonometry, to </a:t>
            </a:r>
            <a:r>
              <a:rPr lang="en-US" altLang="en-US" sz="2400">
                <a:solidFill>
                  <a:srgbClr val="3333FF"/>
                </a:solidFill>
              </a:rPr>
              <a:t>find the magnitude and direction of the resultant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400"/>
              <a:t>Example calculation: Given A = (5, 2) and B = (-3, - 5), express C = A + B in terms of a) unit vector notation, and b) magnitude and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33FF"/>
                </a:solidFill>
              </a:rPr>
              <a:t>Kinematics in 2 (or 3) dimensions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Position vector: </a:t>
            </a:r>
          </a:p>
          <a:p>
            <a:r>
              <a:rPr lang="en-US" altLang="en-US" sz="2800"/>
              <a:t>Velocity vector: </a:t>
            </a:r>
          </a:p>
          <a:p>
            <a:pPr>
              <a:buFontTx/>
              <a:buNone/>
            </a:pPr>
            <a:r>
              <a:rPr lang="en-US" altLang="en-US" sz="2800"/>
              <a:t>	where</a:t>
            </a:r>
          </a:p>
          <a:p>
            <a:pPr>
              <a:buFontTx/>
              <a:buNone/>
            </a:pPr>
            <a:endParaRPr lang="en-US" altLang="en-US" sz="2800"/>
          </a:p>
          <a:p>
            <a:r>
              <a:rPr lang="en-US" altLang="en-US" sz="2800"/>
              <a:t>Acceleration vector:</a:t>
            </a:r>
          </a:p>
          <a:p>
            <a:pPr>
              <a:buFontTx/>
              <a:buNone/>
            </a:pPr>
            <a:r>
              <a:rPr lang="en-US" altLang="en-US" sz="2800"/>
              <a:t>	where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2743200"/>
          <a:ext cx="914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520560" imgH="393480" progId="Equation.DSMT4">
                  <p:embed/>
                </p:oleObj>
              </mc:Choice>
              <mc:Fallback>
                <p:oleObj name="Equation" r:id="rId3" imgW="5205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0"/>
                        <a:ext cx="914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316413" y="1447800"/>
          <a:ext cx="18303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749160" imgH="304560" progId="Equation.DSMT4">
                  <p:embed/>
                </p:oleObj>
              </mc:Choice>
              <mc:Fallback>
                <p:oleObj name="Equation" r:id="rId5" imgW="74916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447800"/>
                        <a:ext cx="18303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951288" y="1995488"/>
          <a:ext cx="24939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282680" imgH="393480" progId="Equation.DSMT4">
                  <p:embed/>
                </p:oleObj>
              </mc:Choice>
              <mc:Fallback>
                <p:oleObj name="Equation" r:id="rId7" imgW="1282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1995488"/>
                        <a:ext cx="24939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768600" y="2743200"/>
          <a:ext cx="1016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743200"/>
                        <a:ext cx="10160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741863" y="3505200"/>
          <a:ext cx="32146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1" imgW="1650960" imgH="419040" progId="Equation.DSMT4">
                  <p:embed/>
                </p:oleObj>
              </mc:Choice>
              <mc:Fallback>
                <p:oleObj name="Equation" r:id="rId11" imgW="165096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05200"/>
                        <a:ext cx="321468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2886075" y="4343400"/>
          <a:ext cx="10858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343400"/>
                        <a:ext cx="108585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4495800" y="4343400"/>
          <a:ext cx="1047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04775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33FF"/>
                </a:solidFill>
              </a:rPr>
              <a:t>Kinematics in 2 (or 3) dimensions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When the object we are interested in is confined to move along a line, position, velocity, and acceleration are all along the same line. 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When the object is free to move in space, position, velocity, and acceleration can all point in different directions.  This fact makes two- or three-dimensional motion more subtle to deal with. 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But, the preceding equations point out a very useful simplification: the x- (respectively, y-, z-) component of velocity only changes due to the x- (respectively, y-, z-) component of acceleration, and the x- (respectively, y-, z-) component of position only changes due to the x- (respectively, y-, z-) component of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33FF"/>
                </a:solidFill>
              </a:rPr>
              <a:t>Special Case I – Free fall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400"/>
              <a:t>If the acceleration = constant, as for example in free fall, then we can generalize two of our equations of motion from the 1-D case: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Example problem: A lacrosse goalie clears the ball by throwing it downfield at a speed of 10 m/s at a 35</a:t>
            </a:r>
            <a:r>
              <a:rPr lang="en-US" altLang="en-US" sz="2400" baseline="30000"/>
              <a:t>o</a:t>
            </a:r>
            <a:r>
              <a:rPr lang="en-US" altLang="en-US" sz="2400"/>
              <a:t> angle above the ground. 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How long will it be in the air? (assume the ball leaves the goalie’s stick from ground level)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How far will it go before hitting the ground, assuming no one is there to catch it?</a:t>
            </a:r>
          </a:p>
          <a:p>
            <a:pPr marL="609600" indent="-609600" algn="just">
              <a:lnSpc>
                <a:spcPct val="80000"/>
              </a:lnSpc>
              <a:buFontTx/>
              <a:buAutoNum type="alphaLcPeriod"/>
            </a:pPr>
            <a:endParaRPr lang="en-US" altLang="en-US" sz="240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124200" y="3048000"/>
          <a:ext cx="22860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0"/>
                        <a:ext cx="22860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895600" y="2438400"/>
          <a:ext cx="320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1104840" imgH="241200" progId="Equation.DSMT4">
                  <p:embed/>
                </p:oleObj>
              </mc:Choice>
              <mc:Fallback>
                <p:oleObj name="Equation" r:id="rId5" imgW="11048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320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Applications of Newton’s Laws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Generalization to 2 or 3 dimensions – no modification for 1</a:t>
            </a:r>
            <a:r>
              <a:rPr lang="en-US" altLang="en-US" baseline="30000"/>
              <a:t>st</a:t>
            </a:r>
            <a:r>
              <a:rPr lang="en-US" altLang="en-US"/>
              <a:t> and 3</a:t>
            </a:r>
            <a:r>
              <a:rPr lang="en-US" altLang="en-US" baseline="30000"/>
              <a:t>rd</a:t>
            </a:r>
            <a:r>
              <a:rPr lang="en-US" altLang="en-US"/>
              <a:t> laws</a:t>
            </a:r>
          </a:p>
          <a:p>
            <a:r>
              <a:rPr lang="en-US" altLang="en-US"/>
              <a:t>Second Law: </a:t>
            </a:r>
          </a:p>
          <a:p>
            <a:r>
              <a:rPr lang="en-US" altLang="en-US"/>
              <a:t> Use vector nature of equations to help solve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733800" y="2590800"/>
          <a:ext cx="1524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507960" imgH="215640" progId="Equation.DSMT4">
                  <p:embed/>
                </p:oleObj>
              </mc:Choice>
              <mc:Fallback>
                <p:oleObj name="Equation" r:id="rId3" imgW="50796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524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</a:rPr>
              <a:t>Example Problem 1</a:t>
            </a:r>
          </a:p>
        </p:txBody>
      </p:sp>
      <p:pic>
        <p:nvPicPr>
          <p:cNvPr id="31747" name="Picture 3" descr="SE04_1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b="21828"/>
          <a:stretch>
            <a:fillRect/>
          </a:stretch>
        </p:blipFill>
        <p:spPr>
          <a:xfrm>
            <a:off x="914400" y="2401888"/>
            <a:ext cx="5638800" cy="212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08725" y="2017713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Find acceleration </a:t>
            </a:r>
          </a:p>
          <a:p>
            <a:r>
              <a:rPr lang="en-US" altLang="en-US"/>
              <a:t>Find speed at bottom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62400" y="2209800"/>
            <a:ext cx="23622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1392</Words>
  <Application>Microsoft Office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Symbol</vt:lpstr>
      <vt:lpstr>Times New Roman</vt:lpstr>
      <vt:lpstr>Default Design</vt:lpstr>
      <vt:lpstr>Microsoft Word Picture</vt:lpstr>
      <vt:lpstr>MathType 5.0 Equation</vt:lpstr>
      <vt:lpstr>Vectors</vt:lpstr>
      <vt:lpstr>Vector addition I</vt:lpstr>
      <vt:lpstr>Vector Addition II</vt:lpstr>
      <vt:lpstr>Steps in Component Method of Vector Addition/Subtraction </vt:lpstr>
      <vt:lpstr>Kinematics in 2 (or 3) dimensions I</vt:lpstr>
      <vt:lpstr>Kinematics in 2 (or 3) dimensions II</vt:lpstr>
      <vt:lpstr>Special Case I – Free fall</vt:lpstr>
      <vt:lpstr>Applications of Newton’s Laws</vt:lpstr>
      <vt:lpstr>Example Problem 1</vt:lpstr>
      <vt:lpstr>Problem Solving Strategy</vt:lpstr>
      <vt:lpstr>Example Problem 2</vt:lpstr>
      <vt:lpstr>Special Case II- Circular Motion</vt:lpstr>
      <vt:lpstr>Uniform Circular Motion</vt:lpstr>
      <vt:lpstr>Example Problems 3&amp;4</vt:lpstr>
      <vt:lpstr>Work in 2 or 3 dimensions</vt:lpstr>
      <vt:lpstr>Example Problem</vt:lpstr>
      <vt:lpstr>Friction</vt:lpstr>
      <vt:lpstr>Kinetic Friction 1</vt:lpstr>
      <vt:lpstr>Kinetic Friction 2</vt:lpstr>
      <vt:lpstr>Example Problem</vt:lpstr>
      <vt:lpstr>Static Friction 1</vt:lpstr>
      <vt:lpstr>Static Friction 2</vt:lpstr>
      <vt:lpstr>Problem 55</vt:lpstr>
      <vt:lpstr>Example 2</vt:lpstr>
      <vt:lpstr>Centrifugation</vt:lpstr>
      <vt:lpstr>PowerPoint Presentation</vt:lpstr>
      <vt:lpstr>Keep your rotors balanced and spin below rated speed</vt:lpstr>
    </vt:vector>
  </TitlesOfParts>
  <Company>Union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Physics</dc:creator>
  <cp:lastModifiedBy>aaa</cp:lastModifiedBy>
  <cp:revision>21</cp:revision>
  <dcterms:created xsi:type="dcterms:W3CDTF">2002-12-30T19:37:50Z</dcterms:created>
  <dcterms:modified xsi:type="dcterms:W3CDTF">2014-02-24T18:14:43Z</dcterms:modified>
</cp:coreProperties>
</file>