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3" r:id="rId17"/>
    <p:sldId id="270" r:id="rId18"/>
    <p:sldId id="274" r:id="rId19"/>
    <p:sldId id="27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0"/>
  </p:normalViewPr>
  <p:slideViewPr>
    <p:cSldViewPr>
      <p:cViewPr varScale="1">
        <p:scale>
          <a:sx n="138" d="100"/>
          <a:sy n="138" d="100"/>
        </p:scale>
        <p:origin x="-8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AF24CB-FFB6-498E-A495-824AB3B64FF4}" type="slidenum">
              <a:rPr lang="en-US" altLang="en-US"/>
              <a:pPr/>
              <a:t>‹#›</a:t>
            </a:fld>
            <a:endParaRPr lang="en-US" altLang="en-US"/>
          </a:p>
        </p:txBody>
      </p:sp>
    </p:spTree>
    <p:extLst>
      <p:ext uri="{BB962C8B-B14F-4D97-AF65-F5344CB8AC3E}">
        <p14:creationId xmlns:p14="http://schemas.microsoft.com/office/powerpoint/2010/main" val="169630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C68603-EB5A-4366-8EDE-3591CC6B2FDF}" type="slidenum">
              <a:rPr lang="en-US" altLang="en-US"/>
              <a:pPr/>
              <a:t>‹#›</a:t>
            </a:fld>
            <a:endParaRPr lang="en-US" altLang="en-US"/>
          </a:p>
        </p:txBody>
      </p:sp>
    </p:spTree>
    <p:extLst>
      <p:ext uri="{BB962C8B-B14F-4D97-AF65-F5344CB8AC3E}">
        <p14:creationId xmlns:p14="http://schemas.microsoft.com/office/powerpoint/2010/main" val="320795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592C57-6ED1-4EBC-80A9-B5819C9D8D98}" type="slidenum">
              <a:rPr lang="en-US" altLang="en-US"/>
              <a:pPr/>
              <a:t>‹#›</a:t>
            </a:fld>
            <a:endParaRPr lang="en-US" altLang="en-US"/>
          </a:p>
        </p:txBody>
      </p:sp>
    </p:spTree>
    <p:extLst>
      <p:ext uri="{BB962C8B-B14F-4D97-AF65-F5344CB8AC3E}">
        <p14:creationId xmlns:p14="http://schemas.microsoft.com/office/powerpoint/2010/main" val="353136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173AA3-E26F-4F1A-A944-48237A8D1A04}" type="slidenum">
              <a:rPr lang="en-US" altLang="en-US"/>
              <a:pPr/>
              <a:t>‹#›</a:t>
            </a:fld>
            <a:endParaRPr lang="en-US" altLang="en-US"/>
          </a:p>
        </p:txBody>
      </p:sp>
    </p:spTree>
    <p:extLst>
      <p:ext uri="{BB962C8B-B14F-4D97-AF65-F5344CB8AC3E}">
        <p14:creationId xmlns:p14="http://schemas.microsoft.com/office/powerpoint/2010/main" val="302770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F46F04-6DE4-4C4A-811C-5A27422CDAFA}" type="slidenum">
              <a:rPr lang="en-US" altLang="en-US"/>
              <a:pPr/>
              <a:t>‹#›</a:t>
            </a:fld>
            <a:endParaRPr lang="en-US" altLang="en-US"/>
          </a:p>
        </p:txBody>
      </p:sp>
    </p:spTree>
    <p:extLst>
      <p:ext uri="{BB962C8B-B14F-4D97-AF65-F5344CB8AC3E}">
        <p14:creationId xmlns:p14="http://schemas.microsoft.com/office/powerpoint/2010/main" val="186662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0C9678-408D-44A2-844D-8014A365B7AC}" type="slidenum">
              <a:rPr lang="en-US" altLang="en-US"/>
              <a:pPr/>
              <a:t>‹#›</a:t>
            </a:fld>
            <a:endParaRPr lang="en-US" altLang="en-US"/>
          </a:p>
        </p:txBody>
      </p:sp>
    </p:spTree>
    <p:extLst>
      <p:ext uri="{BB962C8B-B14F-4D97-AF65-F5344CB8AC3E}">
        <p14:creationId xmlns:p14="http://schemas.microsoft.com/office/powerpoint/2010/main" val="1450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C5AD990-4619-4A75-AE5E-1312C8A36C90}" type="slidenum">
              <a:rPr lang="en-US" altLang="en-US"/>
              <a:pPr/>
              <a:t>‹#›</a:t>
            </a:fld>
            <a:endParaRPr lang="en-US" altLang="en-US"/>
          </a:p>
        </p:txBody>
      </p:sp>
    </p:spTree>
    <p:extLst>
      <p:ext uri="{BB962C8B-B14F-4D97-AF65-F5344CB8AC3E}">
        <p14:creationId xmlns:p14="http://schemas.microsoft.com/office/powerpoint/2010/main" val="43243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8230584-D903-4CBD-B6FC-DFABC67FAF0D}" type="slidenum">
              <a:rPr lang="en-US" altLang="en-US"/>
              <a:pPr/>
              <a:t>‹#›</a:t>
            </a:fld>
            <a:endParaRPr lang="en-US" altLang="en-US"/>
          </a:p>
        </p:txBody>
      </p:sp>
    </p:spTree>
    <p:extLst>
      <p:ext uri="{BB962C8B-B14F-4D97-AF65-F5344CB8AC3E}">
        <p14:creationId xmlns:p14="http://schemas.microsoft.com/office/powerpoint/2010/main" val="29216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0F1FC64-5A02-4020-9E85-CD0334D612BE}" type="slidenum">
              <a:rPr lang="en-US" altLang="en-US"/>
              <a:pPr/>
              <a:t>‹#›</a:t>
            </a:fld>
            <a:endParaRPr lang="en-US" altLang="en-US"/>
          </a:p>
        </p:txBody>
      </p:sp>
    </p:spTree>
    <p:extLst>
      <p:ext uri="{BB962C8B-B14F-4D97-AF65-F5344CB8AC3E}">
        <p14:creationId xmlns:p14="http://schemas.microsoft.com/office/powerpoint/2010/main" val="33855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4DA5BF-407C-4DAD-8DF9-06F7863F3B97}" type="slidenum">
              <a:rPr lang="en-US" altLang="en-US"/>
              <a:pPr/>
              <a:t>‹#›</a:t>
            </a:fld>
            <a:endParaRPr lang="en-US" altLang="en-US"/>
          </a:p>
        </p:txBody>
      </p:sp>
    </p:spTree>
    <p:extLst>
      <p:ext uri="{BB962C8B-B14F-4D97-AF65-F5344CB8AC3E}">
        <p14:creationId xmlns:p14="http://schemas.microsoft.com/office/powerpoint/2010/main" val="299570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FCF604-B361-432E-B82A-FC1DE3AF74CC}" type="slidenum">
              <a:rPr lang="en-US" altLang="en-US"/>
              <a:pPr/>
              <a:t>‹#›</a:t>
            </a:fld>
            <a:endParaRPr lang="en-US" altLang="en-US"/>
          </a:p>
        </p:txBody>
      </p:sp>
    </p:spTree>
    <p:extLst>
      <p:ext uri="{BB962C8B-B14F-4D97-AF65-F5344CB8AC3E}">
        <p14:creationId xmlns:p14="http://schemas.microsoft.com/office/powerpoint/2010/main" val="376752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379926-4871-40BC-A91A-3E99837E67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9.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3.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jpe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841375"/>
          </a:xfrm>
        </p:spPr>
        <p:txBody>
          <a:bodyPr/>
          <a:lstStyle/>
          <a:p>
            <a:r>
              <a:rPr lang="en-US" altLang="en-US">
                <a:solidFill>
                  <a:srgbClr val="0033CC"/>
                </a:solidFill>
              </a:rPr>
              <a:t>Fluids</a:t>
            </a:r>
          </a:p>
        </p:txBody>
      </p:sp>
      <p:sp>
        <p:nvSpPr>
          <p:cNvPr id="2051" name="Rectangle 3"/>
          <p:cNvSpPr>
            <a:spLocks noGrp="1" noChangeArrowheads="1"/>
          </p:cNvSpPr>
          <p:nvPr>
            <p:ph type="subTitle" idx="1"/>
          </p:nvPr>
        </p:nvSpPr>
        <p:spPr>
          <a:xfrm>
            <a:off x="533400" y="1447800"/>
            <a:ext cx="8305800" cy="4953000"/>
          </a:xfrm>
        </p:spPr>
        <p:txBody>
          <a:bodyPr/>
          <a:lstStyle/>
          <a:p>
            <a:pPr algn="l">
              <a:buFontTx/>
              <a:buChar char="•"/>
            </a:pPr>
            <a:r>
              <a:rPr lang="en-US" altLang="en-US"/>
              <a:t> Gases (compressible) and liquids (incompressible) – density of gases can change dramatically, while that of liquids much less so</a:t>
            </a:r>
          </a:p>
          <a:p>
            <a:pPr algn="l">
              <a:buFontTx/>
              <a:buChar char="•"/>
            </a:pPr>
            <a:r>
              <a:rPr lang="en-US" altLang="en-US"/>
              <a:t> Gels, colloids, liquid crystals are all odd-ball states of matter</a:t>
            </a:r>
          </a:p>
          <a:p>
            <a:pPr algn="l">
              <a:buFontTx/>
              <a:buChar char="•"/>
            </a:pPr>
            <a:r>
              <a:rPr lang="en-US" altLang="en-US"/>
              <a:t> We’ll stick to ideal fluids (incompressible and no viscosity) in this chapter (9) and expand to viscous fluids in Chapter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additive="base">
                                        <p:cTn id="7" dur="5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 calcmode="lin" valueType="num">
                                      <p:cBhvr additive="base">
                                        <p:cTn id="13" dur="500" fill="hold"/>
                                        <p:tgtEl>
                                          <p:spTgt spid="20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Bernoulli’s Equation I</a:t>
            </a:r>
          </a:p>
        </p:txBody>
      </p:sp>
      <p:sp>
        <p:nvSpPr>
          <p:cNvPr id="1126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8" name="Object 4"/>
          <p:cNvGraphicFramePr>
            <a:graphicFrameLocks noChangeAspect="1"/>
          </p:cNvGraphicFramePr>
          <p:nvPr/>
        </p:nvGraphicFramePr>
        <p:xfrm>
          <a:off x="1274763" y="2971800"/>
          <a:ext cx="4232275" cy="668338"/>
        </p:xfrm>
        <a:graphic>
          <a:graphicData uri="http://schemas.openxmlformats.org/presentationml/2006/ole">
            <mc:AlternateContent xmlns:mc="http://schemas.openxmlformats.org/markup-compatibility/2006">
              <mc:Choice xmlns:v="urn:schemas-microsoft-com:vml" Requires="v">
                <p:oleObj spid="_x0000_s11277" name="Equation" r:id="rId3" imgW="1447560" imgH="228600" progId="Equation.DSMT4">
                  <p:embed/>
                </p:oleObj>
              </mc:Choice>
              <mc:Fallback>
                <p:oleObj name="Equation" r:id="rId3" imgW="144756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763" y="2971800"/>
                        <a:ext cx="423227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ph type="body" idx="1"/>
          </p:nvPr>
        </p:nvGraphicFramePr>
        <p:xfrm>
          <a:off x="1143000" y="1531938"/>
          <a:ext cx="6324600" cy="625475"/>
        </p:xfrm>
        <a:graphic>
          <a:graphicData uri="http://schemas.openxmlformats.org/presentationml/2006/ole">
            <mc:AlternateContent xmlns:mc="http://schemas.openxmlformats.org/markup-compatibility/2006">
              <mc:Choice xmlns:v="urn:schemas-microsoft-com:vml" Requires="v">
                <p:oleObj spid="_x0000_s11278" name="Equation" r:id="rId5" imgW="2438280" imgH="241200" progId="Equation.DSMT4">
                  <p:embed/>
                </p:oleObj>
              </mc:Choice>
              <mc:Fallback>
                <p:oleObj name="Equation" r:id="rId5" imgW="2438280" imgH="241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531938"/>
                        <a:ext cx="63246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Text Box 7"/>
          <p:cNvSpPr txBox="1">
            <a:spLocks noChangeArrowheads="1"/>
          </p:cNvSpPr>
          <p:nvPr/>
        </p:nvSpPr>
        <p:spPr bwMode="auto">
          <a:xfrm>
            <a:off x="381000" y="22860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There is also work done by the pressure forces</a:t>
            </a:r>
            <a:r>
              <a:rPr lang="en-US" altLang="en-US"/>
              <a:t>:</a:t>
            </a:r>
          </a:p>
        </p:txBody>
      </p:sp>
      <p:sp>
        <p:nvSpPr>
          <p:cNvPr id="11273" name="Rectangle 9"/>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2" name="Object 8"/>
          <p:cNvGraphicFramePr>
            <a:graphicFrameLocks noChangeAspect="1"/>
          </p:cNvGraphicFramePr>
          <p:nvPr/>
        </p:nvGraphicFramePr>
        <p:xfrm>
          <a:off x="1803400" y="3997325"/>
          <a:ext cx="3859213" cy="754063"/>
        </p:xfrm>
        <a:graphic>
          <a:graphicData uri="http://schemas.openxmlformats.org/presentationml/2006/ole">
            <mc:AlternateContent xmlns:mc="http://schemas.openxmlformats.org/markup-compatibility/2006">
              <mc:Choice xmlns:v="urn:schemas-microsoft-com:vml" Requires="v">
                <p:oleObj spid="_x0000_s11279" name="Equation" r:id="rId7" imgW="1155600" imgH="228600" progId="Equation.DSMT4">
                  <p:embed/>
                </p:oleObj>
              </mc:Choice>
              <mc:Fallback>
                <p:oleObj name="Equation" r:id="rId7" imgW="115560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3400" y="3997325"/>
                        <a:ext cx="385921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Text Box 10"/>
          <p:cNvSpPr txBox="1">
            <a:spLocks noChangeArrowheads="1"/>
          </p:cNvSpPr>
          <p:nvPr/>
        </p:nvSpPr>
        <p:spPr bwMode="auto">
          <a:xfrm>
            <a:off x="5867400" y="31242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So</a:t>
            </a:r>
          </a:p>
        </p:txBody>
      </p:sp>
      <p:sp>
        <p:nvSpPr>
          <p:cNvPr id="11276"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5" name="Object 11"/>
          <p:cNvGraphicFramePr>
            <a:graphicFrameLocks noChangeAspect="1"/>
          </p:cNvGraphicFramePr>
          <p:nvPr/>
        </p:nvGraphicFramePr>
        <p:xfrm>
          <a:off x="492125" y="5181600"/>
          <a:ext cx="8159750" cy="1071563"/>
        </p:xfrm>
        <a:graphic>
          <a:graphicData uri="http://schemas.openxmlformats.org/presentationml/2006/ole">
            <mc:AlternateContent xmlns:mc="http://schemas.openxmlformats.org/markup-compatibility/2006">
              <mc:Choice xmlns:v="urn:schemas-microsoft-com:vml" Requires="v">
                <p:oleObj spid="_x0000_s11280" name="Equation" r:id="rId9" imgW="3263760" imgH="431640" progId="Equation.DSMT4">
                  <p:embed/>
                </p:oleObj>
              </mc:Choice>
              <mc:Fallback>
                <p:oleObj name="Equation" r:id="rId9" imgW="3263760" imgH="43164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25" y="5181600"/>
                        <a:ext cx="8159750" cy="1071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 calcmode="lin" valueType="num">
                                      <p:cBhvr additive="base">
                                        <p:cTn id="7" dur="500" fill="hold"/>
                                        <p:tgtEl>
                                          <p:spTgt spid="112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4">
                                            <p:txEl>
                                              <p:pRg st="0" end="0"/>
                                            </p:txEl>
                                          </p:spTgt>
                                        </p:tgtEl>
                                        <p:attrNameLst>
                                          <p:attrName>style.visibility</p:attrName>
                                        </p:attrNameLst>
                                      </p:cBhvr>
                                      <p:to>
                                        <p:strVal val="visible"/>
                                      </p:to>
                                    </p:set>
                                    <p:anim calcmode="lin" valueType="num">
                                      <p:cBhvr additive="base">
                                        <p:cTn id="19" dur="500" fill="hold"/>
                                        <p:tgtEl>
                                          <p:spTgt spid="1127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74">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272"/>
                                        </p:tgtEl>
                                        <p:attrNameLst>
                                          <p:attrName>style.visibility</p:attrName>
                                        </p:attrNameLst>
                                      </p:cBhvr>
                                      <p:to>
                                        <p:strVal val="visible"/>
                                      </p:to>
                                    </p:set>
                                    <p:anim calcmode="lin" valueType="num">
                                      <p:cBhvr additive="base">
                                        <p:cTn id="23" dur="500" fill="hold"/>
                                        <p:tgtEl>
                                          <p:spTgt spid="11272"/>
                                        </p:tgtEl>
                                        <p:attrNameLst>
                                          <p:attrName>ppt_x</p:attrName>
                                        </p:attrNameLst>
                                      </p:cBhvr>
                                      <p:tavLst>
                                        <p:tav tm="0">
                                          <p:val>
                                            <p:strVal val="0-#ppt_w/2"/>
                                          </p:val>
                                        </p:tav>
                                        <p:tav tm="100000">
                                          <p:val>
                                            <p:strVal val="#ppt_x"/>
                                          </p:val>
                                        </p:tav>
                                      </p:tavLst>
                                    </p:anim>
                                    <p:anim calcmode="lin" valueType="num">
                                      <p:cBhvr additive="base">
                                        <p:cTn id="24"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275"/>
                                        </p:tgtEl>
                                        <p:attrNameLst>
                                          <p:attrName>style.visibility</p:attrName>
                                        </p:attrNameLst>
                                      </p:cBhvr>
                                      <p:to>
                                        <p:strVal val="visible"/>
                                      </p:to>
                                    </p:set>
                                    <p:anim calcmode="lin" valueType="num">
                                      <p:cBhvr additive="base">
                                        <p:cTn id="29" dur="500" fill="hold"/>
                                        <p:tgtEl>
                                          <p:spTgt spid="11275"/>
                                        </p:tgtEl>
                                        <p:attrNameLst>
                                          <p:attrName>ppt_x</p:attrName>
                                        </p:attrNameLst>
                                      </p:cBhvr>
                                      <p:tavLst>
                                        <p:tav tm="0">
                                          <p:val>
                                            <p:strVal val="#ppt_x"/>
                                          </p:val>
                                        </p:tav>
                                        <p:tav tm="100000">
                                          <p:val>
                                            <p:strVal val="#ppt_x"/>
                                          </p:val>
                                        </p:tav>
                                      </p:tavLst>
                                    </p:anim>
                                    <p:anim calcmode="lin" valueType="num">
                                      <p:cBhvr additive="base">
                                        <p:cTn id="30"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68362"/>
          </a:xfrm>
        </p:spPr>
        <p:txBody>
          <a:bodyPr/>
          <a:lstStyle/>
          <a:p>
            <a:r>
              <a:rPr lang="en-US" altLang="en-US">
                <a:solidFill>
                  <a:srgbClr val="0033CC"/>
                </a:solidFill>
              </a:rPr>
              <a:t>Bernoulli’s Equation II</a:t>
            </a:r>
          </a:p>
        </p:txBody>
      </p:sp>
      <p:sp>
        <p:nvSpPr>
          <p:cNvPr id="122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p:cNvGraphicFramePr>
            <a:graphicFrameLocks noChangeAspect="1"/>
          </p:cNvGraphicFramePr>
          <p:nvPr/>
        </p:nvGraphicFramePr>
        <p:xfrm>
          <a:off x="801688" y="2209800"/>
          <a:ext cx="7234237" cy="727075"/>
        </p:xfrm>
        <a:graphic>
          <a:graphicData uri="http://schemas.openxmlformats.org/presentationml/2006/ole">
            <mc:AlternateContent xmlns:mc="http://schemas.openxmlformats.org/markup-compatibility/2006">
              <mc:Choice xmlns:v="urn:schemas-microsoft-com:vml" Requires="v">
                <p:oleObj spid="_x0000_s12299" name="Equation" r:id="rId3" imgW="2374560" imgH="241200" progId="Equation.DSMT4">
                  <p:embed/>
                </p:oleObj>
              </mc:Choice>
              <mc:Fallback>
                <p:oleObj name="Equation" r:id="rId3" imgW="2374560" imgH="24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2209800"/>
                        <a:ext cx="7234237"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6"/>
          <p:cNvGraphicFramePr>
            <a:graphicFrameLocks noChangeAspect="1"/>
          </p:cNvGraphicFramePr>
          <p:nvPr>
            <p:ph type="body" idx="1"/>
          </p:nvPr>
        </p:nvGraphicFramePr>
        <p:xfrm>
          <a:off x="954088" y="1143000"/>
          <a:ext cx="6624637" cy="966788"/>
        </p:xfrm>
        <a:graphic>
          <a:graphicData uri="http://schemas.openxmlformats.org/presentationml/2006/ole">
            <mc:AlternateContent xmlns:mc="http://schemas.openxmlformats.org/markup-compatibility/2006">
              <mc:Choice xmlns:v="urn:schemas-microsoft-com:vml" Requires="v">
                <p:oleObj spid="_x0000_s12300" name="Equation" r:id="rId5" imgW="2958840" imgH="431640" progId="Equation.DSMT4">
                  <p:embed/>
                </p:oleObj>
              </mc:Choice>
              <mc:Fallback>
                <p:oleObj name="Equation" r:id="rId5" imgW="2958840" imgH="43164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088" y="1143000"/>
                        <a:ext cx="6624637" cy="96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5" name="Text Box 7"/>
          <p:cNvSpPr txBox="1">
            <a:spLocks noChangeArrowheads="1"/>
          </p:cNvSpPr>
          <p:nvPr/>
        </p:nvSpPr>
        <p:spPr bwMode="auto">
          <a:xfrm>
            <a:off x="3810000" y="3124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OR</a:t>
            </a:r>
          </a:p>
        </p:txBody>
      </p:sp>
      <p:sp>
        <p:nvSpPr>
          <p:cNvPr id="12297" name="Rectangle 9"/>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6" name="Object 8"/>
          <p:cNvGraphicFramePr>
            <a:graphicFrameLocks noChangeAspect="1"/>
          </p:cNvGraphicFramePr>
          <p:nvPr/>
        </p:nvGraphicFramePr>
        <p:xfrm>
          <a:off x="990600" y="3810000"/>
          <a:ext cx="5105400" cy="1119188"/>
        </p:xfrm>
        <a:graphic>
          <a:graphicData uri="http://schemas.openxmlformats.org/presentationml/2006/ole">
            <mc:AlternateContent xmlns:mc="http://schemas.openxmlformats.org/markup-compatibility/2006">
              <mc:Choice xmlns:v="urn:schemas-microsoft-com:vml" Requires="v">
                <p:oleObj spid="_x0000_s12301" name="Equation" r:id="rId7" imgW="1777229" imgH="393529" progId="Equation.DSMT4">
                  <p:embed/>
                </p:oleObj>
              </mc:Choice>
              <mc:Fallback>
                <p:oleObj name="Equation" r:id="rId7" imgW="1777229" imgH="393529"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810000"/>
                        <a:ext cx="5105400" cy="1119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8" name="Text Box 10"/>
          <p:cNvSpPr txBox="1">
            <a:spLocks noChangeArrowheads="1"/>
          </p:cNvSpPr>
          <p:nvPr/>
        </p:nvSpPr>
        <p:spPr bwMode="auto">
          <a:xfrm>
            <a:off x="762000" y="5257800"/>
            <a:ext cx="79248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This is the most important equation – it represents conservation of energy</a:t>
            </a:r>
          </a:p>
          <a:p>
            <a:pPr>
              <a:spcBef>
                <a:spcPct val="50000"/>
              </a:spcBef>
            </a:pPr>
            <a:r>
              <a:rPr lang="en-US" altLang="en-US" sz="2800"/>
              <a:t>Let’s now look at a bunch of applications of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5">
                                            <p:txEl>
                                              <p:pRg st="0" end="0"/>
                                            </p:txEl>
                                          </p:spTgt>
                                        </p:tgtEl>
                                        <p:attrNameLst>
                                          <p:attrName>style.visibility</p:attrName>
                                        </p:attrNameLst>
                                      </p:cBhvr>
                                      <p:to>
                                        <p:strVal val="visible"/>
                                      </p:to>
                                    </p:set>
                                    <p:anim calcmode="lin" valueType="num">
                                      <p:cBhvr additive="base">
                                        <p:cTn id="13" dur="500" fill="hold"/>
                                        <p:tgtEl>
                                          <p:spTgt spid="122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5">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2296"/>
                                        </p:tgtEl>
                                        <p:attrNameLst>
                                          <p:attrName>style.visibility</p:attrName>
                                        </p:attrNameLst>
                                      </p:cBhvr>
                                      <p:to>
                                        <p:strVal val="visible"/>
                                      </p:to>
                                    </p:set>
                                    <p:anim calcmode="lin" valueType="num">
                                      <p:cBhvr additive="base">
                                        <p:cTn id="17" dur="500" fill="hold"/>
                                        <p:tgtEl>
                                          <p:spTgt spid="12296"/>
                                        </p:tgtEl>
                                        <p:attrNameLst>
                                          <p:attrName>ppt_x</p:attrName>
                                        </p:attrNameLst>
                                      </p:cBhvr>
                                      <p:tavLst>
                                        <p:tav tm="0">
                                          <p:val>
                                            <p:strVal val="0-#ppt_w/2"/>
                                          </p:val>
                                        </p:tav>
                                        <p:tav tm="100000">
                                          <p:val>
                                            <p:strVal val="#ppt_x"/>
                                          </p:val>
                                        </p:tav>
                                      </p:tavLst>
                                    </p:anim>
                                    <p:anim calcmode="lin" valueType="num">
                                      <p:cBhvr additive="base">
                                        <p:cTn id="18"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2298">
                                            <p:txEl>
                                              <p:pRg st="0" end="0"/>
                                            </p:txEl>
                                          </p:spTgt>
                                        </p:tgtEl>
                                        <p:attrNameLst>
                                          <p:attrName>style.visibility</p:attrName>
                                        </p:attrNameLst>
                                      </p:cBhvr>
                                      <p:to>
                                        <p:strVal val="visible"/>
                                      </p:to>
                                    </p:set>
                                    <p:anim calcmode="lin" valueType="num">
                                      <p:cBhvr additive="base">
                                        <p:cTn id="23" dur="500" fill="hold"/>
                                        <p:tgtEl>
                                          <p:spTgt spid="1229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298">
                                            <p:txEl>
                                              <p:pRg st="1" end="1"/>
                                            </p:txEl>
                                          </p:spTgt>
                                        </p:tgtEl>
                                        <p:attrNameLst>
                                          <p:attrName>style.visibility</p:attrName>
                                        </p:attrNameLst>
                                      </p:cBhvr>
                                      <p:to>
                                        <p:strVal val="visible"/>
                                      </p:to>
                                    </p:set>
                                    <p:anim calcmode="lin" valueType="num">
                                      <p:cBhvr additive="base">
                                        <p:cTn id="29" dur="500" fill="hold"/>
                                        <p:tgtEl>
                                          <p:spTgt spid="1229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Flow in a tube</a:t>
            </a:r>
          </a:p>
        </p:txBody>
      </p:sp>
      <p:sp>
        <p:nvSpPr>
          <p:cNvPr id="13315" name="Rectangle 3"/>
          <p:cNvSpPr>
            <a:spLocks noGrp="1" noChangeArrowheads="1"/>
          </p:cNvSpPr>
          <p:nvPr>
            <p:ph type="body" idx="1"/>
          </p:nvPr>
        </p:nvSpPr>
        <p:spPr>
          <a:xfrm>
            <a:off x="457200" y="1066800"/>
            <a:ext cx="5867400" cy="5638800"/>
          </a:xfrm>
        </p:spPr>
        <p:txBody>
          <a:bodyPr/>
          <a:lstStyle/>
          <a:p>
            <a:pPr>
              <a:lnSpc>
                <a:spcPct val="80000"/>
              </a:lnSpc>
            </a:pPr>
            <a:r>
              <a:rPr lang="en-US" altLang="en-US" sz="2800"/>
              <a:t>If there is no height change then we have</a:t>
            </a:r>
          </a:p>
          <a:p>
            <a:pPr>
              <a:lnSpc>
                <a:spcPct val="80000"/>
              </a:lnSpc>
            </a:pPr>
            <a:endParaRPr lang="en-US" altLang="en-US" sz="2800"/>
          </a:p>
          <a:p>
            <a:pPr>
              <a:lnSpc>
                <a:spcPct val="80000"/>
              </a:lnSpc>
            </a:pPr>
            <a:endParaRPr lang="en-US" altLang="en-US" sz="2800"/>
          </a:p>
          <a:p>
            <a:pPr>
              <a:lnSpc>
                <a:spcPct val="80000"/>
              </a:lnSpc>
            </a:pPr>
            <a:r>
              <a:rPr lang="en-US" altLang="en-US" sz="2800"/>
              <a:t>Aneurysm: when the cross-sectional area of the blood vessel increases, the blood velocity decreases (Av = const) – when this occurs, the pressure must increase – dangerous</a:t>
            </a:r>
          </a:p>
          <a:p>
            <a:pPr>
              <a:lnSpc>
                <a:spcPct val="80000"/>
              </a:lnSpc>
            </a:pPr>
            <a:r>
              <a:rPr lang="en-US" altLang="en-US" sz="2800"/>
              <a:t>Atherosclerosis: when the cross-sectional area decreases, the pressure drops causing the heart to work harder – perhaps leading to a cardiac event – TIA or stroke</a:t>
            </a:r>
          </a:p>
        </p:txBody>
      </p:sp>
      <p:sp>
        <p:nvSpPr>
          <p:cNvPr id="133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6" name="Object 4"/>
          <p:cNvGraphicFramePr>
            <a:graphicFrameLocks noChangeAspect="1"/>
          </p:cNvGraphicFramePr>
          <p:nvPr/>
        </p:nvGraphicFramePr>
        <p:xfrm>
          <a:off x="1905000" y="1524000"/>
          <a:ext cx="3810000" cy="1092200"/>
        </p:xfrm>
        <a:graphic>
          <a:graphicData uri="http://schemas.openxmlformats.org/presentationml/2006/ole">
            <mc:AlternateContent xmlns:mc="http://schemas.openxmlformats.org/markup-compatibility/2006">
              <mc:Choice xmlns:v="urn:schemas-microsoft-com:vml" Requires="v">
                <p:oleObj spid="_x0000_s13320" name="Equation" r:id="rId3" imgW="1396394" imgH="393529" progId="Equation.DSMT4">
                  <p:embed/>
                </p:oleObj>
              </mc:Choice>
              <mc:Fallback>
                <p:oleObj name="Equation" r:id="rId3" imgW="1396394" imgH="39352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0"/>
                        <a:ext cx="38100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8" name="Picture 6" descr="Ch9_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990600"/>
            <a:ext cx="2324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h9_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495800"/>
            <a:ext cx="28956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 calcmode="lin" valueType="num">
                                      <p:cBhvr additive="base">
                                        <p:cTn id="7"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500" fill="hold"/>
                                        <p:tgtEl>
                                          <p:spTgt spid="13318"/>
                                        </p:tgtEl>
                                        <p:attrNameLst>
                                          <p:attrName>ppt_x</p:attrName>
                                        </p:attrNameLst>
                                      </p:cBhvr>
                                      <p:tavLst>
                                        <p:tav tm="0">
                                          <p:val>
                                            <p:strVal val="1+#ppt_w/2"/>
                                          </p:val>
                                        </p:tav>
                                        <p:tav tm="100000">
                                          <p:val>
                                            <p:strVal val="#ppt_x"/>
                                          </p:val>
                                        </p:tav>
                                      </p:tavLst>
                                    </p:anim>
                                    <p:anim calcmode="lin" valueType="num">
                                      <p:cBhvr additive="base">
                                        <p:cTn id="12"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 calcmode="lin" valueType="num">
                                      <p:cBhvr additive="base">
                                        <p:cTn id="17"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315">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9"/>
                                        </p:tgtEl>
                                        <p:attrNameLst>
                                          <p:attrName>style.visibility</p:attrName>
                                        </p:attrNameLst>
                                      </p:cBhvr>
                                      <p:to>
                                        <p:strVal val="visible"/>
                                      </p:to>
                                    </p:set>
                                    <p:anim calcmode="lin" valueType="num">
                                      <p:cBhvr additive="base">
                                        <p:cTn id="21" dur="500" fill="hold"/>
                                        <p:tgtEl>
                                          <p:spTgt spid="13319"/>
                                        </p:tgtEl>
                                        <p:attrNameLst>
                                          <p:attrName>ppt_x</p:attrName>
                                        </p:attrNameLst>
                                      </p:cBhvr>
                                      <p:tavLst>
                                        <p:tav tm="0">
                                          <p:val>
                                            <p:strVal val="#ppt_x"/>
                                          </p:val>
                                        </p:tav>
                                        <p:tav tm="100000">
                                          <p:val>
                                            <p:strVal val="#ppt_x"/>
                                          </p:val>
                                        </p:tav>
                                      </p:tavLst>
                                    </p:anim>
                                    <p:anim calcmode="lin" valueType="num">
                                      <p:cBhvr additive="base">
                                        <p:cTn id="2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68362"/>
          </a:xfrm>
        </p:spPr>
        <p:txBody>
          <a:bodyPr/>
          <a:lstStyle/>
          <a:p>
            <a:r>
              <a:rPr lang="en-US" altLang="en-US">
                <a:solidFill>
                  <a:srgbClr val="0033CC"/>
                </a:solidFill>
              </a:rPr>
              <a:t>Blood Flow Problem</a:t>
            </a:r>
          </a:p>
        </p:txBody>
      </p:sp>
      <p:sp>
        <p:nvSpPr>
          <p:cNvPr id="18435" name="Rectangle 3"/>
          <p:cNvSpPr>
            <a:spLocks noGrp="1" noChangeArrowheads="1"/>
          </p:cNvSpPr>
          <p:nvPr>
            <p:ph type="body" idx="1"/>
          </p:nvPr>
        </p:nvSpPr>
        <p:spPr/>
        <p:txBody>
          <a:bodyPr/>
          <a:lstStyle/>
          <a:p>
            <a:pPr>
              <a:lnSpc>
                <a:spcPct val="90000"/>
              </a:lnSpc>
            </a:pPr>
            <a:r>
              <a:rPr lang="en-US" altLang="en-US" sz="2800"/>
              <a:t>Suppose that a catheter is inserted into the aorta, the largest artery of the body, to measure the local blood pressure and velocity (found to be 1.4 x 10</a:t>
            </a:r>
            <a:r>
              <a:rPr lang="en-US" altLang="en-US" sz="2800" baseline="30000"/>
              <a:t>4</a:t>
            </a:r>
            <a:r>
              <a:rPr lang="en-US" altLang="en-US" sz="2800"/>
              <a:t> Pa and 0.4 m/s) as well as to view the interior of the artery.  If the inside diameter of the aorta is found to be 2 cm and a region of the aorta is found with a deposit due to atherosclerosis where the effective diameter is reduced by 30%, find the blood velocity through the constricted region and the blood pressure change in that region.  For this problem assume that blood is an ideal fluid and take its density to be 1060 kg/m</a:t>
            </a:r>
            <a:r>
              <a:rPr lang="en-US" altLang="en-US" sz="2800" baseline="30000"/>
              <a:t>3</a:t>
            </a:r>
            <a:r>
              <a:rPr lang="en-US" altLang="en-US" sz="28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r>
              <a:rPr lang="en-US" altLang="en-US" sz="4000">
                <a:solidFill>
                  <a:srgbClr val="0033CC"/>
                </a:solidFill>
              </a:rPr>
              <a:t>Flow under No Pressure Change</a:t>
            </a:r>
          </a:p>
        </p:txBody>
      </p:sp>
      <p:sp>
        <p:nvSpPr>
          <p:cNvPr id="14339" name="Rectangle 3"/>
          <p:cNvSpPr>
            <a:spLocks noGrp="1" noChangeArrowheads="1"/>
          </p:cNvSpPr>
          <p:nvPr>
            <p:ph type="body" idx="1"/>
          </p:nvPr>
        </p:nvSpPr>
        <p:spPr>
          <a:xfrm>
            <a:off x="457200" y="1066800"/>
            <a:ext cx="8229600" cy="5059363"/>
          </a:xfrm>
        </p:spPr>
        <p:txBody>
          <a:bodyPr/>
          <a:lstStyle/>
          <a:p>
            <a:r>
              <a:rPr lang="en-US" altLang="en-US"/>
              <a:t>When P = constant Bernoulli’s equation becomes</a:t>
            </a:r>
          </a:p>
          <a:p>
            <a:endParaRPr lang="en-US" altLang="en-US"/>
          </a:p>
          <a:p>
            <a:r>
              <a:rPr lang="en-US" altLang="en-US"/>
              <a:t>One application is the efflux velocity of a large water tank</a:t>
            </a:r>
          </a:p>
        </p:txBody>
      </p:sp>
      <p:sp>
        <p:nvSpPr>
          <p:cNvPr id="1434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40" name="Object 4"/>
          <p:cNvGraphicFramePr>
            <a:graphicFrameLocks noChangeAspect="1"/>
          </p:cNvGraphicFramePr>
          <p:nvPr/>
        </p:nvGraphicFramePr>
        <p:xfrm>
          <a:off x="2971800" y="1676400"/>
          <a:ext cx="3810000" cy="969963"/>
        </p:xfrm>
        <a:graphic>
          <a:graphicData uri="http://schemas.openxmlformats.org/presentationml/2006/ole">
            <mc:AlternateContent xmlns:mc="http://schemas.openxmlformats.org/markup-compatibility/2006">
              <mc:Choice xmlns:v="urn:schemas-microsoft-com:vml" Requires="v">
                <p:oleObj spid="_x0000_s14348" name="Equation" r:id="rId3" imgW="1536033" imgH="393529" progId="Equation.DSMT4">
                  <p:embed/>
                </p:oleObj>
              </mc:Choice>
              <mc:Fallback>
                <p:oleObj name="Equation" r:id="rId3" imgW="1536033" imgH="39352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676400"/>
                        <a:ext cx="3810000"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42" name="Object 6"/>
          <p:cNvGraphicFramePr>
            <a:graphicFrameLocks noChangeAspect="1"/>
          </p:cNvGraphicFramePr>
          <p:nvPr/>
        </p:nvGraphicFramePr>
        <p:xfrm>
          <a:off x="1500188" y="3886200"/>
          <a:ext cx="3781425" cy="1076325"/>
        </p:xfrm>
        <a:graphic>
          <a:graphicData uri="http://schemas.openxmlformats.org/presentationml/2006/ole">
            <mc:AlternateContent xmlns:mc="http://schemas.openxmlformats.org/markup-compatibility/2006">
              <mc:Choice xmlns:v="urn:schemas-microsoft-com:vml" Requires="v">
                <p:oleObj spid="_x0000_s14349" name="Equation" r:id="rId5" imgW="1371600" imgH="393480" progId="Equation.DSMT4">
                  <p:embed/>
                </p:oleObj>
              </mc:Choice>
              <mc:Fallback>
                <p:oleObj name="Equation" r:id="rId5" imgW="1371600" imgH="3934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88" y="3886200"/>
                        <a:ext cx="3781425"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Rectangle 9"/>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44" name="Object 8"/>
          <p:cNvGraphicFramePr>
            <a:graphicFrameLocks noChangeAspect="1"/>
          </p:cNvGraphicFramePr>
          <p:nvPr/>
        </p:nvGraphicFramePr>
        <p:xfrm>
          <a:off x="6324600" y="3352800"/>
          <a:ext cx="2209800" cy="2428875"/>
        </p:xfrm>
        <a:graphic>
          <a:graphicData uri="http://schemas.openxmlformats.org/presentationml/2006/ole">
            <mc:AlternateContent xmlns:mc="http://schemas.openxmlformats.org/markup-compatibility/2006">
              <mc:Choice xmlns:v="urn:schemas-microsoft-com:vml" Requires="v">
                <p:oleObj spid="_x0000_s14350" name="Picture" r:id="rId7" imgW="2210400" imgH="2429640" progId="Word.Picture.8">
                  <p:embed/>
                </p:oleObj>
              </mc:Choice>
              <mc:Fallback>
                <p:oleObj name="Picture" r:id="rId7" imgW="2210400" imgH="2429640" progId="Word.Picture.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3352800"/>
                        <a:ext cx="2209800" cy="242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7" name="Rectangle 11"/>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46" name="Object 10"/>
          <p:cNvGraphicFramePr>
            <a:graphicFrameLocks noChangeAspect="1"/>
          </p:cNvGraphicFramePr>
          <p:nvPr/>
        </p:nvGraphicFramePr>
        <p:xfrm>
          <a:off x="2266950" y="5162550"/>
          <a:ext cx="3238500" cy="808038"/>
        </p:xfrm>
        <a:graphic>
          <a:graphicData uri="http://schemas.openxmlformats.org/presentationml/2006/ole">
            <mc:AlternateContent xmlns:mc="http://schemas.openxmlformats.org/markup-compatibility/2006">
              <mc:Choice xmlns:v="urn:schemas-microsoft-com:vml" Requires="v">
                <p:oleObj spid="_x0000_s14351" name="Equation" r:id="rId9" imgW="1079280" imgH="266400" progId="Equation.DSMT4">
                  <p:embed/>
                </p:oleObj>
              </mc:Choice>
              <mc:Fallback>
                <p:oleObj name="Equation" r:id="rId9" imgW="1079280" imgH="2664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6950" y="5162550"/>
                        <a:ext cx="3238500"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additive="base">
                                        <p:cTn id="7"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344"/>
                                        </p:tgtEl>
                                        <p:attrNameLst>
                                          <p:attrName>style.visibility</p:attrName>
                                        </p:attrNameLst>
                                      </p:cBhvr>
                                      <p:to>
                                        <p:strVal val="visible"/>
                                      </p:to>
                                    </p:set>
                                    <p:anim calcmode="lin" valueType="num">
                                      <p:cBhvr additive="base">
                                        <p:cTn id="11" dur="500" fill="hold"/>
                                        <p:tgtEl>
                                          <p:spTgt spid="14344"/>
                                        </p:tgtEl>
                                        <p:attrNameLst>
                                          <p:attrName>ppt_x</p:attrName>
                                        </p:attrNameLst>
                                      </p:cBhvr>
                                      <p:tavLst>
                                        <p:tav tm="0">
                                          <p:val>
                                            <p:strVal val="1+#ppt_w/2"/>
                                          </p:val>
                                        </p:tav>
                                        <p:tav tm="100000">
                                          <p:val>
                                            <p:strVal val="#ppt_x"/>
                                          </p:val>
                                        </p:tav>
                                      </p:tavLst>
                                    </p:anim>
                                    <p:anim calcmode="lin" valueType="num">
                                      <p:cBhvr additive="base">
                                        <p:cTn id="12"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500" fill="hold"/>
                                        <p:tgtEl>
                                          <p:spTgt spid="14342"/>
                                        </p:tgtEl>
                                        <p:attrNameLst>
                                          <p:attrName>ppt_x</p:attrName>
                                        </p:attrNameLst>
                                      </p:cBhvr>
                                      <p:tavLst>
                                        <p:tav tm="0">
                                          <p:val>
                                            <p:strVal val="0-#ppt_w/2"/>
                                          </p:val>
                                        </p:tav>
                                        <p:tav tm="100000">
                                          <p:val>
                                            <p:strVal val="#ppt_x"/>
                                          </p:val>
                                        </p:tav>
                                      </p:tavLst>
                                    </p:anim>
                                    <p:anim calcmode="lin" valueType="num">
                                      <p:cBhvr additive="base">
                                        <p:cTn id="18" dur="500" fill="hold"/>
                                        <p:tgtEl>
                                          <p:spTgt spid="1434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4346"/>
                                        </p:tgtEl>
                                        <p:attrNameLst>
                                          <p:attrName>style.visibility</p:attrName>
                                        </p:attrNameLst>
                                      </p:cBhvr>
                                      <p:to>
                                        <p:strVal val="visible"/>
                                      </p:to>
                                    </p:set>
                                    <p:anim calcmode="lin" valueType="num">
                                      <p:cBhvr additive="base">
                                        <p:cTn id="21" dur="500" fill="hold"/>
                                        <p:tgtEl>
                                          <p:spTgt spid="14346"/>
                                        </p:tgtEl>
                                        <p:attrNameLst>
                                          <p:attrName>ppt_x</p:attrName>
                                        </p:attrNameLst>
                                      </p:cBhvr>
                                      <p:tavLst>
                                        <p:tav tm="0">
                                          <p:val>
                                            <p:strVal val="0-#ppt_w/2"/>
                                          </p:val>
                                        </p:tav>
                                        <p:tav tm="100000">
                                          <p:val>
                                            <p:strVal val="#ppt_x"/>
                                          </p:val>
                                        </p:tav>
                                      </p:tavLst>
                                    </p:anim>
                                    <p:anim calcmode="lin" valueType="num">
                                      <p:cBhvr additive="base">
                                        <p:cTn id="22"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68362"/>
          </a:xfrm>
        </p:spPr>
        <p:txBody>
          <a:bodyPr/>
          <a:lstStyle/>
          <a:p>
            <a:r>
              <a:rPr lang="en-US" altLang="en-US">
                <a:solidFill>
                  <a:srgbClr val="0033CC"/>
                </a:solidFill>
              </a:rPr>
              <a:t>Hydrostatics</a:t>
            </a:r>
          </a:p>
        </p:txBody>
      </p:sp>
      <p:sp>
        <p:nvSpPr>
          <p:cNvPr id="15363" name="Rectangle 3"/>
          <p:cNvSpPr>
            <a:spLocks noGrp="1" noChangeArrowheads="1"/>
          </p:cNvSpPr>
          <p:nvPr>
            <p:ph type="body" idx="1"/>
          </p:nvPr>
        </p:nvSpPr>
        <p:spPr>
          <a:xfrm>
            <a:off x="381000" y="990600"/>
            <a:ext cx="8229600" cy="5059363"/>
          </a:xfrm>
        </p:spPr>
        <p:txBody>
          <a:bodyPr/>
          <a:lstStyle/>
          <a:p>
            <a:r>
              <a:rPr lang="en-US" altLang="en-US"/>
              <a:t>In the case of statics with no flow, v = 0 and we have</a:t>
            </a:r>
          </a:p>
          <a:p>
            <a:r>
              <a:rPr lang="en-US" altLang="en-US"/>
              <a:t>Let’s get this result from first principles: balance of forces on a slab of fluid gives </a:t>
            </a:r>
          </a:p>
        </p:txBody>
      </p:sp>
      <p:sp>
        <p:nvSpPr>
          <p:cNvPr id="1536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4" name="Object 4"/>
          <p:cNvGraphicFramePr>
            <a:graphicFrameLocks noChangeAspect="1"/>
          </p:cNvGraphicFramePr>
          <p:nvPr/>
        </p:nvGraphicFramePr>
        <p:xfrm>
          <a:off x="3352800" y="1524000"/>
          <a:ext cx="4953000" cy="698500"/>
        </p:xfrm>
        <a:graphic>
          <a:graphicData uri="http://schemas.openxmlformats.org/presentationml/2006/ole">
            <mc:AlternateContent xmlns:mc="http://schemas.openxmlformats.org/markup-compatibility/2006">
              <mc:Choice xmlns:v="urn:schemas-microsoft-com:vml" Requires="v">
                <p:oleObj spid="_x0000_s15374" name="Equation" r:id="rId3" imgW="1422400" imgH="203200" progId="Equation.DSMT4">
                  <p:embed/>
                </p:oleObj>
              </mc:Choice>
              <mc:Fallback>
                <p:oleObj name="Equation" r:id="rId3" imgW="1422400" imgH="203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524000"/>
                        <a:ext cx="4953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6" name="Object 6"/>
          <p:cNvGraphicFramePr>
            <a:graphicFrameLocks noChangeAspect="1"/>
          </p:cNvGraphicFramePr>
          <p:nvPr/>
        </p:nvGraphicFramePr>
        <p:xfrm>
          <a:off x="457200" y="3048000"/>
          <a:ext cx="1952625" cy="1727200"/>
        </p:xfrm>
        <a:graphic>
          <a:graphicData uri="http://schemas.openxmlformats.org/presentationml/2006/ole">
            <mc:AlternateContent xmlns:mc="http://schemas.openxmlformats.org/markup-compatibility/2006">
              <mc:Choice xmlns:v="urn:schemas-microsoft-com:vml" Requires="v">
                <p:oleObj spid="_x0000_s15375" name="Picture" r:id="rId5" imgW="1648968" imgH="1456944" progId="Word.Picture.8">
                  <p:embed/>
                </p:oleObj>
              </mc:Choice>
              <mc:Fallback>
                <p:oleObj name="Picture" r:id="rId5" imgW="1648968" imgH="1456944"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0"/>
                        <a:ext cx="1952625"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9"/>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8" name="Object 8"/>
          <p:cNvGraphicFramePr>
            <a:graphicFrameLocks noChangeAspect="1"/>
          </p:cNvGraphicFramePr>
          <p:nvPr/>
        </p:nvGraphicFramePr>
        <p:xfrm>
          <a:off x="2951163" y="3157538"/>
          <a:ext cx="4537075" cy="782637"/>
        </p:xfrm>
        <a:graphic>
          <a:graphicData uri="http://schemas.openxmlformats.org/presentationml/2006/ole">
            <mc:AlternateContent xmlns:mc="http://schemas.openxmlformats.org/markup-compatibility/2006">
              <mc:Choice xmlns:v="urn:schemas-microsoft-com:vml" Requires="v">
                <p:oleObj spid="_x0000_s15376" name="Equation" r:id="rId7" imgW="1307880" imgH="228600" progId="Equation.DSMT4">
                  <p:embed/>
                </p:oleObj>
              </mc:Choice>
              <mc:Fallback>
                <p:oleObj name="Equation" r:id="rId7" imgW="1307880" imgH="2286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1163" y="3157538"/>
                        <a:ext cx="4537075"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1" name="Rectangle 1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70" name="Object 10"/>
          <p:cNvGraphicFramePr>
            <a:graphicFrameLocks noChangeAspect="1"/>
          </p:cNvGraphicFramePr>
          <p:nvPr/>
        </p:nvGraphicFramePr>
        <p:xfrm>
          <a:off x="3898900" y="4222750"/>
          <a:ext cx="3097213" cy="798513"/>
        </p:xfrm>
        <a:graphic>
          <a:graphicData uri="http://schemas.openxmlformats.org/presentationml/2006/ole">
            <mc:AlternateContent xmlns:mc="http://schemas.openxmlformats.org/markup-compatibility/2006">
              <mc:Choice xmlns:v="urn:schemas-microsoft-com:vml" Requires="v">
                <p:oleObj spid="_x0000_s15377" name="Equation" r:id="rId9" imgW="876240" imgH="228600" progId="Equation.DSMT4">
                  <p:embed/>
                </p:oleObj>
              </mc:Choice>
              <mc:Fallback>
                <p:oleObj name="Equation" r:id="rId9" imgW="876240" imgH="2286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8900" y="4222750"/>
                        <a:ext cx="3097213"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2" name="Text Box 12"/>
          <p:cNvSpPr txBox="1">
            <a:spLocks noChangeArrowheads="1"/>
          </p:cNvSpPr>
          <p:nvPr/>
        </p:nvSpPr>
        <p:spPr bwMode="auto">
          <a:xfrm>
            <a:off x="2667000" y="38862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or</a:t>
            </a:r>
          </a:p>
        </p:txBody>
      </p:sp>
      <p:sp>
        <p:nvSpPr>
          <p:cNvPr id="15373" name="Text Box 13"/>
          <p:cNvSpPr txBox="1">
            <a:spLocks noChangeArrowheads="1"/>
          </p:cNvSpPr>
          <p:nvPr/>
        </p:nvSpPr>
        <p:spPr bwMode="auto">
          <a:xfrm>
            <a:off x="228600" y="48768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where h = </a:t>
            </a:r>
            <a:r>
              <a:rPr lang="en-US" altLang="en-US" sz="3200">
                <a:latin typeface="Symbol" pitchFamily="18" charset="2"/>
              </a:rPr>
              <a:t>D</a:t>
            </a:r>
            <a:r>
              <a:rPr lang="en-US" altLang="en-US" sz="3200"/>
              <a:t>y in agreement with the above</a:t>
            </a:r>
          </a:p>
          <a:p>
            <a:pPr>
              <a:spcBef>
                <a:spcPct val="50000"/>
              </a:spcBef>
              <a:buFontTx/>
              <a:buChar char="•"/>
            </a:pPr>
            <a:r>
              <a:rPr lang="en-US" altLang="en-US" sz="3200"/>
              <a:t> These P’s are absolute pressures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8"/>
                                        </p:tgtEl>
                                        <p:attrNameLst>
                                          <p:attrName>style.visibility</p:attrName>
                                        </p:attrNameLst>
                                      </p:cBhvr>
                                      <p:to>
                                        <p:strVal val="visible"/>
                                      </p:to>
                                    </p:set>
                                    <p:anim calcmode="lin" valueType="num">
                                      <p:cBhvr additive="base">
                                        <p:cTn id="13" dur="500" fill="hold"/>
                                        <p:tgtEl>
                                          <p:spTgt spid="15368"/>
                                        </p:tgtEl>
                                        <p:attrNameLst>
                                          <p:attrName>ppt_x</p:attrName>
                                        </p:attrNameLst>
                                      </p:cBhvr>
                                      <p:tavLst>
                                        <p:tav tm="0">
                                          <p:val>
                                            <p:strVal val="0-#ppt_w/2"/>
                                          </p:val>
                                        </p:tav>
                                        <p:tav tm="100000">
                                          <p:val>
                                            <p:strVal val="#ppt_x"/>
                                          </p:val>
                                        </p:tav>
                                      </p:tavLst>
                                    </p:anim>
                                    <p:anim calcmode="lin" valueType="num">
                                      <p:cBhvr additive="base">
                                        <p:cTn id="14"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72"/>
                                        </p:tgtEl>
                                        <p:attrNameLst>
                                          <p:attrName>style.visibility</p:attrName>
                                        </p:attrNameLst>
                                      </p:cBhvr>
                                      <p:to>
                                        <p:strVal val="visible"/>
                                      </p:to>
                                    </p:set>
                                    <p:anim calcmode="lin" valueType="num">
                                      <p:cBhvr additive="base">
                                        <p:cTn id="19" dur="500" fill="hold"/>
                                        <p:tgtEl>
                                          <p:spTgt spid="15372"/>
                                        </p:tgtEl>
                                        <p:attrNameLst>
                                          <p:attrName>ppt_x</p:attrName>
                                        </p:attrNameLst>
                                      </p:cBhvr>
                                      <p:tavLst>
                                        <p:tav tm="0">
                                          <p:val>
                                            <p:strVal val="0-#ppt_w/2"/>
                                          </p:val>
                                        </p:tav>
                                        <p:tav tm="100000">
                                          <p:val>
                                            <p:strVal val="#ppt_x"/>
                                          </p:val>
                                        </p:tav>
                                      </p:tavLst>
                                    </p:anim>
                                    <p:anim calcmode="lin" valueType="num">
                                      <p:cBhvr additive="base">
                                        <p:cTn id="20" dur="500" fill="hold"/>
                                        <p:tgtEl>
                                          <p:spTgt spid="1537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370"/>
                                        </p:tgtEl>
                                        <p:attrNameLst>
                                          <p:attrName>style.visibility</p:attrName>
                                        </p:attrNameLst>
                                      </p:cBhvr>
                                      <p:to>
                                        <p:strVal val="visible"/>
                                      </p:to>
                                    </p:set>
                                    <p:anim calcmode="lin" valueType="num">
                                      <p:cBhvr additive="base">
                                        <p:cTn id="23" dur="500" fill="hold"/>
                                        <p:tgtEl>
                                          <p:spTgt spid="15370"/>
                                        </p:tgtEl>
                                        <p:attrNameLst>
                                          <p:attrName>ppt_x</p:attrName>
                                        </p:attrNameLst>
                                      </p:cBhvr>
                                      <p:tavLst>
                                        <p:tav tm="0">
                                          <p:val>
                                            <p:strVal val="0-#ppt_w/2"/>
                                          </p:val>
                                        </p:tav>
                                        <p:tav tm="100000">
                                          <p:val>
                                            <p:strVal val="#ppt_x"/>
                                          </p:val>
                                        </p:tav>
                                      </p:tavLst>
                                    </p:anim>
                                    <p:anim calcmode="lin" valueType="num">
                                      <p:cBhvr additive="base">
                                        <p:cTn id="24" dur="500" fill="hold"/>
                                        <p:tgtEl>
                                          <p:spTgt spid="1537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373">
                                            <p:txEl>
                                              <p:pRg st="0" end="0"/>
                                            </p:txEl>
                                          </p:spTgt>
                                        </p:tgtEl>
                                        <p:attrNameLst>
                                          <p:attrName>style.visibility</p:attrName>
                                        </p:attrNameLst>
                                      </p:cBhvr>
                                      <p:to>
                                        <p:strVal val="visible"/>
                                      </p:to>
                                    </p:set>
                                    <p:anim calcmode="lin" valueType="num">
                                      <p:cBhvr additive="base">
                                        <p:cTn id="27"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5373">
                                            <p:txEl>
                                              <p:pRg st="1" end="1"/>
                                            </p:txEl>
                                          </p:spTgt>
                                        </p:tgtEl>
                                        <p:attrNameLst>
                                          <p:attrName>style.visibility</p:attrName>
                                        </p:attrNameLst>
                                      </p:cBhvr>
                                      <p:to>
                                        <p:strVal val="visible"/>
                                      </p:to>
                                    </p:set>
                                    <p:anim calcmode="lin" valueType="num">
                                      <p:cBhvr additive="base">
                                        <p:cTn id="33" dur="500" fill="hold"/>
                                        <p:tgtEl>
                                          <p:spTgt spid="1537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3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 y="762000"/>
            <a:ext cx="8991600" cy="5059363"/>
          </a:xfrm>
        </p:spPr>
        <p:txBody>
          <a:bodyPr/>
          <a:lstStyle/>
          <a:p>
            <a:pPr>
              <a:lnSpc>
                <a:spcPct val="80000"/>
              </a:lnSpc>
            </a:pPr>
            <a:r>
              <a:rPr lang="en-US" altLang="en-US" sz="2800" dirty="0" smtClean="0"/>
              <a:t>Ex. 8.7 Your </a:t>
            </a:r>
            <a:r>
              <a:rPr lang="en-US" altLang="en-US" sz="2800" dirty="0"/>
              <a:t>blood pressure varies not only periodically in time with your heartbeat but also spatially at different heights in the body.  This variation is due to differences in the weight of the effective column of blood in your blood vessels as a function of height in the body.  Assuming that the average blood pressure at the heart is 13.2 </a:t>
            </a:r>
            <a:r>
              <a:rPr lang="en-US" altLang="en-US" sz="2800" dirty="0" err="1"/>
              <a:t>kPa</a:t>
            </a:r>
            <a:r>
              <a:rPr lang="en-US" altLang="en-US" sz="2800" dirty="0"/>
              <a:t> (corresponding to the average of a high and low pressure of 120/80, as it is commonly referred to, or 100 mm Hg- find the blood pressure at foot level (1.3 m below the heart) and at head level (0.5 m above the heart).  If a person experiences an upward acceleration, as for example in an airplane during take-off or even in a rapid elevator in a tall building, the increased pressure can drain the blood from the person’s head.  What is the minimum acceleration needed for this to occur (take the head to be 25 cm in height)?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r>
              <a:rPr lang="en-US" altLang="en-US" sz="4000">
                <a:solidFill>
                  <a:srgbClr val="0033CC"/>
                </a:solidFill>
              </a:rPr>
              <a:t>Atmospheric Pressure and Gauge Pressure</a:t>
            </a:r>
          </a:p>
        </p:txBody>
      </p:sp>
      <p:sp>
        <p:nvSpPr>
          <p:cNvPr id="16387" name="Rectangle 3"/>
          <p:cNvSpPr>
            <a:spLocks noGrp="1" noChangeArrowheads="1"/>
          </p:cNvSpPr>
          <p:nvPr>
            <p:ph type="body" idx="1"/>
          </p:nvPr>
        </p:nvSpPr>
        <p:spPr>
          <a:xfrm>
            <a:off x="457200" y="1295400"/>
            <a:ext cx="8229600" cy="5562600"/>
          </a:xfrm>
        </p:spPr>
        <p:txBody>
          <a:bodyPr/>
          <a:lstStyle/>
          <a:p>
            <a:pPr>
              <a:lnSpc>
                <a:spcPct val="90000"/>
              </a:lnSpc>
            </a:pPr>
            <a:r>
              <a:rPr lang="en-US" altLang="en-US" sz="2800"/>
              <a:t>With one of the pressures referenced to the atmosphere at sea level, the absolute pressure is given by </a:t>
            </a:r>
          </a:p>
          <a:p>
            <a:pPr>
              <a:lnSpc>
                <a:spcPct val="90000"/>
              </a:lnSpc>
            </a:pPr>
            <a:endParaRPr lang="en-US" altLang="en-US" sz="2800"/>
          </a:p>
          <a:p>
            <a:pPr>
              <a:lnSpc>
                <a:spcPct val="90000"/>
              </a:lnSpc>
              <a:buFontTx/>
              <a:buNone/>
            </a:pPr>
            <a:r>
              <a:rPr lang="en-US" altLang="en-US" sz="2800"/>
              <a:t>	Since P</a:t>
            </a:r>
            <a:r>
              <a:rPr lang="en-US" altLang="en-US" sz="2800" baseline="-25000"/>
              <a:t>atm</a:t>
            </a:r>
            <a:r>
              <a:rPr lang="en-US" altLang="en-US" sz="2800"/>
              <a:t> = 1.01 x 10</a:t>
            </a:r>
            <a:r>
              <a:rPr lang="en-US" altLang="en-US" sz="2800" baseline="30000"/>
              <a:t>5</a:t>
            </a:r>
            <a:r>
              <a:rPr lang="en-US" altLang="en-US" sz="2800"/>
              <a:t> Pa, this means that the weight of the column of air above a 1 m</a:t>
            </a:r>
            <a:r>
              <a:rPr lang="en-US" altLang="en-US" sz="2800" baseline="30000"/>
              <a:t>2</a:t>
            </a:r>
            <a:r>
              <a:rPr lang="en-US" altLang="en-US" sz="2800"/>
              <a:t> cross-sectional area is 10</a:t>
            </a:r>
            <a:r>
              <a:rPr lang="en-US" altLang="en-US" sz="2800" baseline="30000"/>
              <a:t>5</a:t>
            </a:r>
            <a:r>
              <a:rPr lang="en-US" altLang="en-US" sz="2800"/>
              <a:t> N – or since P</a:t>
            </a:r>
            <a:r>
              <a:rPr lang="en-US" altLang="en-US" sz="2800" baseline="-25000"/>
              <a:t>atm</a:t>
            </a:r>
            <a:r>
              <a:rPr lang="en-US" altLang="en-US" sz="2800"/>
              <a:t> = 14.7 pounds/in</a:t>
            </a:r>
            <a:r>
              <a:rPr lang="en-US" altLang="en-US" sz="2800" baseline="30000"/>
              <a:t>2</a:t>
            </a:r>
            <a:r>
              <a:rPr lang="en-US" altLang="en-US" sz="2800"/>
              <a:t>, the weight of the column of air above 1 in</a:t>
            </a:r>
            <a:r>
              <a:rPr lang="en-US" altLang="en-US" sz="2800" baseline="30000"/>
              <a:t>2</a:t>
            </a:r>
            <a:r>
              <a:rPr lang="en-US" altLang="en-US" sz="2800"/>
              <a:t> is 14.7 lb.</a:t>
            </a:r>
          </a:p>
          <a:p>
            <a:pPr>
              <a:lnSpc>
                <a:spcPct val="90000"/>
              </a:lnSpc>
              <a:buFont typeface="Symbol" pitchFamily="18" charset="2"/>
              <a:buChar char=" "/>
            </a:pPr>
            <a:r>
              <a:rPr lang="en-US" altLang="en-US" sz="2800">
                <a:latin typeface="Symbol" pitchFamily="18" charset="2"/>
              </a:rPr>
              <a:t>r</a:t>
            </a:r>
            <a:r>
              <a:rPr lang="en-US" altLang="en-US" sz="2800"/>
              <a:t>gh is called the gauge pressure – the difference between absolute and atmospheric P</a:t>
            </a:r>
          </a:p>
          <a:p>
            <a:pPr>
              <a:lnSpc>
                <a:spcPct val="90000"/>
              </a:lnSpc>
              <a:buFont typeface="Symbol" pitchFamily="18" charset="2"/>
              <a:buChar char=" "/>
            </a:pPr>
            <a:r>
              <a:rPr lang="en-US" altLang="en-US" sz="2800"/>
              <a:t>Can measure pressure as a height of fluid column – P</a:t>
            </a:r>
            <a:r>
              <a:rPr lang="en-US" altLang="en-US" sz="2800" baseline="-25000"/>
              <a:t>atm</a:t>
            </a:r>
            <a:r>
              <a:rPr lang="en-US" altLang="en-US" sz="2800"/>
              <a:t> </a:t>
            </a:r>
            <a:r>
              <a:rPr lang="en-US" altLang="en-US" sz="2800">
                <a:cs typeface="Arial" charset="0"/>
              </a:rPr>
              <a:t>→ 10 m water or 760 mm Hg</a:t>
            </a:r>
            <a:r>
              <a:rPr lang="en-US" altLang="en-US" sz="2800"/>
              <a:t> </a:t>
            </a:r>
          </a:p>
        </p:txBody>
      </p:sp>
      <p:sp>
        <p:nvSpPr>
          <p:cNvPr id="1638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388" name="Object 4"/>
          <p:cNvGraphicFramePr>
            <a:graphicFrameLocks noChangeAspect="1"/>
          </p:cNvGraphicFramePr>
          <p:nvPr/>
        </p:nvGraphicFramePr>
        <p:xfrm>
          <a:off x="2819400" y="2133600"/>
          <a:ext cx="4267200" cy="947738"/>
        </p:xfrm>
        <a:graphic>
          <a:graphicData uri="http://schemas.openxmlformats.org/presentationml/2006/ole">
            <mc:AlternateContent xmlns:mc="http://schemas.openxmlformats.org/markup-compatibility/2006">
              <mc:Choice xmlns:v="urn:schemas-microsoft-com:vml" Requires="v">
                <p:oleObj spid="_x0000_s16390" name="Equation" r:id="rId3" imgW="1028700" imgH="228600" progId="Equation.DSMT4">
                  <p:embed/>
                </p:oleObj>
              </mc:Choice>
              <mc:Fallback>
                <p:oleObj name="Equation" r:id="rId3" imgW="1028700" imgH="228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33600"/>
                        <a:ext cx="4267200"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 calcmode="lin" valueType="num">
                                      <p:cBhvr additive="base">
                                        <p:cTn id="13"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3400" y="762000"/>
            <a:ext cx="6934200" cy="5257800"/>
          </a:xfrm>
        </p:spPr>
        <p:txBody>
          <a:bodyPr/>
          <a:lstStyle/>
          <a:p>
            <a:pPr>
              <a:lnSpc>
                <a:spcPct val="90000"/>
              </a:lnSpc>
            </a:pPr>
            <a:r>
              <a:rPr lang="en-US" altLang="en-US" dirty="0" smtClean="0"/>
              <a:t>Ex. 8.10 Calculate </a:t>
            </a:r>
            <a:r>
              <a:rPr lang="en-US" altLang="en-US" dirty="0"/>
              <a:t>the height of a column of water or mercury when a long tube closed at the bottom is filled and then inverted into an open container with the same liquid.  Based on this result, what is the maximum theoretical length of a functioning straw for sucking water up, </a:t>
            </a:r>
            <a:r>
              <a:rPr lang="en-US" altLang="en-US" dirty="0" err="1"/>
              <a:t>ie</a:t>
            </a:r>
            <a:r>
              <a:rPr lang="en-US" altLang="en-US" dirty="0"/>
              <a:t>. above what height would it be impossible to suck water up in such a straw.</a:t>
            </a:r>
          </a:p>
        </p:txBody>
      </p:sp>
      <p:sp>
        <p:nvSpPr>
          <p:cNvPr id="2048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4" name="Object 4"/>
          <p:cNvGraphicFramePr>
            <a:graphicFrameLocks noChangeAspect="1"/>
          </p:cNvGraphicFramePr>
          <p:nvPr/>
        </p:nvGraphicFramePr>
        <p:xfrm>
          <a:off x="7848600" y="1676400"/>
          <a:ext cx="904875" cy="1238250"/>
        </p:xfrm>
        <a:graphic>
          <a:graphicData uri="http://schemas.openxmlformats.org/presentationml/2006/ole">
            <mc:AlternateContent xmlns:mc="http://schemas.openxmlformats.org/markup-compatibility/2006">
              <mc:Choice xmlns:v="urn:schemas-microsoft-com:vml" Requires="v">
                <p:oleObj spid="_x0000_s20486" name="Picture" r:id="rId3" imgW="905256" imgH="1237488" progId="Word.Picture.8">
                  <p:embed/>
                </p:oleObj>
              </mc:Choice>
              <mc:Fallback>
                <p:oleObj name="Picture" r:id="rId3" imgW="905256" imgH="123748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676400"/>
                        <a:ext cx="9048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15962"/>
          </a:xfrm>
        </p:spPr>
        <p:txBody>
          <a:bodyPr/>
          <a:lstStyle/>
          <a:p>
            <a:r>
              <a:rPr lang="en-US" altLang="en-US" sz="4000">
                <a:solidFill>
                  <a:srgbClr val="0033CC"/>
                </a:solidFill>
              </a:rPr>
              <a:t>Archimede’s Principle</a:t>
            </a:r>
          </a:p>
        </p:txBody>
      </p:sp>
      <p:sp>
        <p:nvSpPr>
          <p:cNvPr id="17411" name="Rectangle 3"/>
          <p:cNvSpPr>
            <a:spLocks noGrp="1" noChangeArrowheads="1"/>
          </p:cNvSpPr>
          <p:nvPr>
            <p:ph type="body" idx="1"/>
          </p:nvPr>
        </p:nvSpPr>
        <p:spPr>
          <a:xfrm>
            <a:off x="457200" y="1066800"/>
            <a:ext cx="8229600" cy="5059363"/>
          </a:xfrm>
        </p:spPr>
        <p:txBody>
          <a:bodyPr/>
          <a:lstStyle/>
          <a:p>
            <a:pPr>
              <a:lnSpc>
                <a:spcPct val="90000"/>
              </a:lnSpc>
            </a:pPr>
            <a:r>
              <a:rPr lang="en-US" altLang="en-US" sz="2800" i="1" dirty="0"/>
              <a:t>the buoyant force on an object is equal to the weight of the fluid displaced by the object</a:t>
            </a:r>
            <a:r>
              <a:rPr lang="en-US" altLang="en-US" sz="2800" dirty="0"/>
              <a:t> </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r>
              <a:rPr lang="en-US" altLang="en-US" sz="2800" dirty="0" smtClean="0"/>
              <a:t>Ex 8.9 The </a:t>
            </a:r>
            <a:r>
              <a:rPr lang="en-US" altLang="en-US" sz="2800" dirty="0"/>
              <a:t>tallest iceberg ever measured was 168 m above sea level.  Assuming it was in the shape of a large cylinder, find its depth below the surface.  (Ignore the variation in the density of water or ice with depth or temperature)</a:t>
            </a:r>
          </a:p>
        </p:txBody>
      </p:sp>
      <p:sp>
        <p:nvSpPr>
          <p:cNvPr id="174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412" name="Object 4"/>
          <p:cNvGraphicFramePr>
            <a:graphicFrameLocks noChangeAspect="1"/>
          </p:cNvGraphicFramePr>
          <p:nvPr/>
        </p:nvGraphicFramePr>
        <p:xfrm>
          <a:off x="2667000" y="1905000"/>
          <a:ext cx="3581400" cy="1847850"/>
        </p:xfrm>
        <a:graphic>
          <a:graphicData uri="http://schemas.openxmlformats.org/presentationml/2006/ole">
            <mc:AlternateContent xmlns:mc="http://schemas.openxmlformats.org/markup-compatibility/2006">
              <mc:Choice xmlns:v="urn:schemas-microsoft-com:vml" Requires="v">
                <p:oleObj spid="_x0000_s17414" name="Picture" r:id="rId3" imgW="3581400" imgH="1847088" progId="Word.Picture.8">
                  <p:embed/>
                </p:oleObj>
              </mc:Choice>
              <mc:Fallback>
                <p:oleObj name="Picture" r:id="rId3" imgW="3581400" imgH="184708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05000"/>
                        <a:ext cx="3581400" cy="18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anim calcmode="lin" valueType="num">
                                      <p:cBhvr additive="base">
                                        <p:cTn id="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Pressure in a fluid</a:t>
            </a:r>
          </a:p>
        </p:txBody>
      </p:sp>
      <p:sp>
        <p:nvSpPr>
          <p:cNvPr id="3075" name="Rectangle 3"/>
          <p:cNvSpPr>
            <a:spLocks noGrp="1" noChangeArrowheads="1"/>
          </p:cNvSpPr>
          <p:nvPr>
            <p:ph type="body" idx="1"/>
          </p:nvPr>
        </p:nvSpPr>
        <p:spPr>
          <a:xfrm>
            <a:off x="457200" y="1143000"/>
            <a:ext cx="8229600" cy="4983163"/>
          </a:xfrm>
        </p:spPr>
        <p:txBody>
          <a:bodyPr/>
          <a:lstStyle/>
          <a:p>
            <a:pPr>
              <a:lnSpc>
                <a:spcPct val="90000"/>
              </a:lnSpc>
            </a:pPr>
            <a:r>
              <a:rPr lang="en-US" altLang="en-US" sz="2800"/>
              <a:t>Pressure is the normal force/area acting in a fluid – in the absence of external forces a fluid is in equilibrium and the pressure will be uniform in a fluid</a:t>
            </a:r>
          </a:p>
          <a:p>
            <a:pPr>
              <a:lnSpc>
                <a:spcPct val="90000"/>
              </a:lnSpc>
            </a:pPr>
            <a:endParaRPr lang="en-US" altLang="en-US" sz="2800"/>
          </a:p>
          <a:p>
            <a:pPr>
              <a:lnSpc>
                <a:spcPct val="90000"/>
              </a:lnSpc>
            </a:pPr>
            <a:endParaRPr lang="en-US" altLang="en-US" sz="2800" i="1"/>
          </a:p>
          <a:p>
            <a:pPr>
              <a:lnSpc>
                <a:spcPct val="90000"/>
              </a:lnSpc>
            </a:pPr>
            <a:endParaRPr lang="en-US" altLang="en-US" sz="2800" i="1"/>
          </a:p>
          <a:p>
            <a:pPr>
              <a:lnSpc>
                <a:spcPct val="90000"/>
              </a:lnSpc>
            </a:pPr>
            <a:r>
              <a:rPr lang="en-US" altLang="en-US" sz="2800" i="1"/>
              <a:t>The external pressure on a confined fluid increases the pressure uniformly throughout the fluid by the same amount.  </a:t>
            </a:r>
            <a:r>
              <a:rPr lang="en-US" altLang="en-US" sz="2800"/>
              <a:t>This is known as </a:t>
            </a:r>
            <a:r>
              <a:rPr lang="en-US" altLang="en-US" sz="2800" b="1">
                <a:solidFill>
                  <a:srgbClr val="FF0000"/>
                </a:solidFill>
              </a:rPr>
              <a:t>Pascal's principle</a:t>
            </a:r>
            <a:r>
              <a:rPr lang="en-US" altLang="en-US" sz="2800"/>
              <a:t> </a:t>
            </a:r>
          </a:p>
        </p:txBody>
      </p:sp>
      <p:sp>
        <p:nvSpPr>
          <p:cNvPr id="3077" name="Rectangle 5"/>
          <p:cNvSpPr>
            <a:spLocks noChangeArrowheads="1"/>
          </p:cNvSpPr>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6" name="Object 4"/>
          <p:cNvGraphicFramePr>
            <a:graphicFrameLocks noChangeAspect="1"/>
          </p:cNvGraphicFramePr>
          <p:nvPr/>
        </p:nvGraphicFramePr>
        <p:xfrm>
          <a:off x="5334000" y="2286000"/>
          <a:ext cx="2381250" cy="1981200"/>
        </p:xfrm>
        <a:graphic>
          <a:graphicData uri="http://schemas.openxmlformats.org/presentationml/2006/ole">
            <mc:AlternateContent xmlns:mc="http://schemas.openxmlformats.org/markup-compatibility/2006">
              <mc:Choice xmlns:v="urn:schemas-microsoft-com:vml" Requires="v">
                <p:oleObj spid="_x0000_s3078" name="Picture" r:id="rId3" imgW="2375920" imgH="1980778" progId="Word.Picture.8">
                  <p:embed/>
                </p:oleObj>
              </mc:Choice>
              <mc:Fallback>
                <p:oleObj name="Picture" r:id="rId3" imgW="2375920" imgH="198077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86000"/>
                        <a:ext cx="238125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 calcmode="lin" valueType="num">
                                      <p:cBhvr additive="base">
                                        <p:cTn id="7"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Hydraulic Devices</a:t>
            </a:r>
          </a:p>
        </p:txBody>
      </p:sp>
      <p:sp>
        <p:nvSpPr>
          <p:cNvPr id="4099" name="Rectangle 3"/>
          <p:cNvSpPr>
            <a:spLocks noGrp="1" noChangeArrowheads="1"/>
          </p:cNvSpPr>
          <p:nvPr>
            <p:ph type="body" idx="1"/>
          </p:nvPr>
        </p:nvSpPr>
        <p:spPr>
          <a:xfrm>
            <a:off x="533400" y="1066800"/>
            <a:ext cx="8229600" cy="5059363"/>
          </a:xfrm>
        </p:spPr>
        <p:txBody>
          <a:bodyPr/>
          <a:lstStyle/>
          <a:p>
            <a:r>
              <a:rPr lang="en-US" altLang="en-US"/>
              <a:t>the applied pressure </a:t>
            </a:r>
            <a:r>
              <a:rPr lang="en-US" altLang="en-US" i="1"/>
              <a:t>P = F</a:t>
            </a:r>
            <a:r>
              <a:rPr lang="en-US" altLang="en-US" i="1" baseline="-25000"/>
              <a:t>in</a:t>
            </a:r>
            <a:r>
              <a:rPr lang="en-US" altLang="en-US" i="1"/>
              <a:t>/A</a:t>
            </a:r>
            <a:r>
              <a:rPr lang="en-US" altLang="en-US" i="1" baseline="-25000"/>
              <a:t>in</a:t>
            </a:r>
            <a:r>
              <a:rPr lang="en-US" altLang="en-US"/>
              <a:t> </a:t>
            </a:r>
          </a:p>
          <a:p>
            <a:endParaRPr lang="en-US" altLang="en-US"/>
          </a:p>
          <a:p>
            <a:endParaRPr lang="en-US" altLang="en-US"/>
          </a:p>
          <a:p>
            <a:endParaRPr lang="en-US" altLang="en-US"/>
          </a:p>
          <a:p>
            <a:r>
              <a:rPr lang="en-US" altLang="en-US"/>
              <a:t>the output force, </a:t>
            </a:r>
            <a:r>
              <a:rPr lang="en-US" altLang="en-US" i="1"/>
              <a:t>F</a:t>
            </a:r>
            <a:r>
              <a:rPr lang="en-US" altLang="en-US" i="1" baseline="-25000"/>
              <a:t>out</a:t>
            </a:r>
            <a:r>
              <a:rPr lang="en-US" altLang="en-US"/>
              <a:t>, is determined from </a:t>
            </a:r>
          </a:p>
          <a:p>
            <a:pPr>
              <a:buFontTx/>
              <a:buNone/>
            </a:pPr>
            <a:r>
              <a:rPr lang="en-US" altLang="en-US" i="1"/>
              <a:t>P = F</a:t>
            </a:r>
            <a:r>
              <a:rPr lang="en-US" altLang="en-US" i="1" baseline="-25000"/>
              <a:t>in</a:t>
            </a:r>
            <a:r>
              <a:rPr lang="en-US" altLang="en-US" i="1"/>
              <a:t>/A</a:t>
            </a:r>
            <a:r>
              <a:rPr lang="en-US" altLang="en-US" i="1" baseline="-25000"/>
              <a:t>in</a:t>
            </a:r>
            <a:r>
              <a:rPr lang="en-US" altLang="en-US" i="1"/>
              <a:t> = F</a:t>
            </a:r>
            <a:r>
              <a:rPr lang="en-US" altLang="en-US" i="1" baseline="-25000"/>
              <a:t>out</a:t>
            </a:r>
            <a:r>
              <a:rPr lang="en-US" altLang="en-US" i="1"/>
              <a:t>/A</a:t>
            </a:r>
            <a:r>
              <a:rPr lang="en-US" altLang="en-US" i="1" baseline="-25000"/>
              <a:t>out</a:t>
            </a:r>
          </a:p>
          <a:p>
            <a:r>
              <a:rPr lang="en-US" altLang="en-US" i="1"/>
              <a:t>So there is an amplification of the output force</a:t>
            </a:r>
            <a:endParaRPr lang="en-US" altLang="en-US"/>
          </a:p>
        </p:txBody>
      </p:sp>
      <p:sp>
        <p:nvSpPr>
          <p:cNvPr id="4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0" name="Object 4"/>
          <p:cNvGraphicFramePr>
            <a:graphicFrameLocks noChangeAspect="1"/>
          </p:cNvGraphicFramePr>
          <p:nvPr/>
        </p:nvGraphicFramePr>
        <p:xfrm>
          <a:off x="6019800" y="1524000"/>
          <a:ext cx="2533650" cy="1809750"/>
        </p:xfrm>
        <a:graphic>
          <a:graphicData uri="http://schemas.openxmlformats.org/presentationml/2006/ole">
            <mc:AlternateContent xmlns:mc="http://schemas.openxmlformats.org/markup-compatibility/2006">
              <mc:Choice xmlns:v="urn:schemas-microsoft-com:vml" Requires="v">
                <p:oleObj spid="_x0000_s4105" name="Picture" r:id="rId3" imgW="2258568" imgH="1618488" progId="Word.Picture.8">
                  <p:embed/>
                </p:oleObj>
              </mc:Choice>
              <mc:Fallback>
                <p:oleObj name="Picture" r:id="rId3" imgW="2258568" imgH="161848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0"/>
                        <a:ext cx="2533650" cy="180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02" name="Object 6"/>
          <p:cNvGraphicFramePr>
            <a:graphicFrameLocks noChangeAspect="1"/>
          </p:cNvGraphicFramePr>
          <p:nvPr/>
        </p:nvGraphicFramePr>
        <p:xfrm>
          <a:off x="2209800" y="5105400"/>
          <a:ext cx="2209800" cy="1046163"/>
        </p:xfrm>
        <a:graphic>
          <a:graphicData uri="http://schemas.openxmlformats.org/presentationml/2006/ole">
            <mc:AlternateContent xmlns:mc="http://schemas.openxmlformats.org/markup-compatibility/2006">
              <mc:Choice xmlns:v="urn:schemas-microsoft-com:vml" Requires="v">
                <p:oleObj spid="_x0000_s4106" name="Equation" r:id="rId5" imgW="901309" imgH="431613" progId="Equation.DSMT4">
                  <p:embed/>
                </p:oleObj>
              </mc:Choice>
              <mc:Fallback>
                <p:oleObj name="Equation" r:id="rId5" imgW="901309" imgH="431613"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105400"/>
                        <a:ext cx="2209800"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4" name="Picture 8" descr="Ch9_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035550"/>
            <a:ext cx="2438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 calcmode="lin" valueType="num">
                                      <p:cBhvr additive="base">
                                        <p:cTn id="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anim calcmode="lin" valueType="num">
                                      <p:cBhvr additive="base">
                                        <p:cTn id="1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099">
                                            <p:txEl>
                                              <p:pRg st="6" end="6"/>
                                            </p:txEl>
                                          </p:spTgt>
                                        </p:tgtEl>
                                        <p:attrNameLst>
                                          <p:attrName>style.visibility</p:attrName>
                                        </p:attrNameLst>
                                      </p:cBhvr>
                                      <p:to>
                                        <p:strVal val="visible"/>
                                      </p:to>
                                    </p:set>
                                    <p:anim calcmode="lin" valueType="num">
                                      <p:cBhvr additive="base">
                                        <p:cTn id="1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fill="hold"/>
                                        <p:tgtEl>
                                          <p:spTgt spid="4102"/>
                                        </p:tgtEl>
                                        <p:attrNameLst>
                                          <p:attrName>ppt_x</p:attrName>
                                        </p:attrNameLst>
                                      </p:cBhvr>
                                      <p:tavLst>
                                        <p:tav tm="0">
                                          <p:val>
                                            <p:strVal val="0-#ppt_w/2"/>
                                          </p:val>
                                        </p:tav>
                                        <p:tav tm="100000">
                                          <p:val>
                                            <p:strVal val="#ppt_x"/>
                                          </p:val>
                                        </p:tav>
                                      </p:tavLst>
                                    </p:anim>
                                    <p:anim calcmode="lin" valueType="num">
                                      <p:cBhvr additive="base">
                                        <p:cTn id="2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68362"/>
          </a:xfrm>
        </p:spPr>
        <p:txBody>
          <a:bodyPr/>
          <a:lstStyle/>
          <a:p>
            <a:r>
              <a:rPr lang="en-US" altLang="en-US">
                <a:solidFill>
                  <a:srgbClr val="0033CC"/>
                </a:solidFill>
              </a:rPr>
              <a:t>Middle Ear Hydraulics</a:t>
            </a:r>
          </a:p>
        </p:txBody>
      </p:sp>
      <p:pic>
        <p:nvPicPr>
          <p:cNvPr id="5124" name="Picture 4" descr="middleear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257800" y="1524000"/>
            <a:ext cx="3232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Rectangle 5"/>
          <p:cNvSpPr>
            <a:spLocks noChangeArrowheads="1"/>
          </p:cNvSpPr>
          <p:nvPr/>
        </p:nvSpPr>
        <p:spPr bwMode="auto">
          <a:xfrm>
            <a:off x="609600" y="1223963"/>
            <a:ext cx="426720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Char char="•"/>
            </a:pPr>
            <a:r>
              <a:rPr lang="en-US" altLang="en-US"/>
              <a:t> </a:t>
            </a:r>
            <a:r>
              <a:rPr lang="en-US" altLang="en-US" sz="2800"/>
              <a:t>a factor of 20 reduction in the effective area of the footplate of the stapes from that of the malleus </a:t>
            </a:r>
          </a:p>
          <a:p>
            <a:pPr>
              <a:buFontTx/>
              <a:buChar char="•"/>
            </a:pPr>
            <a:r>
              <a:rPr lang="en-US" altLang="en-US" sz="2800"/>
              <a:t> with a roughly constant force acting, the pressure is greatly increased at the stapes – leading to amplification of sound by about 20 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5">
                                            <p:txEl>
                                              <p:pRg st="1" end="1"/>
                                            </p:txEl>
                                          </p:spTgt>
                                        </p:tgtEl>
                                        <p:attrNameLst>
                                          <p:attrName>style.visibility</p:attrName>
                                        </p:attrNameLst>
                                      </p:cBhvr>
                                      <p:to>
                                        <p:strVal val="visible"/>
                                      </p:to>
                                    </p:set>
                                    <p:anim calcmode="lin" valueType="num">
                                      <p:cBhvr additive="base">
                                        <p:cTn id="7" dur="500" fill="hold"/>
                                        <p:tgtEl>
                                          <p:spTgt spid="512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Problems </a:t>
            </a:r>
            <a:r>
              <a:rPr lang="en-US" altLang="en-US" sz="2400">
                <a:solidFill>
                  <a:srgbClr val="0033CC"/>
                </a:solidFill>
              </a:rPr>
              <a:t>under</a:t>
            </a:r>
            <a:r>
              <a:rPr lang="en-US" altLang="en-US">
                <a:solidFill>
                  <a:srgbClr val="0033CC"/>
                </a:solidFill>
              </a:rPr>
              <a:t> Pressure</a:t>
            </a:r>
          </a:p>
        </p:txBody>
      </p:sp>
      <p:sp>
        <p:nvSpPr>
          <p:cNvPr id="6147" name="Rectangle 3"/>
          <p:cNvSpPr>
            <a:spLocks noGrp="1" noChangeArrowheads="1"/>
          </p:cNvSpPr>
          <p:nvPr>
            <p:ph type="body" idx="1"/>
          </p:nvPr>
        </p:nvSpPr>
        <p:spPr>
          <a:xfrm>
            <a:off x="457200" y="1066800"/>
            <a:ext cx="8229600" cy="5059363"/>
          </a:xfrm>
        </p:spPr>
        <p:txBody>
          <a:bodyPr/>
          <a:lstStyle/>
          <a:p>
            <a:r>
              <a:rPr lang="en-US" altLang="en-US" dirty="0" smtClean="0"/>
              <a:t>Ex. 8.2 a</a:t>
            </a:r>
            <a:r>
              <a:rPr lang="en-US" altLang="en-US" dirty="0"/>
              <a:t>) A cylindrical tube filled with blood is held vertically.  The tube has a radius and length of 1 cm and 10 cm, respectively.  Calculate the pressure at the bottom of the tube.  </a:t>
            </a:r>
          </a:p>
          <a:p>
            <a:r>
              <a:rPr lang="en-US" altLang="en-US" dirty="0"/>
              <a:t>b)  Calculate the pressure exerted on the ground by a 100 kg man standing squarely on his feet, each sole having an area of 200 cm</a:t>
            </a:r>
            <a:r>
              <a:rPr lang="en-US" altLang="en-US" baseline="30000" dirty="0"/>
              <a:t>2</a:t>
            </a:r>
            <a:r>
              <a:rPr lang="en-US"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Fluid Flow</a:t>
            </a:r>
          </a:p>
        </p:txBody>
      </p:sp>
      <p:sp>
        <p:nvSpPr>
          <p:cNvPr id="7171" name="Rectangle 3"/>
          <p:cNvSpPr>
            <a:spLocks noGrp="1" noChangeArrowheads="1"/>
          </p:cNvSpPr>
          <p:nvPr>
            <p:ph type="body" idx="1"/>
          </p:nvPr>
        </p:nvSpPr>
        <p:spPr>
          <a:xfrm>
            <a:off x="457200" y="1066800"/>
            <a:ext cx="8229600" cy="2590800"/>
          </a:xfrm>
        </p:spPr>
        <p:txBody>
          <a:bodyPr/>
          <a:lstStyle/>
          <a:p>
            <a:r>
              <a:rPr lang="en-US" altLang="en-US" sz="2800" b="1">
                <a:solidFill>
                  <a:srgbClr val="FF0000"/>
                </a:solidFill>
              </a:rPr>
              <a:t>Two types of fluid flow</a:t>
            </a:r>
            <a:r>
              <a:rPr lang="en-US" altLang="en-US" sz="2800" b="1"/>
              <a:t>:  steady flow</a:t>
            </a:r>
            <a:r>
              <a:rPr lang="en-US" altLang="en-US" sz="2800"/>
              <a:t>, or time independent flow, and </a:t>
            </a:r>
            <a:r>
              <a:rPr lang="en-US" altLang="en-US" sz="2800" b="1"/>
              <a:t>unsteady flow</a:t>
            </a:r>
            <a:r>
              <a:rPr lang="en-US" altLang="en-US" sz="2800"/>
              <a:t>, or time dependent flow </a:t>
            </a:r>
          </a:p>
          <a:p>
            <a:r>
              <a:rPr lang="en-US" altLang="en-US" sz="2800"/>
              <a:t>Steady flow can also be visualized by drawing contour lines, known as </a:t>
            </a:r>
            <a:r>
              <a:rPr lang="en-US" altLang="en-US" sz="2800" b="1"/>
              <a:t>streamlines</a:t>
            </a:r>
            <a:r>
              <a:rPr lang="en-US" altLang="en-US" sz="2800"/>
              <a:t> </a:t>
            </a:r>
          </a:p>
          <a:p>
            <a:endParaRPr lang="en-US" altLang="en-US" sz="2800"/>
          </a:p>
        </p:txBody>
      </p:sp>
      <p:sp>
        <p:nvSpPr>
          <p:cNvPr id="717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4" name="Object 6"/>
          <p:cNvGraphicFramePr>
            <a:graphicFrameLocks noChangeAspect="1"/>
          </p:cNvGraphicFramePr>
          <p:nvPr/>
        </p:nvGraphicFramePr>
        <p:xfrm>
          <a:off x="1066800" y="3733800"/>
          <a:ext cx="3133725" cy="2705100"/>
        </p:xfrm>
        <a:graphic>
          <a:graphicData uri="http://schemas.openxmlformats.org/presentationml/2006/ole">
            <mc:AlternateContent xmlns:mc="http://schemas.openxmlformats.org/markup-compatibility/2006">
              <mc:Choice xmlns:v="urn:schemas-microsoft-com:vml" Requires="v">
                <p:oleObj spid="_x0000_s7177" name="Picture" r:id="rId3" imgW="3752088" imgH="3240024" progId="Word.Picture.8">
                  <p:embed/>
                </p:oleObj>
              </mc:Choice>
              <mc:Fallback>
                <p:oleObj name="Picture" r:id="rId3" imgW="3752088" imgH="3240024"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800"/>
                        <a:ext cx="3133725" cy="270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6" name="Picture 8" descr="Ch9_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86200"/>
            <a:ext cx="41719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ppt_x"/>
                                          </p:val>
                                        </p:tav>
                                        <p:tav tm="100000">
                                          <p:val>
                                            <p:strVal val="#ppt_x"/>
                                          </p:val>
                                        </p:tav>
                                      </p:tavLst>
                                    </p:anim>
                                    <p:anim calcmode="lin" valueType="num">
                                      <p:cBhvr additive="base">
                                        <p:cTn id="14"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anim calcmode="lin" valueType="num">
                                      <p:cBhvr additive="base">
                                        <p:cTn id="19" dur="500" fill="hold"/>
                                        <p:tgtEl>
                                          <p:spTgt spid="7176"/>
                                        </p:tgtEl>
                                        <p:attrNameLst>
                                          <p:attrName>ppt_x</p:attrName>
                                        </p:attrNameLst>
                                      </p:cBhvr>
                                      <p:tavLst>
                                        <p:tav tm="0">
                                          <p:val>
                                            <p:strVal val="#ppt_x"/>
                                          </p:val>
                                        </p:tav>
                                        <p:tav tm="100000">
                                          <p:val>
                                            <p:strVal val="#ppt_x"/>
                                          </p:val>
                                        </p:tav>
                                      </p:tavLst>
                                    </p:anim>
                                    <p:anim calcmode="lin" valueType="num">
                                      <p:cBhvr additive="base">
                                        <p:cTn id="20"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15962"/>
          </a:xfrm>
        </p:spPr>
        <p:txBody>
          <a:bodyPr/>
          <a:lstStyle/>
          <a:p>
            <a:r>
              <a:rPr lang="en-US" altLang="en-US" sz="4000">
                <a:solidFill>
                  <a:srgbClr val="0033CC"/>
                </a:solidFill>
              </a:rPr>
              <a:t>Laminar vs Turbulent Flow</a:t>
            </a:r>
          </a:p>
        </p:txBody>
      </p:sp>
      <p:pic>
        <p:nvPicPr>
          <p:cNvPr id="8196" name="Picture 4" descr="TURBULENCE"/>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219200"/>
            <a:ext cx="5364163" cy="3633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a:off x="990600" y="4876800"/>
            <a:ext cx="7086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Laminar = layered flow – used in filtered air in hospitals, for example</a:t>
            </a:r>
          </a:p>
          <a:p>
            <a:pPr>
              <a:spcBef>
                <a:spcPct val="50000"/>
              </a:spcBef>
            </a:pPr>
            <a:r>
              <a:rPr lang="en-US" altLang="en-US" sz="2800"/>
              <a:t>Turbulent = random flow – important in blood flow – clotting/heart valves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anim calcmode="lin" valueType="num">
                                      <p:cBhvr additive="base">
                                        <p:cTn id="7"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r>
              <a:rPr lang="en-US" altLang="en-US">
                <a:solidFill>
                  <a:srgbClr val="0033CC"/>
                </a:solidFill>
              </a:rPr>
              <a:t>Conservation Laws and Fluids I</a:t>
            </a:r>
          </a:p>
        </p:txBody>
      </p:sp>
      <p:sp>
        <p:nvSpPr>
          <p:cNvPr id="9219" name="Rectangle 3"/>
          <p:cNvSpPr>
            <a:spLocks noGrp="1" noChangeArrowheads="1"/>
          </p:cNvSpPr>
          <p:nvPr>
            <p:ph type="body" idx="1"/>
          </p:nvPr>
        </p:nvSpPr>
        <p:spPr>
          <a:xfrm>
            <a:off x="457200" y="1143000"/>
            <a:ext cx="8229600" cy="4983163"/>
          </a:xfrm>
        </p:spPr>
        <p:txBody>
          <a:bodyPr/>
          <a:lstStyle/>
          <a:p>
            <a:r>
              <a:rPr lang="en-US" altLang="en-US"/>
              <a:t>#1 - Conservation of mass</a:t>
            </a:r>
          </a:p>
          <a:p>
            <a:r>
              <a:rPr lang="en-US" altLang="en-US"/>
              <a:t>With density </a:t>
            </a:r>
            <a:r>
              <a:rPr lang="en-US" altLang="en-US">
                <a:latin typeface="Symbol" pitchFamily="18" charset="2"/>
              </a:rPr>
              <a:t>r, </a:t>
            </a:r>
            <a:r>
              <a:rPr lang="en-US" altLang="en-US"/>
              <a:t>the mass in a cylinder of length v</a:t>
            </a:r>
            <a:r>
              <a:rPr lang="en-US" altLang="en-US">
                <a:latin typeface="Symbol" pitchFamily="18" charset="2"/>
              </a:rPr>
              <a:t>D</a:t>
            </a:r>
            <a:r>
              <a:rPr lang="en-US" altLang="en-US"/>
              <a:t>t and cross-section area A is</a:t>
            </a:r>
          </a:p>
          <a:p>
            <a:endParaRPr lang="en-US" altLang="en-US"/>
          </a:p>
          <a:p>
            <a:pPr>
              <a:buFontTx/>
              <a:buNone/>
            </a:pPr>
            <a:r>
              <a:rPr lang="en-US" altLang="en-US"/>
              <a:t>	so the volume per unit t is Av and</a:t>
            </a:r>
          </a:p>
        </p:txBody>
      </p:sp>
      <p:sp>
        <p:nvSpPr>
          <p:cNvPr id="922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0" name="Object 4"/>
          <p:cNvGraphicFramePr>
            <a:graphicFrameLocks noChangeAspect="1"/>
          </p:cNvGraphicFramePr>
          <p:nvPr/>
        </p:nvGraphicFramePr>
        <p:xfrm>
          <a:off x="1143000" y="3886200"/>
          <a:ext cx="7467600" cy="1244600"/>
        </p:xfrm>
        <a:graphic>
          <a:graphicData uri="http://schemas.openxmlformats.org/presentationml/2006/ole">
            <mc:AlternateContent xmlns:mc="http://schemas.openxmlformats.org/markup-compatibility/2006">
              <mc:Choice xmlns:v="urn:schemas-microsoft-com:vml" Requires="v">
                <p:oleObj spid="_x0000_s9229" name="Picture" r:id="rId3" imgW="3773424" imgH="627888" progId="Word.Picture.8">
                  <p:embed/>
                </p:oleObj>
              </mc:Choice>
              <mc:Fallback>
                <p:oleObj name="Picture" r:id="rId3" imgW="3773424" imgH="627888"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74676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2" name="Object 6"/>
          <p:cNvGraphicFramePr>
            <a:graphicFrameLocks noChangeAspect="1"/>
          </p:cNvGraphicFramePr>
          <p:nvPr/>
        </p:nvGraphicFramePr>
        <p:xfrm>
          <a:off x="2895600" y="2819400"/>
          <a:ext cx="2670175" cy="668338"/>
        </p:xfrm>
        <a:graphic>
          <a:graphicData uri="http://schemas.openxmlformats.org/presentationml/2006/ole">
            <mc:AlternateContent xmlns:mc="http://schemas.openxmlformats.org/markup-compatibility/2006">
              <mc:Choice xmlns:v="urn:schemas-microsoft-com:vml" Requires="v">
                <p:oleObj spid="_x0000_s9230" name="Equation" r:id="rId5" imgW="927000" imgH="228600" progId="Equation.DSMT4">
                  <p:embed/>
                </p:oleObj>
              </mc:Choice>
              <mc:Fallback>
                <p:oleObj name="Equation" r:id="rId5" imgW="9270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819400"/>
                        <a:ext cx="267017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4" name="Object 8"/>
          <p:cNvGraphicFramePr>
            <a:graphicFrameLocks noChangeAspect="1"/>
          </p:cNvGraphicFramePr>
          <p:nvPr/>
        </p:nvGraphicFramePr>
        <p:xfrm>
          <a:off x="3276600" y="5638800"/>
          <a:ext cx="3048000" cy="825500"/>
        </p:xfrm>
        <a:graphic>
          <a:graphicData uri="http://schemas.openxmlformats.org/presentationml/2006/ole">
            <mc:AlternateContent xmlns:mc="http://schemas.openxmlformats.org/markup-compatibility/2006">
              <mc:Choice xmlns:v="urn:schemas-microsoft-com:vml" Requires="v">
                <p:oleObj spid="_x0000_s9231" name="Equation" r:id="rId7" imgW="812447" imgH="215806" progId="Equation.DSMT4">
                  <p:embed/>
                </p:oleObj>
              </mc:Choice>
              <mc:Fallback>
                <p:oleObj name="Equation" r:id="rId7" imgW="812447" imgH="215806"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5638800"/>
                        <a:ext cx="30480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Text Box 10"/>
          <p:cNvSpPr txBox="1">
            <a:spLocks noChangeArrowheads="1"/>
          </p:cNvSpPr>
          <p:nvPr/>
        </p:nvSpPr>
        <p:spPr bwMode="auto">
          <a:xfrm>
            <a:off x="1066800" y="53340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Continuity Equation:</a:t>
            </a:r>
          </a:p>
        </p:txBody>
      </p:sp>
      <p:sp>
        <p:nvSpPr>
          <p:cNvPr id="9228" name="Rectangle 12"/>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anim calcmode="lin" valueType="num">
                                      <p:cBhvr additive="base">
                                        <p:cTn id="11"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anim calcmode="lin" valueType="num">
                                      <p:cBhvr additive="base">
                                        <p:cTn id="15" dur="500" fill="hold"/>
                                        <p:tgtEl>
                                          <p:spTgt spid="9222"/>
                                        </p:tgtEl>
                                        <p:attrNameLst>
                                          <p:attrName>ppt_x</p:attrName>
                                        </p:attrNameLst>
                                      </p:cBhvr>
                                      <p:tavLst>
                                        <p:tav tm="0">
                                          <p:val>
                                            <p:strVal val="0-#ppt_w/2"/>
                                          </p:val>
                                        </p:tav>
                                        <p:tav tm="100000">
                                          <p:val>
                                            <p:strVal val="#ppt_x"/>
                                          </p:val>
                                        </p:tav>
                                      </p:tavLst>
                                    </p:anim>
                                    <p:anim calcmode="lin" valueType="num">
                                      <p:cBhvr additive="base">
                                        <p:cTn id="16" dur="500" fill="hold"/>
                                        <p:tgtEl>
                                          <p:spTgt spid="92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26">
                                            <p:txEl>
                                              <p:pRg st="0" end="0"/>
                                            </p:txEl>
                                          </p:spTgt>
                                        </p:tgtEl>
                                        <p:attrNameLst>
                                          <p:attrName>style.visibility</p:attrName>
                                        </p:attrNameLst>
                                      </p:cBhvr>
                                      <p:to>
                                        <p:strVal val="visible"/>
                                      </p:to>
                                    </p:set>
                                    <p:anim calcmode="lin" valueType="num">
                                      <p:cBhvr additive="base">
                                        <p:cTn id="25" dur="500" fill="hold"/>
                                        <p:tgtEl>
                                          <p:spTgt spid="922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26">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additive="base">
                                        <p:cTn id="29" dur="500" fill="hold"/>
                                        <p:tgtEl>
                                          <p:spTgt spid="9224"/>
                                        </p:tgtEl>
                                        <p:attrNameLst>
                                          <p:attrName>ppt_x</p:attrName>
                                        </p:attrNameLst>
                                      </p:cBhvr>
                                      <p:tavLst>
                                        <p:tav tm="0">
                                          <p:val>
                                            <p:strVal val="#ppt_x"/>
                                          </p:val>
                                        </p:tav>
                                        <p:tav tm="100000">
                                          <p:val>
                                            <p:strVal val="#ppt_x"/>
                                          </p:val>
                                        </p:tav>
                                      </p:tavLst>
                                    </p:anim>
                                    <p:anim calcmode="lin" valueType="num">
                                      <p:cBhvr additive="base">
                                        <p:cTn id="30"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r>
              <a:rPr lang="en-US" altLang="en-US">
                <a:solidFill>
                  <a:srgbClr val="0033CC"/>
                </a:solidFill>
              </a:rPr>
              <a:t>Conservation of Energy</a:t>
            </a:r>
          </a:p>
        </p:txBody>
      </p:sp>
      <p:sp>
        <p:nvSpPr>
          <p:cNvPr id="10243" name="Rectangle 3"/>
          <p:cNvSpPr>
            <a:spLocks noGrp="1" noChangeArrowheads="1"/>
          </p:cNvSpPr>
          <p:nvPr>
            <p:ph type="body" idx="1"/>
          </p:nvPr>
        </p:nvSpPr>
        <p:spPr>
          <a:xfrm>
            <a:off x="457200" y="1066800"/>
            <a:ext cx="8229600" cy="5059363"/>
          </a:xfrm>
        </p:spPr>
        <p:txBody>
          <a:bodyPr/>
          <a:lstStyle/>
          <a:p>
            <a:r>
              <a:rPr lang="en-US" altLang="en-US"/>
              <a:t>Work – Energy theorem with Q = Av = constant = volume/time : W</a:t>
            </a:r>
            <a:r>
              <a:rPr lang="en-US" altLang="en-US" baseline="-25000"/>
              <a:t>net</a:t>
            </a:r>
            <a:r>
              <a:rPr lang="en-US" altLang="en-US"/>
              <a:t> = </a:t>
            </a:r>
            <a:r>
              <a:rPr lang="en-US" altLang="en-US">
                <a:latin typeface="Symbol" pitchFamily="18" charset="2"/>
              </a:rPr>
              <a:t>D</a:t>
            </a:r>
            <a:r>
              <a:rPr lang="en-US" altLang="en-US"/>
              <a:t> KE</a:t>
            </a:r>
          </a:p>
          <a:p>
            <a:endParaRPr lang="en-US" altLang="en-US"/>
          </a:p>
          <a:p>
            <a:r>
              <a:rPr lang="en-US" altLang="en-US"/>
              <a:t>What kinds of work are done here?</a:t>
            </a:r>
          </a:p>
        </p:txBody>
      </p:sp>
      <p:sp>
        <p:nvSpPr>
          <p:cNvPr id="1024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p:cNvGraphicFramePr>
            <a:graphicFrameLocks noChangeAspect="1"/>
          </p:cNvGraphicFramePr>
          <p:nvPr/>
        </p:nvGraphicFramePr>
        <p:xfrm>
          <a:off x="1143000" y="3276600"/>
          <a:ext cx="6762750" cy="3395663"/>
        </p:xfrm>
        <a:graphic>
          <a:graphicData uri="http://schemas.openxmlformats.org/presentationml/2006/ole">
            <mc:AlternateContent xmlns:mc="http://schemas.openxmlformats.org/markup-compatibility/2006">
              <mc:Choice xmlns:v="urn:schemas-microsoft-com:vml" Requires="v">
                <p:oleObj spid="_x0000_s10250" name="Picture" r:id="rId3" imgW="4785360" imgH="3114040" progId="Word.Picture.8">
                  <p:embed/>
                </p:oleObj>
              </mc:Choice>
              <mc:Fallback>
                <p:oleObj name="Picture" r:id="rId3" imgW="4785360" imgH="31140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6600"/>
                        <a:ext cx="6762750" cy="339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6" name="Object 6"/>
          <p:cNvGraphicFramePr>
            <a:graphicFrameLocks noChangeAspect="1"/>
          </p:cNvGraphicFramePr>
          <p:nvPr/>
        </p:nvGraphicFramePr>
        <p:xfrm>
          <a:off x="2438400" y="1981200"/>
          <a:ext cx="3886200" cy="949325"/>
        </p:xfrm>
        <a:graphic>
          <a:graphicData uri="http://schemas.openxmlformats.org/presentationml/2006/ole">
            <mc:AlternateContent xmlns:mc="http://schemas.openxmlformats.org/markup-compatibility/2006">
              <mc:Choice xmlns:v="urn:schemas-microsoft-com:vml" Requires="v">
                <p:oleObj spid="_x0000_s10251" name="Equation" r:id="rId5" imgW="1600200" imgH="393700" progId="Equation.DSMT4">
                  <p:embed/>
                </p:oleObj>
              </mc:Choice>
              <mc:Fallback>
                <p:oleObj name="Equation" r:id="rId5" imgW="1600200" imgH="3937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1981200"/>
                        <a:ext cx="3886200"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1534</TotalTime>
  <Words>1053</Words>
  <Application>Microsoft Office PowerPoint</Application>
  <PresentationFormat>On-screen Show (4:3)</PresentationFormat>
  <Paragraphs>80</Paragraphs>
  <Slides>19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4" baseType="lpstr">
      <vt:lpstr>Arial</vt:lpstr>
      <vt:lpstr>Symbol</vt:lpstr>
      <vt:lpstr>Default Design</vt:lpstr>
      <vt:lpstr>Microsoft Word Picture</vt:lpstr>
      <vt:lpstr>MathType 5.0 Equation</vt:lpstr>
      <vt:lpstr>Fluids</vt:lpstr>
      <vt:lpstr>Pressure in a fluid</vt:lpstr>
      <vt:lpstr>Hydraulic Devices</vt:lpstr>
      <vt:lpstr>Middle Ear Hydraulics</vt:lpstr>
      <vt:lpstr>Problems under Pressure</vt:lpstr>
      <vt:lpstr>Fluid Flow</vt:lpstr>
      <vt:lpstr>Laminar vs Turbulent Flow</vt:lpstr>
      <vt:lpstr>Conservation Laws and Fluids I</vt:lpstr>
      <vt:lpstr>Conservation of Energy</vt:lpstr>
      <vt:lpstr>Bernoulli’s Equation I</vt:lpstr>
      <vt:lpstr>Bernoulli’s Equation II</vt:lpstr>
      <vt:lpstr>Flow in a tube</vt:lpstr>
      <vt:lpstr>Blood Flow Problem</vt:lpstr>
      <vt:lpstr>Flow under No Pressure Change</vt:lpstr>
      <vt:lpstr>Hydrostatics</vt:lpstr>
      <vt:lpstr>PowerPoint Presentation</vt:lpstr>
      <vt:lpstr>Atmospheric Pressure and Gauge Pressure</vt:lpstr>
      <vt:lpstr>PowerPoint Presentation</vt:lpstr>
      <vt:lpstr>Archimede’s Principle</vt:lpstr>
    </vt:vector>
  </TitlesOfParts>
  <Company>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Fluids</dc:title>
  <dc:creator>Physics</dc:creator>
  <cp:lastModifiedBy>aaa</cp:lastModifiedBy>
  <cp:revision>10</cp:revision>
  <dcterms:created xsi:type="dcterms:W3CDTF">2003-10-20T19:57:16Z</dcterms:created>
  <dcterms:modified xsi:type="dcterms:W3CDTF">2014-02-24T18:27:35Z</dcterms:modified>
</cp:coreProperties>
</file>