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4" d="100"/>
          <a:sy n="164" d="100"/>
        </p:scale>
        <p:origin x="-11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9390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Visible and IR Absorption Spectroscopy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Andrew Rouff and Kyle Chau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Flash Photolysis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Bond is broken by laser flash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re-binding kinetics are followed through changes in absorption spectrum</a:t>
            </a:r>
          </a:p>
          <a:p>
            <a:endParaRPr lang="en" sz="2000"/>
          </a:p>
          <a:p>
            <a:pPr>
              <a:buNone/>
            </a:pPr>
            <a:r>
              <a:rPr lang="en" sz="2000"/>
              <a:t>Graph shows absorption is higher when bond was broken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94" name="Shape 94"/>
          <p:cNvSpPr/>
          <p:nvPr/>
        </p:nvSpPr>
        <p:spPr>
          <a:xfrm>
            <a:off x="4965225" y="938987"/>
            <a:ext cx="3619500" cy="2867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Bacteriorhodopsin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Green light (569nm) initiates cycle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Each letter represents a change in absorbance, and a shape change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M has two shapes with the same absorbance</a:t>
            </a:r>
          </a:p>
        </p:txBody>
      </p:sp>
      <p:sp>
        <p:nvSpPr>
          <p:cNvPr id="102" name="Shape 102"/>
          <p:cNvSpPr/>
          <p:nvPr/>
        </p:nvSpPr>
        <p:spPr>
          <a:xfrm>
            <a:off x="554762" y="1262775"/>
            <a:ext cx="3495675" cy="3600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</a:t>
            </a:r>
            <a:r>
              <a:rPr lang="en" sz="3000"/>
              <a:t>acteriorhodopsin is a light activated Proton Pump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When it is in the dark, retinal configuration is all trans except for one cis configuration (dark adapted state)</a:t>
            </a:r>
          </a:p>
          <a:p>
            <a:pPr lvl="0" rtl="0">
              <a:buNone/>
            </a:pPr>
            <a:r>
              <a:rPr lang="en" sz="1800"/>
              <a:t>When light hits, the cis carbon turns trans, and the photocycle begins (light adapted state)</a:t>
            </a:r>
          </a:p>
          <a:p>
            <a:pPr lvl="0" rtl="0">
              <a:buNone/>
            </a:pPr>
            <a:r>
              <a:rPr lang="en" sz="1800"/>
              <a:t>The “Schiff” base changes configuration as the absorbance increases</a:t>
            </a:r>
          </a:p>
          <a:p>
            <a:pPr lvl="0" rtl="0">
              <a:buNone/>
            </a:pPr>
            <a:r>
              <a:rPr lang="en" sz="1800"/>
              <a:t>L to M shape change causes a loss of a hydrogen</a:t>
            </a:r>
          </a:p>
          <a:p>
            <a:pPr lvl="0" rtl="0">
              <a:buNone/>
            </a:pPr>
            <a:r>
              <a:rPr lang="en" sz="1800"/>
              <a:t>M to N shape change causes a gain of a hydrogen</a:t>
            </a:r>
          </a:p>
          <a:p>
            <a:pPr lvl="0" rtl="0">
              <a:buNone/>
            </a:pPr>
            <a:r>
              <a:rPr lang="en" sz="1800"/>
              <a:t>K shape causes carbon to go back to cis</a:t>
            </a:r>
          </a:p>
          <a:p>
            <a:pPr lvl="0" rtl="0">
              <a:buNone/>
            </a:pPr>
            <a:r>
              <a:rPr lang="en" sz="1800"/>
              <a:t>O shape causes it to go back to trans</a:t>
            </a:r>
          </a:p>
          <a:p>
            <a:pPr>
              <a:buNone/>
            </a:pPr>
            <a:r>
              <a:rPr lang="en" sz="1800"/>
              <a:t>This is directly related to how we detect light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Nucleic Acids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Different absorption peaks than in proteins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Base causes the greatest absorbance- 260-290nm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DNA and protein together in a sample will give at least two distinct absorption peaks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116" name="Shape 116"/>
          <p:cNvSpPr/>
          <p:nvPr/>
        </p:nvSpPr>
        <p:spPr>
          <a:xfrm>
            <a:off x="5008350" y="1200137"/>
            <a:ext cx="3362325" cy="2790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Melted DNA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Extinction coefficient of nucleic acid is smaller than that of free nucleotide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This means that absorbance increases when DNA is melted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Hyperchromic effect- the increase in absorbance upon DNA denaturing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124" name="Shape 124"/>
          <p:cNvSpPr/>
          <p:nvPr/>
        </p:nvSpPr>
        <p:spPr>
          <a:xfrm>
            <a:off x="4692275" y="1374775"/>
            <a:ext cx="3927475" cy="2526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715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2800"/>
              <a:t>Infrared Absorption Spectroscopy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1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/>
              <a:t>IR photons have low energy. </a:t>
            </a:r>
          </a:p>
          <a:p>
            <a:pPr marL="457200" lvl="0" indent="-330200" rtl="0">
              <a:lnSpc>
                <a:spcPct val="11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/>
              <a:t>The only transitions that have comparable energy differences are molecular vibrations and rotations.</a:t>
            </a:r>
          </a:p>
          <a:p>
            <a:pPr marL="457200" lvl="0" indent="-330200" rtl="0">
              <a:lnSpc>
                <a:spcPct val="11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/>
              <a:t>Triggering molecular vibrations through irradiation with infrared light. Provides mostly information about the presence or absence of certain functional groups.</a:t>
            </a:r>
          </a:p>
        </p:txBody>
      </p:sp>
      <p:sp>
        <p:nvSpPr>
          <p:cNvPr id="131" name="Shape 131"/>
          <p:cNvSpPr/>
          <p:nvPr/>
        </p:nvSpPr>
        <p:spPr>
          <a:xfrm>
            <a:off x="266700" y="2856925"/>
            <a:ext cx="8610600" cy="1781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Vibrational Mode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u="sng"/>
              <a:t>Stretching</a:t>
            </a:r>
            <a:r>
              <a:rPr lang="en" sz="2000"/>
              <a:t> -  the rhythmic movement along a bond axis with a subsequent increase and decrease in bond length.</a:t>
            </a:r>
          </a:p>
          <a:p>
            <a:pPr marL="457200" lvl="0" indent="-33020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33333"/>
              <a:buFont typeface="Arial"/>
              <a:buChar char="•"/>
            </a:pPr>
            <a:r>
              <a:rPr lang="en" sz="2000" u="sng"/>
              <a:t>Bending</a:t>
            </a:r>
            <a:r>
              <a:rPr lang="en" sz="2000"/>
              <a:t> -  a change in bond angle or movement of a group of atoms with respect to the rest of the molecule.</a:t>
            </a:r>
          </a:p>
          <a:p>
            <a:endParaRPr lang="en" sz="2000"/>
          </a:p>
          <a:p>
            <a:endParaRPr lang="en" sz="2000"/>
          </a:p>
        </p:txBody>
      </p:sp>
      <p:sp>
        <p:nvSpPr>
          <p:cNvPr id="138" name="Shape 138"/>
          <p:cNvSpPr/>
          <p:nvPr/>
        </p:nvSpPr>
        <p:spPr>
          <a:xfrm>
            <a:off x="4768375" y="1200150"/>
            <a:ext cx="3703999" cy="1094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4623123" y="2532775"/>
            <a:ext cx="3994500" cy="2393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Application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8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b="1"/>
              <a:t>Used to identify organic compounds</a:t>
            </a:r>
          </a:p>
          <a:p>
            <a:pPr marL="457200" lvl="0" indent="-3302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b="1"/>
              <a:t>Provides information about the types of bonds present</a:t>
            </a:r>
          </a:p>
          <a:p>
            <a:pPr marL="457200" lvl="0" indent="-3302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600" b="1"/>
              <a:t>Used to measure the vibrational frequencies of bonds in the molecule</a:t>
            </a:r>
          </a:p>
          <a:p>
            <a:pPr marL="914400" lvl="1" indent="-3302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600" b="1"/>
              <a:t>Each bond has a characteristic frequency</a:t>
            </a:r>
          </a:p>
        </p:txBody>
      </p:sp>
      <p:sp>
        <p:nvSpPr>
          <p:cNvPr id="146" name="Shape 146"/>
          <p:cNvSpPr/>
          <p:nvPr/>
        </p:nvSpPr>
        <p:spPr>
          <a:xfrm rot="10800000" flipH="1">
            <a:off x="2234912" y="2492499"/>
            <a:ext cx="4674175" cy="2484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Infrared Spectroscope Schematic</a:t>
            </a:r>
          </a:p>
        </p:txBody>
      </p:sp>
      <p:sp>
        <p:nvSpPr>
          <p:cNvPr id="152" name="Shape 152"/>
          <p:cNvSpPr/>
          <p:nvPr/>
        </p:nvSpPr>
        <p:spPr>
          <a:xfrm>
            <a:off x="519637" y="1610525"/>
            <a:ext cx="8104724" cy="2933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Infrared Spectrum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21175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/>
              <a:t>A plot of % transmittance vs vibrational frequency in wavenumbers.</a:t>
            </a:r>
          </a:p>
          <a:p>
            <a:endParaRPr lang="en" sz="2000" b="1"/>
          </a:p>
          <a:p>
            <a:pPr marL="457200" lvl="0" indent="-3556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/>
              <a:t>The higher the wavenumber, the shorter the wavelength.</a:t>
            </a:r>
          </a:p>
        </p:txBody>
      </p:sp>
      <p:sp>
        <p:nvSpPr>
          <p:cNvPr id="159" name="Shape 159"/>
          <p:cNvSpPr/>
          <p:nvPr/>
        </p:nvSpPr>
        <p:spPr>
          <a:xfrm>
            <a:off x="4274670" y="1527387"/>
            <a:ext cx="4645475" cy="3071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x="693300" y="3912200"/>
            <a:ext cx="2832624" cy="1013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Basics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wavelength= (λ) </a:t>
            </a:r>
          </a:p>
          <a:p>
            <a:pPr lvl="0" rtl="0">
              <a:buNone/>
            </a:pPr>
            <a:r>
              <a:rPr lang="en" sz="1800"/>
              <a:t>original intensity= </a:t>
            </a:r>
            <a:r>
              <a:rPr lang="en" sz="1800">
                <a:solidFill>
                  <a:srgbClr val="0000FF"/>
                </a:solidFill>
              </a:rPr>
              <a:t>Ι</a:t>
            </a:r>
            <a:r>
              <a:rPr lang="en" sz="1800" baseline="-25000"/>
              <a:t>o </a:t>
            </a:r>
            <a:r>
              <a:rPr lang="en" sz="1800"/>
              <a:t> </a:t>
            </a:r>
          </a:p>
          <a:p>
            <a:pPr lvl="0" rtl="0">
              <a:buNone/>
            </a:pPr>
            <a:r>
              <a:rPr lang="en" sz="1800"/>
              <a:t>sample slab thickness= dl</a:t>
            </a:r>
          </a:p>
          <a:p>
            <a:pPr lvl="0" rtl="0">
              <a:buNone/>
            </a:pPr>
            <a:r>
              <a:rPr lang="en" sz="1800"/>
              <a:t>Final intensity= </a:t>
            </a:r>
            <a:r>
              <a:rPr lang="en" sz="1800">
                <a:solidFill>
                  <a:srgbClr val="0000FF"/>
                </a:solidFill>
              </a:rPr>
              <a:t>I</a:t>
            </a:r>
            <a:r>
              <a:rPr lang="en" sz="1800" baseline="-25000"/>
              <a:t>f</a:t>
            </a:r>
          </a:p>
          <a:p>
            <a:pPr lvl="0" rtl="0">
              <a:buNone/>
            </a:pPr>
            <a:r>
              <a:rPr lang="en" sz="1800"/>
              <a:t>ε</a:t>
            </a:r>
            <a:r>
              <a:rPr lang="en" sz="1800" baseline="30000"/>
              <a:t>’</a:t>
            </a:r>
            <a:r>
              <a:rPr lang="en" sz="1800"/>
              <a:t>= molar extinction coefficient</a:t>
            </a:r>
          </a:p>
          <a:p>
            <a:endParaRPr lang="en" sz="1800"/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-d</a:t>
            </a:r>
            <a:r>
              <a:rPr lang="en">
                <a:solidFill>
                  <a:srgbClr val="0000FF"/>
                </a:solidFill>
              </a:rPr>
              <a:t>I</a:t>
            </a:r>
            <a:r>
              <a:rPr lang="en"/>
              <a:t>= Cε</a:t>
            </a:r>
            <a:r>
              <a:rPr lang="en" baseline="30000"/>
              <a:t>’</a:t>
            </a:r>
            <a:r>
              <a:rPr lang="en"/>
              <a:t>(λ)</a:t>
            </a:r>
            <a:r>
              <a:rPr lang="en">
                <a:solidFill>
                  <a:srgbClr val="0000FF"/>
                </a:solidFill>
              </a:rPr>
              <a:t>I</a:t>
            </a:r>
            <a:r>
              <a:rPr lang="en"/>
              <a:t>dl</a:t>
            </a:r>
          </a:p>
          <a:p>
            <a:endParaRPr lang="en"/>
          </a:p>
        </p:txBody>
      </p:sp>
      <p:sp>
        <p:nvSpPr>
          <p:cNvPr id="32" name="Shape 32"/>
          <p:cNvSpPr/>
          <p:nvPr/>
        </p:nvSpPr>
        <p:spPr>
          <a:xfrm>
            <a:off x="530700" y="1300949"/>
            <a:ext cx="3994499" cy="3017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235037" y="71187"/>
            <a:ext cx="6673924" cy="5001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616275" y="121025"/>
            <a:ext cx="7911449" cy="4981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400"/>
              <a:t>FTIR Spectrophotometers Schematic</a:t>
            </a:r>
          </a:p>
        </p:txBody>
      </p:sp>
      <p:sp>
        <p:nvSpPr>
          <p:cNvPr id="176" name="Shape 176"/>
          <p:cNvSpPr/>
          <p:nvPr/>
        </p:nvSpPr>
        <p:spPr>
          <a:xfrm>
            <a:off x="2808350" y="1402475"/>
            <a:ext cx="3527298" cy="3419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800"/>
              <a:t>FTIR Spectrophotometers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>
                <a:latin typeface="Verdana"/>
                <a:ea typeface="Verdana"/>
                <a:cs typeface="Verdana"/>
                <a:sym typeface="Verdana"/>
              </a:rPr>
              <a:t>Uses an interferometer and polychromatic light (all frequencies used at one time, instead of one at a time) to generate an interferogram.</a:t>
            </a:r>
          </a:p>
          <a:p>
            <a:endParaRPr lang="en" sz="20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5404075" y="1314450"/>
            <a:ext cx="27813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IR Difference Spectrum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/>
              <a:t>IR spectra are very sensitive to structural alteration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A change in hydrogen bonding distance of 0.002Å shifts the frequency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/>
              <a:t>However, it is very difficult, in practice, to detect small, localised structural changes in a biological macromolecule, by IR spectroscopy.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All groups in the molecule essentially have IR-active vibrations</a:t>
            </a:r>
          </a:p>
          <a:p>
            <a:pPr marL="914400" lvl="1" indent="-3556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Multitude of overlapping spectral bands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IR Difference Spectrum</a:t>
            </a:r>
          </a:p>
        </p:txBody>
      </p:sp>
      <p:sp>
        <p:nvSpPr>
          <p:cNvPr id="195" name="Shape 195"/>
          <p:cNvSpPr/>
          <p:nvPr/>
        </p:nvSpPr>
        <p:spPr>
          <a:xfrm>
            <a:off x="1614487" y="1598100"/>
            <a:ext cx="5915025" cy="2800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IR Spectroscopy and Water</a:t>
            </a:r>
          </a:p>
        </p:txBody>
      </p:sp>
      <p:sp>
        <p:nvSpPr>
          <p:cNvPr id="201" name="Shape 201"/>
          <p:cNvSpPr/>
          <p:nvPr/>
        </p:nvSpPr>
        <p:spPr>
          <a:xfrm>
            <a:off x="457200" y="1063375"/>
            <a:ext cx="2696824" cy="1329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2" name="Shape 202"/>
          <p:cNvSpPr txBox="1"/>
          <p:nvPr/>
        </p:nvSpPr>
        <p:spPr>
          <a:xfrm>
            <a:off x="3368225" y="1498850"/>
            <a:ext cx="3948300" cy="43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Water peak at 3000-3700 cm-1</a:t>
            </a:r>
          </a:p>
          <a:p>
            <a:endParaRPr lang="en"/>
          </a:p>
        </p:txBody>
      </p:sp>
      <p:sp>
        <p:nvSpPr>
          <p:cNvPr id="203" name="Shape 203"/>
          <p:cNvSpPr/>
          <p:nvPr/>
        </p:nvSpPr>
        <p:spPr>
          <a:xfrm>
            <a:off x="2095500" y="2371725"/>
            <a:ext cx="7048500" cy="27717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How we get Absorbance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-dΙ= Cε</a:t>
            </a:r>
            <a:r>
              <a:rPr lang="en" baseline="30000"/>
              <a:t>’</a:t>
            </a:r>
            <a:r>
              <a:rPr lang="en"/>
              <a:t>(λ)</a:t>
            </a:r>
            <a:r>
              <a:rPr lang="en">
                <a:solidFill>
                  <a:srgbClr val="0000FF"/>
                </a:solidFill>
              </a:rPr>
              <a:t>I</a:t>
            </a:r>
            <a:r>
              <a:rPr lang="en"/>
              <a:t>dl	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ln(Ι</a:t>
            </a:r>
            <a:r>
              <a:rPr lang="en" baseline="-25000"/>
              <a:t>o</a:t>
            </a:r>
            <a:r>
              <a:rPr lang="en"/>
              <a:t>/</a:t>
            </a:r>
            <a:r>
              <a:rPr lang="en">
                <a:solidFill>
                  <a:srgbClr val="0000FF"/>
                </a:solidFill>
              </a:rPr>
              <a:t>Ι</a:t>
            </a:r>
            <a:r>
              <a:rPr lang="en" baseline="-25000"/>
              <a:t>f</a:t>
            </a:r>
            <a:r>
              <a:rPr lang="en"/>
              <a:t>)= Cε</a:t>
            </a:r>
            <a:r>
              <a:rPr lang="en" baseline="30000"/>
              <a:t>’</a:t>
            </a:r>
            <a:r>
              <a:rPr lang="en"/>
              <a:t>(λ)l</a:t>
            </a:r>
          </a:p>
          <a:p>
            <a:endParaRPr lang="en"/>
          </a:p>
          <a:p>
            <a:pPr marL="457200" lvl="0" indent="-40005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log(Ι</a:t>
            </a:r>
            <a:r>
              <a:rPr lang="en" sz="2700" baseline="-25000"/>
              <a:t>o</a:t>
            </a:r>
            <a:r>
              <a:rPr lang="en" sz="2700"/>
              <a:t>/</a:t>
            </a:r>
            <a:r>
              <a:rPr lang="en" sz="2700">
                <a:solidFill>
                  <a:srgbClr val="0000FF"/>
                </a:solidFill>
              </a:rPr>
              <a:t>Ι</a:t>
            </a:r>
            <a:r>
              <a:rPr lang="en" sz="2700" baseline="-25000"/>
              <a:t>f</a:t>
            </a:r>
            <a:r>
              <a:rPr lang="en" sz="2700"/>
              <a:t>)= Cε</a:t>
            </a:r>
            <a:r>
              <a:rPr lang="en" sz="2700" baseline="30000"/>
              <a:t>’</a:t>
            </a:r>
            <a:r>
              <a:rPr lang="en" sz="2700"/>
              <a:t>(λ)l= A(λ)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/>
              <a:t>A(λ) is known as absorbance or Optical Density (OD)</a:t>
            </a:r>
          </a:p>
          <a:p>
            <a:endParaRPr lang="en" sz="2200"/>
          </a:p>
          <a:p>
            <a:pPr lvl="0" rtl="0">
              <a:buNone/>
            </a:pPr>
            <a:r>
              <a:rPr lang="en" sz="2200"/>
              <a:t>When A(λ)= 3….1000=(Ι</a:t>
            </a:r>
            <a:r>
              <a:rPr lang="en" sz="2200" baseline="-25000"/>
              <a:t>o</a:t>
            </a:r>
            <a:r>
              <a:rPr lang="en" sz="2200"/>
              <a:t>/</a:t>
            </a:r>
            <a:r>
              <a:rPr lang="en" sz="2200">
                <a:solidFill>
                  <a:srgbClr val="0000FF"/>
                </a:solidFill>
              </a:rPr>
              <a:t>Ι</a:t>
            </a:r>
            <a:r>
              <a:rPr lang="en" sz="2200" baseline="-25000"/>
              <a:t>f</a:t>
            </a:r>
            <a:r>
              <a:rPr lang="en" sz="2200"/>
              <a:t>)</a:t>
            </a:r>
          </a:p>
          <a:p>
            <a:pPr lvl="0" rtl="0">
              <a:buNone/>
            </a:pPr>
            <a:r>
              <a:rPr lang="en" sz="2200"/>
              <a:t>When A(λ)= 4….10000= (Ι</a:t>
            </a:r>
            <a:r>
              <a:rPr lang="en" sz="2200" baseline="-25000"/>
              <a:t>o</a:t>
            </a:r>
            <a:r>
              <a:rPr lang="en" sz="2200"/>
              <a:t>/</a:t>
            </a:r>
            <a:r>
              <a:rPr lang="en" sz="2200">
                <a:solidFill>
                  <a:srgbClr val="0000FF"/>
                </a:solidFill>
              </a:rPr>
              <a:t>Ι</a:t>
            </a:r>
            <a:r>
              <a:rPr lang="en" sz="2200" baseline="-25000"/>
              <a:t>f</a:t>
            </a:r>
            <a:r>
              <a:rPr lang="en" sz="2200"/>
              <a:t>)</a:t>
            </a:r>
          </a:p>
          <a:p>
            <a:endParaRPr lang="en" sz="2200"/>
          </a:p>
          <a:p>
            <a:pPr>
              <a:buNone/>
            </a:pPr>
            <a:r>
              <a:rPr lang="en" sz="2200"/>
              <a:t>Absorbance must be much lower than these to get any usable data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From Energy to Wavelength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UV visible spectrum responds to energies between 100-1000kJ mole</a:t>
            </a:r>
            <a:r>
              <a:rPr lang="en" sz="1800" baseline="30000"/>
              <a:t>-1</a:t>
            </a:r>
          </a:p>
          <a:p>
            <a:endParaRPr lang="en" sz="1800" baseline="30000"/>
          </a:p>
          <a:p>
            <a:pPr lvl="0" rtl="0">
              <a:buNone/>
            </a:pPr>
            <a:r>
              <a:rPr lang="en" sz="1800"/>
              <a:t>frequency range= 2.5e14- 2.5e15</a:t>
            </a:r>
          </a:p>
          <a:p>
            <a:endParaRPr lang="en" sz="1800"/>
          </a:p>
          <a:p>
            <a:endParaRPr lang="en" sz="1800"/>
          </a:p>
          <a:p>
            <a:pPr lvl="0" rtl="0">
              <a:buNone/>
            </a:pPr>
            <a:r>
              <a:rPr lang="en" sz="1800"/>
              <a:t>Wavelength range= 1.2e-6m- 1.2e-7m= 120nm-1200nm</a:t>
            </a:r>
          </a:p>
          <a:p>
            <a:endParaRPr lang="en" sz="1800"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E=hf</a:t>
            </a:r>
          </a:p>
          <a:p>
            <a:pPr lvl="0" rtl="0">
              <a:buNone/>
            </a:pPr>
            <a:r>
              <a:rPr lang="en" sz="1800"/>
              <a:t>E= energy</a:t>
            </a:r>
          </a:p>
          <a:p>
            <a:pPr lvl="0" rtl="0">
              <a:buNone/>
            </a:pPr>
            <a:r>
              <a:rPr lang="en" sz="1800"/>
              <a:t>h= planck's constant</a:t>
            </a:r>
          </a:p>
          <a:p>
            <a:pPr lvl="0" rtl="0">
              <a:buNone/>
            </a:pPr>
            <a:r>
              <a:rPr lang="en" sz="1800"/>
              <a:t>f= frequency</a:t>
            </a:r>
          </a:p>
          <a:p>
            <a:endParaRPr lang="en" sz="1800"/>
          </a:p>
          <a:p>
            <a:endParaRPr lang="en" sz="1800"/>
          </a:p>
          <a:p>
            <a:pPr lvl="0" rtl="0">
              <a:buNone/>
            </a:pPr>
            <a:r>
              <a:rPr lang="en" sz="1800"/>
              <a:t>c= fλ</a:t>
            </a:r>
          </a:p>
          <a:p>
            <a:pPr>
              <a:buNone/>
            </a:pPr>
            <a:r>
              <a:rPr lang="en" sz="1800"/>
              <a:t>c= speed of light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Macromolecules Studied in Water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Water absorbs 170nm wavelength, so measurements must be made above this wavelength</a:t>
            </a:r>
          </a:p>
          <a:p>
            <a:endParaRPr lang="en" sz="2400"/>
          </a:p>
          <a:p>
            <a:pPr lvl="0" rtl="0">
              <a:buNone/>
            </a:pPr>
            <a:r>
              <a:rPr lang="en" sz="2400"/>
              <a:t>UV is largest change in energy, which is why we use it to measure absorbance.  Vibrational and rotational are two small of a change to measure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Single Split Beam-Double Split Beam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60" name="Shape 60"/>
          <p:cNvSpPr/>
          <p:nvPr/>
        </p:nvSpPr>
        <p:spPr>
          <a:xfrm>
            <a:off x="145713" y="1268300"/>
            <a:ext cx="4617475" cy="26068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x="4576750" y="1487975"/>
            <a:ext cx="4567249" cy="20442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Kinetics and Difference Spectra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Kinetics</a:t>
            </a:r>
          </a:p>
          <a:p>
            <a:endParaRPr lang="en"/>
          </a:p>
          <a:p>
            <a:pPr lvl="0" rtl="0">
              <a:buNone/>
            </a:pPr>
            <a:r>
              <a:rPr lang="en" sz="2400"/>
              <a:t>A+B→ C</a:t>
            </a:r>
          </a:p>
          <a:p>
            <a:pPr>
              <a:buNone/>
            </a:pPr>
            <a:r>
              <a:rPr lang="en" sz="2400"/>
              <a:t>Measuring the absorbance of C vs time gives information about A and B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Difference Spectra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>
              <a:buNone/>
            </a:pPr>
            <a:r>
              <a:rPr lang="en" sz="2400"/>
              <a:t>Two absorbance graphs are subtracted from each other</a:t>
            </a:r>
          </a:p>
        </p:txBody>
      </p:sp>
      <p:sp>
        <p:nvSpPr>
          <p:cNvPr id="69" name="Shape 69"/>
          <p:cNvSpPr/>
          <p:nvPr/>
        </p:nvSpPr>
        <p:spPr>
          <a:xfrm>
            <a:off x="5356500" y="1821050"/>
            <a:ext cx="2272150" cy="1594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UV Absorption of Proteins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Main absorption areas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peptide group- 170-220nm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Aromatics- 280nm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Prosthetic groups, cofactors, enzymes, etc- vary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Can use Absorbance to calculate concentration (first equation)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4137699" y="1128786"/>
            <a:ext cx="4413774" cy="28859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Light Scattering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pPr>
              <a:buNone/>
            </a:pPr>
            <a:r>
              <a:rPr lang="en"/>
              <a:t>Has a “tail” because of light scattering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>
              <a:buNone/>
            </a:pPr>
            <a:r>
              <a:rPr lang="en" sz="2400"/>
              <a:t>Can either set zero higher up (done here), or graph can simply be fixed to have zero absorbance at end</a:t>
            </a:r>
          </a:p>
        </p:txBody>
      </p:sp>
      <p:sp>
        <p:nvSpPr>
          <p:cNvPr id="85" name="Shape 85"/>
          <p:cNvSpPr/>
          <p:nvPr/>
        </p:nvSpPr>
        <p:spPr>
          <a:xfrm>
            <a:off x="253080" y="1752600"/>
            <a:ext cx="4198624" cy="23080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/>
          <p:nvPr/>
        </p:nvSpPr>
        <p:spPr>
          <a:xfrm>
            <a:off x="4833737" y="684097"/>
            <a:ext cx="4198625" cy="16664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On-screen Show (16:9)</PresentationFormat>
  <Paragraphs>144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simple-light</vt:lpstr>
      <vt:lpstr>Visible and IR Absorption Spectroscopy</vt:lpstr>
      <vt:lpstr>The Basics</vt:lpstr>
      <vt:lpstr>How we get Absorbance</vt:lpstr>
      <vt:lpstr>From Energy to Wavelength</vt:lpstr>
      <vt:lpstr>Macromolecules Studied in Water</vt:lpstr>
      <vt:lpstr>Single Split Beam-Double Split Beam</vt:lpstr>
      <vt:lpstr>Kinetics and Difference Spectra</vt:lpstr>
      <vt:lpstr>UV Absorption of Proteins</vt:lpstr>
      <vt:lpstr>Light Scattering</vt:lpstr>
      <vt:lpstr>Flash Photolysis</vt:lpstr>
      <vt:lpstr>Bacteriorhodopsin</vt:lpstr>
      <vt:lpstr>Bacteriorhodopsin is a light activated Proton Pump</vt:lpstr>
      <vt:lpstr>Nucleic Acids</vt:lpstr>
      <vt:lpstr>Melted DNA</vt:lpstr>
      <vt:lpstr>Infrared Absorption Spectroscopy</vt:lpstr>
      <vt:lpstr>Vibrational Mode</vt:lpstr>
      <vt:lpstr>Application</vt:lpstr>
      <vt:lpstr>Infrared Spectroscope Schematic</vt:lpstr>
      <vt:lpstr>Infrared Spectrum</vt:lpstr>
      <vt:lpstr>PowerPoint Presentation</vt:lpstr>
      <vt:lpstr>PowerPoint Presentation</vt:lpstr>
      <vt:lpstr>FTIR Spectrophotometers Schematic</vt:lpstr>
      <vt:lpstr>FTIR Spectrophotometers</vt:lpstr>
      <vt:lpstr>IR Difference Spectrum</vt:lpstr>
      <vt:lpstr>IR Difference Spectrum</vt:lpstr>
      <vt:lpstr>IR Spectroscopy and 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Visible and IR Absorption Spectroscopy</dc:title>
  <dc:creator>Newman, Jay</dc:creator>
  <cp:lastModifiedBy>aaa</cp:lastModifiedBy>
  <cp:revision>1</cp:revision>
  <dcterms:modified xsi:type="dcterms:W3CDTF">2013-10-23T16:35:12Z</dcterms:modified>
</cp:coreProperties>
</file>