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70" r:id="rId12"/>
    <p:sldId id="264" r:id="rId13"/>
    <p:sldId id="271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132D7-D012-4731-9EE7-30C159FCC8F9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B233-2D17-463D-B615-240F1A6C1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5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fs = femptosecond</a:t>
            </a:r>
            <a:r>
              <a:rPr lang="en-US" baseline="0" dirty="0" smtClean="0"/>
              <a:t> (10</a:t>
            </a:r>
            <a:r>
              <a:rPr lang="en-US" baseline="30000" dirty="0" smtClean="0"/>
              <a:t>-15</a:t>
            </a:r>
            <a:r>
              <a:rPr lang="en-US" baseline="0" dirty="0" smtClean="0"/>
              <a:t>)</a:t>
            </a:r>
            <a:r>
              <a:rPr lang="en-US" baseline="30000" dirty="0" smtClean="0"/>
              <a:t> </a:t>
            </a:r>
            <a:r>
              <a:rPr lang="en-US" baseline="0" dirty="0" smtClean="0"/>
              <a:t>  ps = picosecond (10</a:t>
            </a:r>
            <a:r>
              <a:rPr lang="en-US" baseline="30000" dirty="0" smtClean="0"/>
              <a:t>-12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7B233-2D17-463D-B615-240F1A6C17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4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(a)</a:t>
            </a:r>
            <a:r>
              <a:rPr lang="en-US" baseline="0" dirty="0" smtClean="0"/>
              <a:t> SWFM (b) standard illumination (c) confocal (d) AFM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7B233-2D17-463D-B615-240F1A6C17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6A206C-CD9C-4ACD-8C45-B8457FE7D97A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02BBFC-52DB-40A6-8175-C8E53286EF3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Fluorescence Microscopy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Chelsea Aitken</a:t>
            </a:r>
          </a:p>
          <a:p>
            <a:r>
              <a:rPr lang="en-US" dirty="0" smtClean="0"/>
              <a:t>Peter Aspinall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Fluorescence Resonance Energy Transfer (FRET)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 donor fluorophore is excited and then transfers its energy to an acceptor (if its close enough) through dipole-dipole interactions</a:t>
                </a:r>
              </a:p>
              <a:p>
                <a:r>
                  <a:rPr lang="en-US" dirty="0" smtClean="0"/>
                  <a:t>Measures molecule interactions efficiency (E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/>
                          <m:t> </m:t>
                        </m:r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is the distance at which 50% of the energy is transferred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λ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1/6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×9.7×100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3"/>
                <a:r>
                  <a:rPr lang="en-US" dirty="0" smtClean="0"/>
                  <a:t>k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relative position of dipoles</a:t>
                </a:r>
              </a:p>
              <a:p>
                <a:pPr lvl="3"/>
                <a:r>
                  <a:rPr lang="en-US" dirty="0" smtClean="0"/>
                  <a:t>J(</a:t>
                </a:r>
                <a:r>
                  <a:rPr lang="el-GR" dirty="0" smtClean="0"/>
                  <a:t>λ</a:t>
                </a:r>
                <a:r>
                  <a:rPr lang="en-US" dirty="0" smtClean="0"/>
                  <a:t>) – integral of the overlap between the acceptor and donor spectra</a:t>
                </a:r>
              </a:p>
              <a:p>
                <a:pPr lvl="3"/>
                <a:r>
                  <a:rPr lang="en-US" dirty="0" smtClean="0"/>
                  <a:t>Q</a:t>
                </a:r>
                <a:r>
                  <a:rPr lang="en-US" baseline="-25000" dirty="0" smtClean="0"/>
                  <a:t>D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– quantum yield of the donor</a:t>
                </a:r>
              </a:p>
              <a:p>
                <a:r>
                  <a:rPr lang="en-US" dirty="0" smtClean="0"/>
                  <a:t>This method can be used as a quantum ruler (solve for R,) since ET can be measured and R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can be calculated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817" b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3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FRET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Very useful for studying how DNA’s form changes when introduced to certain proteins</a:t>
            </a:r>
          </a:p>
          <a:p>
            <a:r>
              <a:rPr lang="en-US" dirty="0" smtClean="0"/>
              <a:t>Label both ends of DNA and then can measure how the distance changes</a:t>
            </a:r>
          </a:p>
          <a:p>
            <a:pPr lvl="1"/>
            <a:r>
              <a:rPr lang="en-US" dirty="0" smtClean="0"/>
              <a:t>Much better at measuring changes in distance than absolute distance</a:t>
            </a:r>
          </a:p>
          <a:p>
            <a:r>
              <a:rPr lang="en-US" dirty="0" smtClean="0"/>
              <a:t>Very good spectroscopic ruler for 20 – 100 Å range</a:t>
            </a:r>
          </a:p>
          <a:p>
            <a:pPr lvl="1"/>
            <a:r>
              <a:rPr lang="en-US" dirty="0" smtClean="0"/>
              <a:t>However cannot detect dynamic events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91" y="2543175"/>
            <a:ext cx="4480209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Fluorescent Protein (GFP)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49424"/>
            <a:ext cx="4114800" cy="4325112"/>
          </a:xfrm>
        </p:spPr>
        <p:txBody>
          <a:bodyPr>
            <a:noAutofit/>
          </a:bodyPr>
          <a:lstStyle/>
          <a:p>
            <a:r>
              <a:rPr lang="en-US" sz="2300" dirty="0" smtClean="0"/>
              <a:t>Not all molecules fluoresce, so to use fluorescence microscopy they need to be fluorescently labeled</a:t>
            </a:r>
          </a:p>
          <a:p>
            <a:r>
              <a:rPr lang="en-US" sz="2300" dirty="0" smtClean="0"/>
              <a:t>Dye molecules have to bind to specific location and not interfere with the reaction being monitored or the cell in general</a:t>
            </a:r>
          </a:p>
          <a:p>
            <a:r>
              <a:rPr lang="en-US" sz="2300" dirty="0" smtClean="0"/>
              <a:t>Use GFP from </a:t>
            </a:r>
            <a:r>
              <a:rPr lang="en-US" sz="2300" i="1" dirty="0" smtClean="0"/>
              <a:t>Aequoria Victoria </a:t>
            </a:r>
            <a:r>
              <a:rPr lang="en-US" sz="2300" dirty="0" smtClean="0"/>
              <a:t>(type of jellyfish)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162175"/>
            <a:ext cx="28765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6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Pros/Cons of GFP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228600" y="2249424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Pros</a:t>
            </a:r>
          </a:p>
          <a:p>
            <a:pPr lvl="1"/>
            <a:r>
              <a:rPr lang="en-US" sz="2400" dirty="0"/>
              <a:t>When expressed is spontaneously fluorescent</a:t>
            </a:r>
          </a:p>
          <a:p>
            <a:pPr lvl="1"/>
            <a:r>
              <a:rPr lang="en-US" sz="2400" dirty="0"/>
              <a:t>Doesn’t interfere with bound protein function</a:t>
            </a:r>
          </a:p>
          <a:p>
            <a:pPr lvl="1"/>
            <a:r>
              <a:rPr lang="en-US" sz="2400" dirty="0"/>
              <a:t>Can target specific organelles</a:t>
            </a:r>
          </a:p>
          <a:p>
            <a:pPr lvl="1"/>
            <a:r>
              <a:rPr lang="en-US" sz="2400" dirty="0"/>
              <a:t>Mutants have varying fluorescent properties</a:t>
            </a:r>
          </a:p>
          <a:p>
            <a:pPr lvl="1"/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</a:t>
            </a:r>
          </a:p>
          <a:p>
            <a:pPr lvl="1"/>
            <a:r>
              <a:rPr lang="en-US" sz="2400" dirty="0" smtClean="0"/>
              <a:t>Limited sensitivity</a:t>
            </a:r>
          </a:p>
          <a:p>
            <a:pPr lvl="1"/>
            <a:r>
              <a:rPr lang="en-US" sz="2400" dirty="0" smtClean="0"/>
              <a:t>Very large -&gt; limits resolution</a:t>
            </a:r>
          </a:p>
          <a:p>
            <a:pPr lvl="1"/>
            <a:r>
              <a:rPr lang="en-US" sz="2400" dirty="0" smtClean="0"/>
              <a:t>Can undergo color changes from irradiation independent from FRET</a:t>
            </a:r>
          </a:p>
          <a:p>
            <a:pPr lvl="1"/>
            <a:r>
              <a:rPr lang="en-US" sz="2400" dirty="0" smtClean="0"/>
              <a:t>Takes hours to fold into its fluorescent shape</a:t>
            </a:r>
          </a:p>
        </p:txBody>
      </p:sp>
    </p:spTree>
    <p:extLst>
      <p:ext uri="{BB962C8B-B14F-4D97-AF65-F5344CB8AC3E}">
        <p14:creationId xmlns:p14="http://schemas.microsoft.com/office/powerpoint/2010/main" val="9861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GFP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4038600" cy="24319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Conformational Sensor</a:t>
            </a:r>
          </a:p>
          <a:p>
            <a:pPr lvl="1"/>
            <a:r>
              <a:rPr lang="en-US" dirty="0" smtClean="0"/>
              <a:t>Uses FRET between GFP and BFP to measure distance</a:t>
            </a:r>
          </a:p>
          <a:p>
            <a:pPr lvl="1"/>
            <a:r>
              <a:rPr lang="en-US" dirty="0" smtClean="0"/>
              <a:t>Position varies as the bound protein undergoes structure changes</a:t>
            </a:r>
          </a:p>
          <a:p>
            <a:pPr lvl="1"/>
            <a:r>
              <a:rPr lang="en-US" dirty="0" smtClean="0"/>
              <a:t>Can use reemitted wavelength of light to determine distance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43400"/>
            <a:ext cx="4038600" cy="24319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Cellular Reporter</a:t>
            </a:r>
          </a:p>
          <a:p>
            <a:pPr lvl="1"/>
            <a:r>
              <a:rPr lang="en-US" dirty="0" smtClean="0"/>
              <a:t>Can image living cells </a:t>
            </a:r>
            <a:r>
              <a:rPr lang="en-US" i="1" dirty="0" smtClean="0"/>
              <a:t>in vitro</a:t>
            </a:r>
          </a:p>
          <a:p>
            <a:pPr lvl="2"/>
            <a:r>
              <a:rPr lang="en-US" dirty="0" smtClean="0"/>
              <a:t>Picture uses CFP (cyan) and YFP (yellow)</a:t>
            </a:r>
          </a:p>
          <a:p>
            <a:pPr lvl="1"/>
            <a:r>
              <a:rPr lang="en-US" dirty="0" smtClean="0"/>
              <a:t>Can again use FRET principles with two different dyes</a:t>
            </a:r>
          </a:p>
          <a:p>
            <a:pPr lvl="2"/>
            <a:r>
              <a:rPr lang="en-US" dirty="0" smtClean="0"/>
              <a:t>Measure conformational changes when two complexes interact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057400"/>
            <a:ext cx="33432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2286000" cy="227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Fluorescence Lifetime Imaging Microscopy (FLI)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4114800" cy="4325112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Image the fluorescence lifetime of all fluorophores in a sample</a:t>
                </a:r>
              </a:p>
              <a:p>
                <a:r>
                  <a:rPr lang="en-US" sz="2000" dirty="0" smtClean="0"/>
                  <a:t>Can image live cells this way</a:t>
                </a:r>
              </a:p>
              <a:p>
                <a:r>
                  <a:rPr lang="en-US" sz="2000" dirty="0" smtClean="0"/>
                  <a:t>Also possible to calculate FRET efficiencies at every pixel: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sz="1800" i="1">
                        <a:latin typeface="Cambria Math"/>
                      </a:rPr>
                      <m:t>=1−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𝐷𝐴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1800" dirty="0" smtClean="0"/>
                  <a:t>Where </a:t>
                </a:r>
                <a:r>
                  <a:rPr lang="el-GR" sz="1800" dirty="0" smtClean="0"/>
                  <a:t>τ</a:t>
                </a:r>
                <a:r>
                  <a:rPr lang="en-US" sz="1800" baseline="-25000" dirty="0" smtClean="0"/>
                  <a:t>D</a:t>
                </a:r>
                <a:r>
                  <a:rPr lang="en-US" sz="1800" dirty="0" smtClean="0"/>
                  <a:t> and </a:t>
                </a:r>
                <a:r>
                  <a:rPr lang="el-GR" sz="1800" dirty="0" smtClean="0"/>
                  <a:t>τ</a:t>
                </a:r>
                <a:r>
                  <a:rPr lang="en-US" sz="1800" baseline="-25000" dirty="0" smtClean="0"/>
                  <a:t>DA</a:t>
                </a:r>
                <a:r>
                  <a:rPr lang="en-US" sz="1800" dirty="0" smtClean="0"/>
                  <a:t> are the donor and acceptor lifetimes respectively</a:t>
                </a:r>
              </a:p>
              <a:p>
                <a:r>
                  <a:rPr lang="en-US" sz="2000" dirty="0" smtClean="0"/>
                  <a:t>Can use this technique to visualize the locations of GFPs in a living cell in real time</a:t>
                </a:r>
              </a:p>
              <a:p>
                <a:pPr lvl="1"/>
                <a:r>
                  <a:rPr lang="en-US" sz="1800" dirty="0" smtClean="0"/>
                  <a:t>Allows us to see cellular events in real time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4114800" cy="4325112"/>
              </a:xfrm>
              <a:blipFill rotWithShape="1">
                <a:blip r:embed="rId2"/>
                <a:stretch>
                  <a:fillRect t="-845" r="-1778" b="-9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4" y="2900362"/>
            <a:ext cx="4287196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2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Serdyuk, Igor N., Nathan R. Zaccai, and Joseph Zaccai.</a:t>
            </a:r>
            <a:r>
              <a:rPr lang="en-US" i="1" dirty="0"/>
              <a:t>Methods in Molecular Biophysics: Structure, Dynamics, Function</a:t>
            </a:r>
            <a:r>
              <a:rPr lang="en-US" dirty="0"/>
              <a:t>. New York: Cambridge University Press, 2007. Print.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Over Light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645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Resolution of light microscopy limited by Rayleigh Criterion</a:t>
            </a:r>
          </a:p>
          <a:p>
            <a:pPr lvl="1"/>
            <a:r>
              <a:rPr lang="en-US" dirty="0" smtClean="0"/>
              <a:t>If two objects cannot be seen as distinct structures, then they may be considered coincident in space</a:t>
            </a:r>
          </a:p>
          <a:p>
            <a:pPr lvl="1"/>
            <a:r>
              <a:rPr lang="en-US" dirty="0" smtClean="0"/>
              <a:t>Unable to determine whether there are molecular associations</a:t>
            </a:r>
          </a:p>
          <a:p>
            <a:r>
              <a:rPr lang="en-US" dirty="0" smtClean="0"/>
              <a:t>Fluorescence microscopy can determine the distance between two molecules to 20 – 100 Å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028825"/>
            <a:ext cx="67722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Wide-Field Fluorescence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Molecule (fluorophore) absorbs a photon and then quickly reemits a lower energy photon</a:t>
            </a:r>
          </a:p>
          <a:p>
            <a:pPr lvl="1"/>
            <a:r>
              <a:rPr lang="en-US" sz="1800" dirty="0" smtClean="0"/>
              <a:t>Change in energy allows us to filter out incident light</a:t>
            </a:r>
            <a:endParaRPr lang="en-US" sz="1800" b="1" dirty="0"/>
          </a:p>
          <a:p>
            <a:r>
              <a:rPr lang="en-US" sz="2000" dirty="0" smtClean="0"/>
              <a:t>Uses epi-illumination</a:t>
            </a:r>
          </a:p>
          <a:p>
            <a:pPr lvl="1"/>
            <a:r>
              <a:rPr lang="en-US" sz="1800" dirty="0" smtClean="0"/>
              <a:t>Light source goes into a filter cube and is reflected into the sample</a:t>
            </a:r>
          </a:p>
          <a:p>
            <a:pPr lvl="1"/>
            <a:r>
              <a:rPr lang="en-US" sz="1800" dirty="0" smtClean="0"/>
              <a:t>Emission returns through same objective and filter cube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ecause of its longer wavelength, it passes through the dichroic mirror and is read</a:t>
            </a:r>
          </a:p>
        </p:txBody>
      </p:sp>
      <p:pic>
        <p:nvPicPr>
          <p:cNvPr id="5" name="Picture 3" descr="C:\Users\Peter\Documents\Union Work\Senior Year\Fall\PHY 200\Fluorescence Microscopy\photo (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447" r="9944" b="11174"/>
          <a:stretch/>
        </p:blipFill>
        <p:spPr bwMode="auto">
          <a:xfrm>
            <a:off x="4648200" y="1981200"/>
            <a:ext cx="38406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4/49/Dichroic_fil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419600"/>
            <a:ext cx="3305175" cy="21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5861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http://upload.wikimedia.org/wikipedia/commons/4/49/Dichroic_filters.jpg</a:t>
            </a:r>
          </a:p>
        </p:txBody>
      </p:sp>
    </p:spTree>
    <p:extLst>
      <p:ext uri="{BB962C8B-B14F-4D97-AF65-F5344CB8AC3E}">
        <p14:creationId xmlns:p14="http://schemas.microsoft.com/office/powerpoint/2010/main" val="34191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Two-Photon Excited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Simultaneous absorption of two photons causing the fluorophore to emit </a:t>
            </a:r>
            <a:r>
              <a:rPr lang="en-US" dirty="0"/>
              <a:t>a higher energy </a:t>
            </a:r>
            <a:r>
              <a:rPr lang="en-US" dirty="0" smtClean="0"/>
              <a:t>(</a:t>
            </a:r>
            <a:r>
              <a:rPr lang="en-US" dirty="0"/>
              <a:t>2x) </a:t>
            </a:r>
            <a:r>
              <a:rPr lang="en-US" dirty="0" smtClean="0"/>
              <a:t>photon</a:t>
            </a:r>
          </a:p>
          <a:p>
            <a:pPr lvl="1"/>
            <a:r>
              <a:rPr lang="en-US" dirty="0" smtClean="0"/>
              <a:t>Simultaneous = ~ 10</a:t>
            </a:r>
            <a:r>
              <a:rPr lang="en-US" baseline="30000" dirty="0" smtClean="0"/>
              <a:t>-18</a:t>
            </a:r>
            <a:r>
              <a:rPr lang="en-US" dirty="0" smtClean="0"/>
              <a:t> s</a:t>
            </a:r>
          </a:p>
          <a:p>
            <a:r>
              <a:rPr lang="en-US" dirty="0" smtClean="0"/>
              <a:t>However to generate the same number of two-photon events, the laser needs to be ~10</a:t>
            </a:r>
            <a:r>
              <a:rPr lang="en-US" baseline="30000" dirty="0" smtClean="0"/>
              <a:t>6</a:t>
            </a:r>
            <a:r>
              <a:rPr lang="en-US" dirty="0"/>
              <a:t> </a:t>
            </a:r>
            <a:r>
              <a:rPr lang="en-US" dirty="0" smtClean="0"/>
              <a:t>times more powerful than for one-photon events</a:t>
            </a:r>
          </a:p>
          <a:p>
            <a:pPr lvl="1"/>
            <a:r>
              <a:rPr lang="en-US" dirty="0" smtClean="0"/>
              <a:t>Use mode-locked (pulsed) lasers</a:t>
            </a:r>
          </a:p>
          <a:p>
            <a:pPr lvl="2"/>
            <a:r>
              <a:rPr lang="en-US" dirty="0" smtClean="0"/>
              <a:t>Intensity at peak is great enough to cause two-photon events</a:t>
            </a:r>
            <a:endParaRPr lang="en-US" dirty="0"/>
          </a:p>
        </p:txBody>
      </p:sp>
      <p:pic>
        <p:nvPicPr>
          <p:cNvPr id="2052" name="Picture 4" descr="C:\Users\Peter\Documents\Union Work\Senior Year\Fall\PHY 200\Fluorescence Microscopy\photo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b="11855"/>
          <a:stretch/>
        </p:blipFill>
        <p:spPr bwMode="auto">
          <a:xfrm>
            <a:off x="4648200" y="2667000"/>
            <a:ext cx="4267199" cy="31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Three-Photon Excited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Three-photon events</a:t>
            </a:r>
          </a:p>
          <a:p>
            <a:r>
              <a:rPr lang="en-US" dirty="0" smtClean="0"/>
              <a:t>Photon density needed is only ten times that needed for two-photon events</a:t>
            </a:r>
          </a:p>
          <a:p>
            <a:r>
              <a:rPr lang="en-US" dirty="0" smtClean="0"/>
              <a:t>Useful to excite fluorophores that fluoresce at very short wavelengths (that can be difficult to produce)</a:t>
            </a:r>
            <a:endParaRPr lang="en-US" dirty="0"/>
          </a:p>
        </p:txBody>
      </p:sp>
      <p:pic>
        <p:nvPicPr>
          <p:cNvPr id="9218" name="Picture 2" descr="1280px-MultiPhotonExcitation-Fig1-doi10.1186slash1475-925X-5-36.JPEG (1280×94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094686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5743" y="561702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http://upload.wikimedia.org/wikipedia/commons/thumb/d/d3/MultiPhotonExcitation-Fig1-doi10.1186slash1475-925X-5-36.JPEG/1280px-MultiPhotonExcitation-Fig1-doi10.1186slash1475-925X-5-36.JPEG</a:t>
            </a:r>
          </a:p>
        </p:txBody>
      </p:sp>
    </p:spTree>
    <p:extLst>
      <p:ext uri="{BB962C8B-B14F-4D97-AF65-F5344CB8AC3E}">
        <p14:creationId xmlns:p14="http://schemas.microsoft.com/office/powerpoint/2010/main" val="33918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Internal Reflectance Fluorescence Microscopy (TIRFM)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4114800" cy="43251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Laser is pointed through one medium in contact with the medium of interest</a:t>
                </a:r>
              </a:p>
              <a:p>
                <a:r>
                  <a:rPr lang="en-US" dirty="0" smtClean="0"/>
                  <a:t>Because of differences in refractive indices the light only reaches a short distance into the solution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−(</m:t>
                            </m:r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Allows us to image cellular binding structures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4114800" cy="4325112"/>
              </a:xfrm>
              <a:blipFill rotWithShape="1">
                <a:blip r:embed="rId2"/>
                <a:stretch>
                  <a:fillRect t="-197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Peter\Documents\Union Work\Senior Year\Fall\PHY 200\Fluorescence Microscopy\photo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24289" r="6404" b="14737"/>
          <a:stretch/>
        </p:blipFill>
        <p:spPr bwMode="auto">
          <a:xfrm>
            <a:off x="4725008" y="3027217"/>
            <a:ext cx="4190392" cy="21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4Pi-Confocal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Uses two objective lens</a:t>
            </a:r>
          </a:p>
          <a:p>
            <a:pPr lvl="1"/>
            <a:r>
              <a:rPr lang="en-US" dirty="0" smtClean="0"/>
              <a:t>One to illuminate</a:t>
            </a:r>
          </a:p>
          <a:p>
            <a:pPr lvl="1"/>
            <a:r>
              <a:rPr lang="en-US" dirty="0" smtClean="0"/>
              <a:t>One to observe</a:t>
            </a:r>
          </a:p>
          <a:p>
            <a:r>
              <a:rPr lang="en-US" dirty="0" smtClean="0"/>
              <a:t>This doubles the aperture angle making it possible to have an aperture angle of 4pi</a:t>
            </a:r>
          </a:p>
          <a:p>
            <a:r>
              <a:rPr lang="en-US" dirty="0" smtClean="0"/>
              <a:t>Produces clearer more detail images</a:t>
            </a:r>
          </a:p>
          <a:p>
            <a:r>
              <a:rPr lang="en-US" dirty="0" smtClean="0"/>
              <a:t>Can be further improved by combining this setup with standing wave microscopy</a:t>
            </a:r>
            <a:endParaRPr lang="en-US" dirty="0"/>
          </a:p>
        </p:txBody>
      </p:sp>
      <p:pic>
        <p:nvPicPr>
          <p:cNvPr id="4" name="Picture 2" descr="C:\Users\Peter\Documents\Union Work\Senior Year\Fall\PHY 200\Fluorescence Microscopy\phot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9813" r="6907" b="31080"/>
          <a:stretch/>
        </p:blipFill>
        <p:spPr bwMode="auto">
          <a:xfrm>
            <a:off x="4800600" y="2667000"/>
            <a:ext cx="4024085" cy="28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Stimulated Emission Depletion Microscopy (STED)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Fluorophores</a:t>
            </a:r>
            <a:r>
              <a:rPr lang="en-US" dirty="0"/>
              <a:t> </a:t>
            </a:r>
            <a:r>
              <a:rPr lang="en-US" dirty="0" smtClean="0"/>
              <a:t>in a small area are excited by a short pulse of light (200 fs)</a:t>
            </a:r>
          </a:p>
          <a:p>
            <a:r>
              <a:rPr lang="en-US" dirty="0" smtClean="0"/>
              <a:t>Then fluorophores around this area are forced back to ground state by a second longer pulse (40 ps)</a:t>
            </a:r>
          </a:p>
          <a:p>
            <a:r>
              <a:rPr lang="en-US" dirty="0" smtClean="0"/>
              <a:t>This creates a very sharp peak of fluorescence and increases resolution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191000" cy="14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14" y="3886200"/>
            <a:ext cx="3348686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9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Standing-Wave Illumination Fluorescence Microscopy (SWFM)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4114800" cy="43251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Two laser planes cross in the solution and creates an interference pattern</a:t>
                </a:r>
              </a:p>
              <a:p>
                <a:pPr lvl="1"/>
                <a:r>
                  <a:rPr lang="en-US" dirty="0" smtClean="0"/>
                  <a:t>The nodes have spacing: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λ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Theta (the angle between the two planes) can be varied to reduce the node spacing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This allows it to have a better resolution than other methods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4114800" cy="4325112"/>
              </a:xfrm>
              <a:blipFill rotWithShape="1">
                <a:blip r:embed="rId3"/>
                <a:stretch>
                  <a:fillRect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276600" cy="29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362201"/>
            <a:ext cx="1676400" cy="15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7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1475</TotalTime>
  <Words>1006</Words>
  <Application>Microsoft Office PowerPoint</Application>
  <PresentationFormat>On-screen Show (4:3)</PresentationFormat>
  <Paragraphs>104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Fluorescence Microscopy</vt:lpstr>
      <vt:lpstr>Advantages Over Light Microscopy</vt:lpstr>
      <vt:lpstr>Wide-Field Fluorescence Microscope</vt:lpstr>
      <vt:lpstr>Two-Photon Excited Microscopy</vt:lpstr>
      <vt:lpstr>Three-Photon Excited Microscopy</vt:lpstr>
      <vt:lpstr>Total Internal Reflectance Fluorescence Microscopy (TIRFM)</vt:lpstr>
      <vt:lpstr>4Pi-Confocal Microscopy</vt:lpstr>
      <vt:lpstr>Stimulated Emission Depletion Microscopy (STED)</vt:lpstr>
      <vt:lpstr>Standing-Wave Illumination Fluorescence Microscopy (SWFM)</vt:lpstr>
      <vt:lpstr>Fluorescence Resonance Energy Transfer (FRET)</vt:lpstr>
      <vt:lpstr>Applications of FRET</vt:lpstr>
      <vt:lpstr>Green Fluorescent Protein (GFP)</vt:lpstr>
      <vt:lpstr>Pros/Cons of GFP</vt:lpstr>
      <vt:lpstr>Applications of GFP</vt:lpstr>
      <vt:lpstr>Fluorescence Lifetime Imaging Microscopy (FLI)</vt:lpstr>
      <vt:lpstr>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Fluorescence Microscopy</dc:title>
  <dc:creator>Peter</dc:creator>
  <cp:lastModifiedBy>aaa</cp:lastModifiedBy>
  <cp:revision>102</cp:revision>
  <dcterms:created xsi:type="dcterms:W3CDTF">2013-10-12T21:58:41Z</dcterms:created>
  <dcterms:modified xsi:type="dcterms:W3CDTF">2013-10-18T15:40:22Z</dcterms:modified>
</cp:coreProperties>
</file>