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ITLE_AND_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_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starmathsandphysics.com/ib_physics_notes/quantum_and_nuclear_physics/ib_physics_notes_the_mass_spectrometer_html_1107d8b8.gi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Mass Spectrometry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Andrew Rouff and Ben Berger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Electron Ionisation (EI)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Electron energy is generated by a heated filament, set to around 70eV</a:t>
            </a:r>
          </a:p>
          <a:p>
            <a:endParaRPr/>
          </a:p>
          <a:p>
            <a:pPr lvl="0" rtl="0">
              <a:buNone/>
            </a:pPr>
            <a:r>
              <a:rPr lang="en"/>
              <a:t>Gaseous molecule is sent into the energy, causes molecule to lose an electron</a:t>
            </a:r>
          </a:p>
          <a:p>
            <a:endParaRPr/>
          </a:p>
          <a:p>
            <a:pPr lvl="0" rtl="0">
              <a:buNone/>
            </a:pPr>
            <a:r>
              <a:rPr lang="en"/>
              <a:t>Cation is generated from this process</a:t>
            </a:r>
          </a:p>
          <a:p>
            <a:endParaRPr/>
          </a:p>
          <a:p>
            <a:pPr>
              <a:buNone/>
            </a:pPr>
            <a:r>
              <a:rPr lang="en"/>
              <a:t>Ions are usually unstable under bombardment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Field Ionisation (FI)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Molecules are introduced in vapor state</a:t>
            </a:r>
          </a:p>
          <a:p>
            <a:endParaRPr/>
          </a:p>
          <a:p>
            <a:pPr lvl="0" rtl="0">
              <a:buNone/>
            </a:pPr>
            <a:r>
              <a:rPr lang="en"/>
              <a:t>High intense electric field is generated, which interacts with molecules</a:t>
            </a:r>
          </a:p>
          <a:p>
            <a:endParaRPr/>
          </a:p>
          <a:p>
            <a:pPr>
              <a:buNone/>
            </a:pPr>
            <a:r>
              <a:rPr lang="en"/>
              <a:t>Outer shell electrons are lost, forming cations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Fast Atom Bombardment (FAB)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Argon and/or Xenon are thrown into sample surface at a 8-10 keV</a:t>
            </a:r>
          </a:p>
          <a:p>
            <a:endParaRPr/>
          </a:p>
          <a:p>
            <a:pPr lvl="0" rtl="0">
              <a:buNone/>
            </a:pPr>
            <a:r>
              <a:rPr lang="en"/>
              <a:t>Sample is placed in a glycerol matrix and bombared with Ar or Xe</a:t>
            </a:r>
          </a:p>
          <a:p>
            <a:endParaRPr/>
          </a:p>
          <a:p>
            <a:pPr lvl="0" rtl="0">
              <a:buNone/>
            </a:pPr>
            <a:r>
              <a:rPr lang="en"/>
              <a:t>Disadvantage: requires high concentration of matrix</a:t>
            </a:r>
          </a:p>
          <a:p>
            <a:pPr>
              <a:buNone/>
            </a:pPr>
            <a:r>
              <a:rPr lang="en"/>
              <a:t>Advantage: simple and easy to interpret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Matrix Assisted Laser Desorption Ionisation (MALDI)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 useful form of ionisation, more effective than FAB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Laser energy is absorbed by chromophoric matrix, which converts molecules to gas phase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Ionisation occurs between excited matrix molecules and sample molecules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IR laser and UV laser are two most common lasers to use for MALDI, because they can both excite most molecules in the matrix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Electrospray Ionisation (ESI)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Sample is put into tube and shot out in a “spray”</a:t>
            </a:r>
          </a:p>
          <a:p>
            <a:pPr marL="457200" lvl="0" indent="-3810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Samples are hit with 1-5kV when it emerges from capillary tube</a:t>
            </a:r>
          </a:p>
          <a:p>
            <a:pPr marL="457200" lvl="0" indent="-3810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This creates charged spray like particles</a:t>
            </a:r>
          </a:p>
          <a:p>
            <a:pPr marL="457200" lvl="0" indent="-3810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Solvent evaporates before particles go into chamber containing mass analyser</a:t>
            </a:r>
          </a:p>
          <a:p>
            <a:pPr marL="457200" lvl="0" indent="-3810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Cations are determined by polarity of voltage applied to capillary</a:t>
            </a:r>
          </a:p>
          <a:p>
            <a:pPr marL="457200" lvl="0" indent="-3810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Can create multiply charged ions, which allows large mass molecules to be detected with low m/z ratio</a:t>
            </a:r>
          </a:p>
          <a:p>
            <a:pPr marL="457200" lvl="0" indent="-38100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Higher the mass, higher the resolution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 Single Focusing Mass Spectrometer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8903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Only one detector is present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All ions have a constant radius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This is done by changing B in electromagnet analyser, and V in electrostatic analyser</a:t>
            </a:r>
          </a:p>
          <a:p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2463225" y="4131526"/>
            <a:ext cx="4167749" cy="22432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12" name="Shape 112"/>
          <p:cNvSpPr txBox="1"/>
          <p:nvPr/>
        </p:nvSpPr>
        <p:spPr>
          <a:xfrm>
            <a:off x="398400" y="4581450"/>
            <a:ext cx="3000000" cy="300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http://figures.boundless.com/511edc7ce4b0c14bf4650299/full/mass-20spectrometer.png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Double Focusing Mass Spectrometer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Both electromagnetic and electrostatic analysers are used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Higher resolution than a single focusing mass spectrometer</a:t>
            </a:r>
          </a:p>
        </p:txBody>
      </p:sp>
      <p:sp>
        <p:nvSpPr>
          <p:cNvPr id="119" name="Shape 119"/>
          <p:cNvSpPr/>
          <p:nvPr/>
        </p:nvSpPr>
        <p:spPr>
          <a:xfrm>
            <a:off x="2578406" y="3189300"/>
            <a:ext cx="6267150" cy="36687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20" name="Shape 120"/>
          <p:cNvSpPr txBox="1"/>
          <p:nvPr/>
        </p:nvSpPr>
        <p:spPr>
          <a:xfrm>
            <a:off x="156500" y="3414775"/>
            <a:ext cx="3000000" cy="300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http://www.chm.bris.ac.uk/ms/images/sector-schematic.gif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Quadrupole Mass Filter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Consists of four cylindrical rods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Two have a negative direct current voltage and alternating radio frequency voltage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Two have positive direct current voltage and also alternating radio frequency (exact opposite alternating as first two rods)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purpose is to disallow any ions traveling in a wrong trajectory to be filtered</a:t>
            </a:r>
          </a:p>
          <a:p>
            <a:pPr marL="457200" lvl="0" indent="-41910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Only ions with correct radius is kept and measured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/>
        </p:nvSpPr>
        <p:spPr>
          <a:xfrm>
            <a:off x="152400" y="152400"/>
            <a:ext cx="8789000" cy="38385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32" name="Shape 132"/>
          <p:cNvSpPr txBox="1"/>
          <p:nvPr/>
        </p:nvSpPr>
        <p:spPr>
          <a:xfrm>
            <a:off x="0" y="6221425"/>
            <a:ext cx="9056400" cy="769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http://www.waters.com/webassets/cms/category/media/other_images/ms_primer_p2_fig1.jpg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Ion Cyclotron Resonance Mass Spectrometry (ICR-MS)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Trapped Ions in magnetic and electric field detected when frequency matches cyclotron frequency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Ions travel in a circle and sit in machine for hours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When you decrease the strength of the magnetic field, the heavier particles will stop traveling in circular paths and will “crash”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 Brief History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/>
              <a:t>1897- JJ Thomson recorded first mass-to-charge ratio of electrons</a:t>
            </a:r>
          </a:p>
          <a:p>
            <a:pPr lvl="0" rtl="0">
              <a:buNone/>
            </a:pPr>
            <a:r>
              <a:rPr lang="en" sz="2400"/>
              <a:t>1951- W. Pauli and H. Steinwedel developed first quadrupole mass spectrometer</a:t>
            </a:r>
          </a:p>
          <a:p>
            <a:pPr lvl="0" rtl="0">
              <a:buNone/>
            </a:pPr>
            <a:r>
              <a:rPr lang="en" sz="2400"/>
              <a:t>1959- K. Biemann applies electron ionisation mass spectrometry</a:t>
            </a:r>
          </a:p>
          <a:p>
            <a:pPr lvl="0" rtl="0">
              <a:buNone/>
            </a:pPr>
            <a:r>
              <a:rPr lang="en" sz="2400"/>
              <a:t>1974- B. Mamyrin contributes to time-of-flight mass spectrometry</a:t>
            </a:r>
          </a:p>
          <a:p>
            <a:pPr>
              <a:buNone/>
            </a:pPr>
            <a:r>
              <a:rPr lang="en" sz="2400"/>
              <a:t>1988- K. Tanaka develops MALDI, receives Nobel prize in Chemistry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Another 2 Big Equations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359399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/>
              <a:t>F=zvB=mv^2/r</a:t>
            </a:r>
          </a:p>
          <a:p>
            <a:endParaRPr/>
          </a:p>
          <a:p>
            <a:pPr lvl="0" algn="ctr" rtl="0">
              <a:buNone/>
            </a:pPr>
            <a:r>
              <a:rPr lang="en"/>
              <a:t>|</a:t>
            </a:r>
          </a:p>
          <a:p>
            <a:pPr lvl="0" algn="ctr" rtl="0">
              <a:buNone/>
            </a:pPr>
            <a:r>
              <a:rPr lang="en"/>
              <a:t>|</a:t>
            </a:r>
          </a:p>
          <a:p>
            <a:pPr lvl="0" algn="ctr" rtl="0">
              <a:buNone/>
            </a:pPr>
            <a:r>
              <a:rPr lang="en">
                <a:solidFill>
                  <a:srgbClr val="000000"/>
                </a:solidFill>
              </a:rPr>
              <a:t>V</a:t>
            </a:r>
          </a:p>
          <a:p>
            <a:endParaRPr/>
          </a:p>
          <a:p>
            <a:pPr lvl="0" algn="ctr" rtl="0">
              <a:buNone/>
            </a:pPr>
            <a:r>
              <a:rPr lang="en">
                <a:solidFill>
                  <a:srgbClr val="000000"/>
                </a:solidFill>
              </a:rPr>
              <a:t>ω=v/r=zB/m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Lorenz force due to moving charge through a perpendicular magnetic field</a:t>
            </a:r>
          </a:p>
          <a:p>
            <a:endParaRPr/>
          </a:p>
          <a:p>
            <a:endParaRPr/>
          </a:p>
          <a:p>
            <a:pPr lvl="0" rtl="0">
              <a:buNone/>
            </a:pPr>
            <a:r>
              <a:rPr lang="en"/>
              <a:t>Frequency of rotation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Time of Flight Mass Spectrometer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/>
              <a:t>Bigger ions move slower than smaller ions</a:t>
            </a:r>
          </a:p>
          <a:p>
            <a:pPr marL="457200" lvl="0" indent="-3937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/>
              <a:t>Low resolution, but fast speed, high transmission, and unlimited mass range</a:t>
            </a:r>
          </a:p>
          <a:p>
            <a:pPr marL="457200" lvl="0" indent="-3937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/>
              <a:t>Uses how long it takes ion to get through instrument to measure m/z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4800">
                <a:solidFill>
                  <a:srgbClr val="000000"/>
                </a:solidFill>
              </a:rPr>
              <a:t>
</a:t>
            </a:r>
          </a:p>
          <a:p>
            <a:pPr lvl="0" rtl="0">
              <a:buClr>
                <a:srgbClr val="000000"/>
              </a:buClr>
              <a:buSzPct val="25000"/>
              <a:buFont typeface="Arial"/>
              <a:buNone/>
            </a:pPr>
            <a:r>
              <a:rPr lang="en" sz="4800">
                <a:solidFill>
                  <a:srgbClr val="000000"/>
                </a:solidFill>
              </a:rPr>
              <a:t>u=√2zV</a:t>
            </a:r>
            <a:r>
              <a:rPr lang="en" sz="4800" baseline="-25000">
                <a:solidFill>
                  <a:srgbClr val="000000"/>
                </a:solidFill>
              </a:rPr>
              <a:t>acc</a:t>
            </a:r>
            <a:r>
              <a:rPr lang="en" sz="4800">
                <a:solidFill>
                  <a:srgbClr val="000000"/>
                </a:solidFill>
              </a:rPr>
              <a:t>/m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Tandem Mass Spectrometry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Two mass spectrometers are used one after the other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first mass spec. fragments the ions like normal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One ion is chosen and sent into a collision course with the fragments of the other ions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second mass spec. analyses this ion and these fragments</a:t>
            </a:r>
          </a:p>
          <a:p>
            <a:pPr marL="457200" lvl="0" indent="-41910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Allows several generations of ions to be observed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Thank You For Your Time</a:t>
            </a:r>
          </a:p>
        </p:txBody>
      </p:sp>
      <p:sp>
        <p:nvSpPr>
          <p:cNvPr id="164" name="Shape 164"/>
          <p:cNvSpPr/>
          <p:nvPr/>
        </p:nvSpPr>
        <p:spPr>
          <a:xfrm>
            <a:off x="3784700" y="3291794"/>
            <a:ext cx="4655125" cy="16901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65" name="Shape 165"/>
          <p:cNvSpPr/>
          <p:nvPr/>
        </p:nvSpPr>
        <p:spPr>
          <a:xfrm>
            <a:off x="724450" y="3152725"/>
            <a:ext cx="2857500" cy="28575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66" name="Shape 166"/>
          <p:cNvSpPr txBox="1"/>
          <p:nvPr/>
        </p:nvSpPr>
        <p:spPr>
          <a:xfrm rot="-467">
            <a:off x="953237" y="1906585"/>
            <a:ext cx="2205299" cy="1010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3000"/>
              <a:t>Mass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4183100" y="2048875"/>
            <a:ext cx="3201300" cy="754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3000"/>
              <a:t>Spec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Parts of a Mass Spectrometer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A sample injector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An ionisation chamber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A mass analyser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An ion detector</a:t>
            </a:r>
          </a:p>
          <a:p>
            <a:pPr marL="457200" lvl="0" indent="-4191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A data handling facility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Mass Spec. For Dummies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Cations are produced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Cations are accelerated in instrument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Magnetic field is introduced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Amount of “bend” is measured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heavier an ion is, the less it will “bend”</a:t>
            </a:r>
          </a:p>
          <a:p>
            <a:pPr marL="457200" lvl="0" indent="-41910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Mass/charge ratio is then calculated</a:t>
            </a:r>
          </a:p>
        </p:txBody>
      </p:sp>
      <p:sp>
        <p:nvSpPr>
          <p:cNvPr id="43" name="Shape 43"/>
          <p:cNvSpPr/>
          <p:nvPr/>
        </p:nvSpPr>
        <p:spPr>
          <a:xfrm>
            <a:off x="6357550" y="4025075"/>
            <a:ext cx="2329250" cy="246344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152400" y="0"/>
            <a:ext cx="7847299" cy="639344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49" name="Shape 49"/>
          <p:cNvSpPr txBox="1"/>
          <p:nvPr/>
        </p:nvSpPr>
        <p:spPr>
          <a:xfrm>
            <a:off x="152400" y="6525025"/>
            <a:ext cx="8991600" cy="33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1100" u="sng">
                <a:solidFill>
                  <a:schemeClr val="hlink"/>
                </a:solidFill>
                <a:hlinkClick r:id="rId4"/>
              </a:rPr>
              <a:t>http://www.astarmathsandphysics.com/ib_physics_notes/quantum_and_nuclear_physics/ib_physics_notes_the_mass_spectrometer_html_1107d8b8.gif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The Big Equation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123825" y="1600200"/>
            <a:ext cx="43992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4800"/>
              <a:t>
</a:t>
            </a:r>
          </a:p>
          <a:p>
            <a:pPr lvl="0" rtl="0">
              <a:buClr>
                <a:srgbClr val="000000"/>
              </a:buClr>
              <a:buSzPct val="25000"/>
              <a:buFont typeface="Arial"/>
              <a:buNone/>
            </a:pPr>
            <a:r>
              <a:rPr lang="en" sz="4500">
                <a:solidFill>
                  <a:srgbClr val="000000"/>
                </a:solidFill>
              </a:rPr>
              <a:t>m/z=B</a:t>
            </a:r>
            <a:r>
              <a:rPr lang="en" sz="4500" baseline="30000">
                <a:solidFill>
                  <a:srgbClr val="000000"/>
                </a:solidFill>
              </a:rPr>
              <a:t>2</a:t>
            </a:r>
            <a:r>
              <a:rPr lang="en" sz="4500">
                <a:solidFill>
                  <a:srgbClr val="000000"/>
                </a:solidFill>
              </a:rPr>
              <a:t>r</a:t>
            </a:r>
            <a:r>
              <a:rPr lang="en" sz="4500" baseline="30000">
                <a:solidFill>
                  <a:srgbClr val="000000"/>
                </a:solidFill>
              </a:rPr>
              <a:t>2</a:t>
            </a:r>
            <a:r>
              <a:rPr lang="en" sz="4500">
                <a:solidFill>
                  <a:srgbClr val="000000"/>
                </a:solidFill>
              </a:rPr>
              <a:t>/(2V</a:t>
            </a:r>
            <a:r>
              <a:rPr lang="en" sz="4500" baseline="-25000">
                <a:solidFill>
                  <a:srgbClr val="000000"/>
                </a:solidFill>
              </a:rPr>
              <a:t>acc</a:t>
            </a:r>
            <a:r>
              <a:rPr lang="en" sz="4500">
                <a:solidFill>
                  <a:srgbClr val="000000"/>
                </a:solidFill>
              </a:rPr>
              <a:t>)</a:t>
            </a:r>
          </a:p>
          <a:p>
            <a:endParaRPr/>
          </a:p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z= charge of ion</a:t>
            </a:r>
          </a:p>
          <a:p>
            <a:pPr lvl="0" rtl="0">
              <a:buNone/>
            </a:pPr>
            <a:r>
              <a:rPr lang="en"/>
              <a:t>m= ion mass</a:t>
            </a:r>
          </a:p>
          <a:p>
            <a:pPr lvl="0" rtl="0">
              <a:buNone/>
            </a:pPr>
            <a:r>
              <a:rPr lang="en"/>
              <a:t>B= magnetic field</a:t>
            </a:r>
          </a:p>
          <a:p>
            <a:pPr lvl="0" rtl="0">
              <a:buNone/>
            </a:pPr>
            <a:r>
              <a:rPr lang="en"/>
              <a:t>r= radius</a:t>
            </a:r>
          </a:p>
          <a:p>
            <a:pPr>
              <a:buNone/>
            </a:pPr>
            <a:r>
              <a:rPr lang="en">
                <a:solidFill>
                  <a:srgbClr val="000000"/>
                </a:solidFill>
              </a:rPr>
              <a:t>V</a:t>
            </a:r>
            <a:r>
              <a:rPr lang="en" baseline="-25000">
                <a:solidFill>
                  <a:srgbClr val="000000"/>
                </a:solidFill>
              </a:rPr>
              <a:t>acc</a:t>
            </a:r>
            <a:r>
              <a:rPr lang="en">
                <a:solidFill>
                  <a:srgbClr val="000000"/>
                </a:solidFill>
              </a:rPr>
              <a:t>=potential difference in acceleration region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Mass Resolution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000"/>
              <a:t>=m/Δm, m= mass, Δm= change in two neighboring masses</a:t>
            </a:r>
          </a:p>
          <a:p>
            <a:endParaRPr/>
          </a:p>
          <a:p>
            <a:pPr lvl="0" rtl="0">
              <a:buNone/>
            </a:pPr>
            <a:r>
              <a:rPr lang="en" sz="2000"/>
              <a:t>The higher to resolution, the better more accurate the readings are</a:t>
            </a:r>
          </a:p>
          <a:p>
            <a:endParaRPr/>
          </a:p>
          <a:p>
            <a:pPr lvl="0" rtl="0">
              <a:buNone/>
            </a:pPr>
            <a:r>
              <a:rPr lang="en" sz="2000"/>
              <a:t>First definition- each adjacent peak contributes 5% of the valley between them</a:t>
            </a:r>
          </a:p>
          <a:p>
            <a:endParaRPr/>
          </a:p>
          <a:p>
            <a:pPr lvl="0" rtl="0">
              <a:buNone/>
            </a:pPr>
            <a:r>
              <a:rPr lang="en" sz="2000"/>
              <a:t>Second definition- mass/width at half point</a:t>
            </a:r>
          </a:p>
          <a:p>
            <a:endParaRPr/>
          </a:p>
          <a:p>
            <a:pPr lvl="0" rtl="0">
              <a:buNone/>
            </a:pPr>
            <a:r>
              <a:rPr lang="en" sz="2000"/>
              <a:t>A resolution of 2000 for the second definition is equal to a resolution of 1000 for the first definition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Molecular Mass Accuracy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The difference between the measured and calculated masses for an ion, displayed as a percent.  eg. 1000</a:t>
            </a:r>
            <a:r>
              <a:rPr lang="en">
                <a:solidFill>
                  <a:srgbClr val="000000"/>
                </a:solidFill>
              </a:rPr>
              <a:t>±.01%</a:t>
            </a:r>
          </a:p>
          <a:p>
            <a:endParaRPr/>
          </a:p>
          <a:p>
            <a:pPr>
              <a:buNone/>
            </a:pPr>
            <a:r>
              <a:rPr lang="en">
                <a:solidFill>
                  <a:srgbClr val="000000"/>
                </a:solidFill>
              </a:rPr>
              <a:t>Peak overlap is main reason for bad accuracy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Charging the Ion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Charging is important: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No charge = no lorenz force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There are many ways to do this, including Electron ionisation (EI), Field Ionisation (FI), and Fast Atom Bombardment (FAB), Matrix Assisted Laser Desorption Ionisation (MALDI), and Electrospray Ionisation (ESI)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876</Words>
  <Application>Microsoft Office PowerPoint</Application>
  <PresentationFormat>On-screen Show (4:3)</PresentationFormat>
  <Paragraphs>129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Custom Theme</vt:lpstr>
      <vt:lpstr>Mass Spectrometry</vt:lpstr>
      <vt:lpstr>A Brief History</vt:lpstr>
      <vt:lpstr>Parts of a Mass Spectrometer</vt:lpstr>
      <vt:lpstr>Mass Spec. For Dummies</vt:lpstr>
      <vt:lpstr>Slide 5</vt:lpstr>
      <vt:lpstr>The Big Equation</vt:lpstr>
      <vt:lpstr>Mass Resolution</vt:lpstr>
      <vt:lpstr>Molecular Mass Accuracy</vt:lpstr>
      <vt:lpstr>Charging the Ion</vt:lpstr>
      <vt:lpstr>Electron Ionisation (EI)</vt:lpstr>
      <vt:lpstr>Field Ionisation (FI)</vt:lpstr>
      <vt:lpstr>Fast Atom Bombardment (FAB)</vt:lpstr>
      <vt:lpstr>Matrix Assisted Laser Desorption Ionisation (MALDI)</vt:lpstr>
      <vt:lpstr>Electrospray Ionisation (ESI)</vt:lpstr>
      <vt:lpstr> Single Focusing Mass Spectrometer</vt:lpstr>
      <vt:lpstr>Double Focusing Mass Spectrometer</vt:lpstr>
      <vt:lpstr>Quadrupole Mass Filter</vt:lpstr>
      <vt:lpstr>Slide 18</vt:lpstr>
      <vt:lpstr>Ion Cyclotron Resonance Mass Spectrometry (ICR-MS)</vt:lpstr>
      <vt:lpstr>Another 2 Big Equations</vt:lpstr>
      <vt:lpstr>Time of Flight Mass Spectrometer</vt:lpstr>
      <vt:lpstr>Tandem Mass Spectrometry</vt:lpstr>
      <vt:lpstr>Thank You For Your Time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 Spectrometry</dc:title>
  <dc:creator>Newman, Jay</dc:creator>
  <cp:lastModifiedBy>newmanj</cp:lastModifiedBy>
  <cp:revision>1</cp:revision>
  <dcterms:modified xsi:type="dcterms:W3CDTF">2013-09-30T13:30:20Z</dcterms:modified>
</cp:coreProperties>
</file>