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5" r:id="rId3"/>
    <p:sldId id="276" r:id="rId4"/>
    <p:sldId id="277" r:id="rId5"/>
    <p:sldId id="267" r:id="rId6"/>
    <p:sldId id="259" r:id="rId7"/>
    <p:sldId id="261" r:id="rId8"/>
    <p:sldId id="268" r:id="rId9"/>
    <p:sldId id="278" r:id="rId10"/>
    <p:sldId id="279" r:id="rId11"/>
    <p:sldId id="280" r:id="rId12"/>
    <p:sldId id="269" r:id="rId13"/>
    <p:sldId id="263" r:id="rId14"/>
    <p:sldId id="273" r:id="rId15"/>
    <p:sldId id="272" r:id="rId16"/>
    <p:sldId id="264" r:id="rId17"/>
    <p:sldId id="270" r:id="rId18"/>
    <p:sldId id="266"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8" d="100"/>
          <a:sy n="78" d="100"/>
        </p:scale>
        <p:origin x="-1248"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E3EA5-7E51-0B43-9CD0-2E54E2D85144}" type="datetimeFigureOut">
              <a:rPr lang="en-US" smtClean="0"/>
              <a:pPr/>
              <a:t>9/27/2013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6185C-313B-9D44-A25F-0B97F3671C71}" type="slidenum">
              <a:rPr lang="en-US" smtClean="0"/>
              <a:pPr/>
              <a:t>‹#›</a:t>
            </a:fld>
            <a:endParaRPr lang="en-US"/>
          </a:p>
        </p:txBody>
      </p:sp>
    </p:spTree>
    <p:extLst>
      <p:ext uri="{BB962C8B-B14F-4D97-AF65-F5344CB8AC3E}">
        <p14:creationId xmlns:p14="http://schemas.microsoft.com/office/powerpoint/2010/main" xmlns="" val="27988754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Ekin = kinetic energy</a:t>
            </a:r>
          </a:p>
          <a:p>
            <a:pPr>
              <a:spcBef>
                <a:spcPct val="0"/>
              </a:spcBef>
            </a:pPr>
            <a:r>
              <a:rPr lang="en-US">
                <a:latin typeface="Calibri" charset="0"/>
              </a:rPr>
              <a:t>Vacc = the potential differences that define the accelerated region</a:t>
            </a:r>
          </a:p>
          <a:p>
            <a:pPr>
              <a:spcBef>
                <a:spcPct val="0"/>
              </a:spcBef>
            </a:pPr>
            <a:r>
              <a:rPr lang="en-US">
                <a:latin typeface="Calibri" charset="0"/>
              </a:rPr>
              <a:t>Z = charge</a:t>
            </a:r>
          </a:p>
          <a:p>
            <a:pPr>
              <a:spcBef>
                <a:spcPct val="0"/>
              </a:spcBef>
            </a:pPr>
            <a:r>
              <a:rPr lang="en-US">
                <a:latin typeface="Calibri" charset="0"/>
              </a:rPr>
              <a:t>M = mass</a:t>
            </a:r>
          </a:p>
          <a:p>
            <a:pPr>
              <a:spcBef>
                <a:spcPct val="0"/>
              </a:spcBef>
            </a:pPr>
            <a:r>
              <a:rPr lang="en-US">
                <a:latin typeface="Calibri" charset="0"/>
              </a:rPr>
              <a:t>V = velocity of the accelerated ion</a:t>
            </a:r>
          </a:p>
          <a:p>
            <a:pPr>
              <a:spcBef>
                <a:spcPct val="0"/>
              </a:spcBef>
            </a:pPr>
            <a:r>
              <a:rPr lang="en-US">
                <a:latin typeface="Calibri" charset="0"/>
              </a:rPr>
              <a:t>B = the magnetic field</a:t>
            </a:r>
          </a:p>
          <a:p>
            <a:pPr>
              <a:spcBef>
                <a:spcPct val="0"/>
              </a:spcBef>
            </a:pPr>
            <a:r>
              <a:rPr lang="en-US">
                <a:latin typeface="Calibri" charset="0"/>
              </a:rPr>
              <a:t>R = the radius of the trajectory</a:t>
            </a:r>
          </a:p>
          <a:p>
            <a:pPr>
              <a:spcBef>
                <a:spcPct val="0"/>
              </a:spcBef>
            </a:pPr>
            <a:r>
              <a:rPr lang="en-US">
                <a:latin typeface="Calibri" charset="0"/>
              </a:rPr>
              <a:t>F = Lorentz force which balance the centrifugal force (perpendicular to both V and B)</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1FFEA15-0B37-9A41-B945-515D151367FE}" type="slidenum">
              <a:rPr lang="en-US"/>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CD8D85-3863-324B-ACCB-1B68AD54714A}" type="datetimeFigureOut">
              <a:rPr lang="en-US" smtClean="0"/>
              <a:pPr/>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417873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D8D85-3863-324B-ACCB-1B68AD54714A}" type="datetimeFigureOut">
              <a:rPr lang="en-US" smtClean="0"/>
              <a:pPr/>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29496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D8D85-3863-324B-ACCB-1B68AD54714A}" type="datetimeFigureOut">
              <a:rPr lang="en-US" smtClean="0"/>
              <a:pPr/>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20625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D8D85-3863-324B-ACCB-1B68AD54714A}" type="datetimeFigureOut">
              <a:rPr lang="en-US" smtClean="0"/>
              <a:pPr/>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309585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CD8D85-3863-324B-ACCB-1B68AD54714A}" type="datetimeFigureOut">
              <a:rPr lang="en-US" smtClean="0"/>
              <a:pPr/>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294907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CD8D85-3863-324B-ACCB-1B68AD54714A}" type="datetimeFigureOut">
              <a:rPr lang="en-US" smtClean="0"/>
              <a:pPr/>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54747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CD8D85-3863-324B-ACCB-1B68AD54714A}" type="datetimeFigureOut">
              <a:rPr lang="en-US" smtClean="0"/>
              <a:pPr/>
              <a:t>9/27/2013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419293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CD8D85-3863-324B-ACCB-1B68AD54714A}" type="datetimeFigureOut">
              <a:rPr lang="en-US" smtClean="0"/>
              <a:pPr/>
              <a:t>9/27/2013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242722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D8D85-3863-324B-ACCB-1B68AD54714A}" type="datetimeFigureOut">
              <a:rPr lang="en-US" smtClean="0"/>
              <a:pPr/>
              <a:t>9/27/2013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27464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D8D85-3863-324B-ACCB-1B68AD54714A}" type="datetimeFigureOut">
              <a:rPr lang="en-US" smtClean="0"/>
              <a:pPr/>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356858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D8D85-3863-324B-ACCB-1B68AD54714A}" type="datetimeFigureOut">
              <a:rPr lang="en-US" smtClean="0"/>
              <a:pPr/>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347043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D8D85-3863-324B-ACCB-1B68AD54714A}" type="datetimeFigureOut">
              <a:rPr lang="en-US" smtClean="0"/>
              <a:pPr/>
              <a:t>9/27/2013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AF2E5-FDC6-194B-AEF2-7F5201AADC07}" type="slidenum">
              <a:rPr lang="en-US" smtClean="0"/>
              <a:pPr/>
              <a:t>‹#›</a:t>
            </a:fld>
            <a:endParaRPr lang="en-US"/>
          </a:p>
        </p:txBody>
      </p:sp>
    </p:spTree>
    <p:extLst>
      <p:ext uri="{BB962C8B-B14F-4D97-AF65-F5344CB8AC3E}">
        <p14:creationId xmlns:p14="http://schemas.microsoft.com/office/powerpoint/2010/main" xmlns="" val="59376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Mass Spectrometry</a:t>
            </a:r>
            <a:endParaRPr lang="en-US" dirty="0"/>
          </a:p>
        </p:txBody>
      </p:sp>
      <p:sp>
        <p:nvSpPr>
          <p:cNvPr id="3" name="Subtitle 2"/>
          <p:cNvSpPr>
            <a:spLocks noGrp="1"/>
          </p:cNvSpPr>
          <p:nvPr>
            <p:ph type="subTitle" idx="1"/>
          </p:nvPr>
        </p:nvSpPr>
        <p:spPr/>
        <p:txBody>
          <a:bodyPr/>
          <a:lstStyle/>
          <a:p>
            <a:r>
              <a:rPr lang="en-US" dirty="0" smtClean="0"/>
              <a:t>Kyle </a:t>
            </a:r>
            <a:r>
              <a:rPr lang="en-US" dirty="0" err="1" smtClean="0"/>
              <a:t>Chau</a:t>
            </a:r>
            <a:r>
              <a:rPr lang="en-US" dirty="0" smtClean="0"/>
              <a:t> and Andrew Gioe</a:t>
            </a:r>
          </a:p>
        </p:txBody>
      </p:sp>
    </p:spTree>
    <p:extLst>
      <p:ext uri="{BB962C8B-B14F-4D97-AF65-F5344CB8AC3E}">
        <p14:creationId xmlns:p14="http://schemas.microsoft.com/office/powerpoint/2010/main" xmlns="" val="2549746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Calibri" charset="0"/>
              </a:rPr>
              <a:t>Residue Mass of Amino Acids</a:t>
            </a:r>
          </a:p>
        </p:txBody>
      </p:sp>
      <p:pic>
        <p:nvPicPr>
          <p:cNvPr id="11267" name="Picture 6"/>
          <p:cNvPicPr>
            <a:picLocks noChangeAspect="1"/>
          </p:cNvPicPr>
          <p:nvPr/>
        </p:nvPicPr>
        <p:blipFill>
          <a:blip r:embed="rId2">
            <a:extLst>
              <a:ext uri="{28A0092B-C50C-407E-A947-70E740481C1C}">
                <a14:useLocalDpi xmlns:a14="http://schemas.microsoft.com/office/drawing/2010/main" xmlns="" val="0"/>
              </a:ext>
            </a:extLst>
          </a:blip>
          <a:srcRect t="5624"/>
          <a:stretch>
            <a:fillRect/>
          </a:stretch>
        </p:blipFill>
        <p:spPr bwMode="auto">
          <a:xfrm>
            <a:off x="2189163" y="1387475"/>
            <a:ext cx="4511675" cy="511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9628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atin typeface="Calibri" charset="0"/>
              </a:rPr>
              <a:t>Protein Identification</a:t>
            </a:r>
          </a:p>
        </p:txBody>
      </p:sp>
      <p:pic>
        <p:nvPicPr>
          <p:cNvPr id="12291" name="Picture 6"/>
          <p:cNvPicPr>
            <a:picLocks noChangeAspect="1"/>
          </p:cNvPicPr>
          <p:nvPr/>
        </p:nvPicPr>
        <p:blipFill>
          <a:blip r:embed="rId2">
            <a:extLst>
              <a:ext uri="{28A0092B-C50C-407E-A947-70E740481C1C}">
                <a14:useLocalDpi xmlns:a14="http://schemas.microsoft.com/office/drawing/2010/main" xmlns="" val="0"/>
              </a:ext>
            </a:extLst>
          </a:blip>
          <a:srcRect t="2190"/>
          <a:stretch>
            <a:fillRect/>
          </a:stretch>
        </p:blipFill>
        <p:spPr bwMode="auto">
          <a:xfrm>
            <a:off x="0" y="1738313"/>
            <a:ext cx="5527675" cy="5119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2" name="TextBox 3"/>
          <p:cNvSpPr txBox="1">
            <a:spLocks noChangeArrowheads="1"/>
          </p:cNvSpPr>
          <p:nvPr/>
        </p:nvSpPr>
        <p:spPr bwMode="auto">
          <a:xfrm>
            <a:off x="5394325" y="1738313"/>
            <a:ext cx="37496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buFont typeface="Arial" charset="0"/>
              <a:buChar char="•"/>
            </a:pPr>
            <a:r>
              <a:rPr lang="en-US"/>
              <a:t>2-Dimensional Gel Electrophoresis (2DE) separates proteins into 2-D, by the isoelectric point and the size.</a:t>
            </a:r>
          </a:p>
        </p:txBody>
      </p:sp>
    </p:spTree>
    <p:extLst>
      <p:ext uri="{BB962C8B-B14F-4D97-AF65-F5344CB8AC3E}">
        <p14:creationId xmlns:p14="http://schemas.microsoft.com/office/powerpoint/2010/main" xmlns="" val="286494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Nucleic Acid Analysis</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Analysis of nucleic acids by mass spectrometry lags behind proteins because negatively charged nucleic acid have a high affinity for sodium ion greatly reducing ionisation efficiency. </a:t>
            </a:r>
          </a:p>
          <a:p>
            <a:r>
              <a:rPr lang="en-US" dirty="0" smtClean="0"/>
              <a:t>Additionally, the generation of intact molecular ions from oligomers of more than two nucleotides proved to be difficult when using classical ionisation techniques such as electron impact and chemical ionisation  due to the high polarity of nucleic acids and the tendency of their molecular ions to fragment.</a:t>
            </a:r>
          </a:p>
          <a:p>
            <a:r>
              <a:rPr lang="en-US" dirty="0" smtClean="0"/>
              <a:t>However, the usage of “soft ionization techniques” such as MALDI-TOF and ESI has allowed for advances in Nucleic Acid Analysis</a:t>
            </a:r>
            <a:endParaRPr lang="en-US" dirty="0"/>
          </a:p>
        </p:txBody>
      </p:sp>
    </p:spTree>
    <p:extLst>
      <p:ext uri="{BB962C8B-B14F-4D97-AF65-F5344CB8AC3E}">
        <p14:creationId xmlns:p14="http://schemas.microsoft.com/office/powerpoint/2010/main" xmlns="" val="402086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Sequencing</a:t>
            </a:r>
            <a:endParaRPr lang="en-US" dirty="0"/>
          </a:p>
        </p:txBody>
      </p:sp>
      <p:pic>
        <p:nvPicPr>
          <p:cNvPr id="7" name="Picture 6"/>
          <p:cNvPicPr>
            <a:picLocks noChangeAspect="1"/>
          </p:cNvPicPr>
          <p:nvPr/>
        </p:nvPicPr>
        <p:blipFill>
          <a:blip r:embed="rId2"/>
          <a:stretch>
            <a:fillRect/>
          </a:stretch>
        </p:blipFill>
        <p:spPr>
          <a:xfrm>
            <a:off x="978302" y="1708113"/>
            <a:ext cx="7208895" cy="2762287"/>
          </a:xfrm>
          <a:prstGeom prst="rect">
            <a:avLst/>
          </a:prstGeom>
        </p:spPr>
      </p:pic>
    </p:spTree>
    <p:extLst>
      <p:ext uri="{BB962C8B-B14F-4D97-AF65-F5344CB8AC3E}">
        <p14:creationId xmlns:p14="http://schemas.microsoft.com/office/powerpoint/2010/main" xmlns="" val="1129615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341376"/>
            <a:ext cx="8229600" cy="5784787"/>
          </a:xfrm>
        </p:spPr>
        <p:txBody>
          <a:bodyPr>
            <a:normAutofit fontScale="77500" lnSpcReduction="20000"/>
          </a:bodyPr>
          <a:lstStyle/>
          <a:p>
            <a:r>
              <a:rPr lang="en-US" dirty="0" smtClean="0"/>
              <a:t>Mass spectrometry may be used to determine DNA sequences through the usage of MALDI-TOF techniques as an alternative to gel electrophoresis techniques.</a:t>
            </a:r>
          </a:p>
          <a:p>
            <a:r>
              <a:rPr lang="en-US" dirty="0" smtClean="0"/>
              <a:t>Instead of doing a size inspection on a gel, the DNA fragments generated by chain-termination sequencing reactions may be compared by mass. </a:t>
            </a:r>
          </a:p>
          <a:p>
            <a:r>
              <a:rPr lang="en-US" dirty="0" smtClean="0"/>
              <a:t>The mass of each nucleotide is different from the others and this difference can be detected by examination of a mass spectrum. After calculation of the analyte’s mass from the m/z ratio, the identity of the nucleotide may be determined from a mass table.</a:t>
            </a:r>
          </a:p>
          <a:p>
            <a:r>
              <a:rPr lang="en-US" dirty="0" smtClean="0"/>
              <a:t>Similarly, indirect DNA sequencing has been attempted by analysis of the Mass Spectrums produced from RNA</a:t>
            </a:r>
          </a:p>
          <a:p>
            <a:r>
              <a:rPr lang="en-US" dirty="0" smtClean="0"/>
              <a:t>Furthermore, single nucleotide mutations in a DNA fragment may be detected easier through examination of a mass spectrum than a gel.</a:t>
            </a:r>
          </a:p>
          <a:p>
            <a:pPr marL="0" indent="0">
              <a:buNone/>
            </a:pPr>
            <a:endParaRPr lang="en-US" dirty="0"/>
          </a:p>
        </p:txBody>
      </p:sp>
    </p:spTree>
    <p:extLst>
      <p:ext uri="{BB962C8B-B14F-4D97-AF65-F5344CB8AC3E}">
        <p14:creationId xmlns:p14="http://schemas.microsoft.com/office/powerpoint/2010/main" xmlns="" val="2073201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Nucleotide Masses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315501713"/>
              </p:ext>
            </p:extLst>
          </p:nvPr>
        </p:nvGraphicFramePr>
        <p:xfrm>
          <a:off x="201168" y="1258824"/>
          <a:ext cx="6172200" cy="2557272"/>
        </p:xfrm>
        <a:graphic>
          <a:graphicData uri="http://schemas.openxmlformats.org/drawingml/2006/table">
            <a:tbl>
              <a:tblPr firstRow="1" bandRow="1">
                <a:tableStyleId>{5C22544A-7EE6-4342-B048-85BDC9FD1C3A}</a:tableStyleId>
              </a:tblPr>
              <a:tblGrid>
                <a:gridCol w="2057400"/>
                <a:gridCol w="2057400"/>
                <a:gridCol w="2057400"/>
              </a:tblGrid>
              <a:tr h="655320">
                <a:tc>
                  <a:txBody>
                    <a:bodyPr/>
                    <a:lstStyle/>
                    <a:p>
                      <a:r>
                        <a:rPr lang="en-US" dirty="0" smtClean="0"/>
                        <a:t>Nucleotide</a:t>
                      </a:r>
                      <a:endParaRPr lang="en-US" dirty="0"/>
                    </a:p>
                  </a:txBody>
                  <a:tcPr/>
                </a:tc>
                <a:tc>
                  <a:txBody>
                    <a:bodyPr/>
                    <a:lstStyle/>
                    <a:p>
                      <a:r>
                        <a:rPr lang="en-US" dirty="0" smtClean="0"/>
                        <a:t>Abbreviation</a:t>
                      </a:r>
                      <a:endParaRPr lang="en-US" dirty="0"/>
                    </a:p>
                  </a:txBody>
                  <a:tcPr/>
                </a:tc>
                <a:tc>
                  <a:txBody>
                    <a:bodyPr/>
                    <a:lstStyle/>
                    <a:p>
                      <a:r>
                        <a:rPr lang="en-US" dirty="0" smtClean="0"/>
                        <a:t>Molecular Mass (Da)</a:t>
                      </a:r>
                      <a:endParaRPr lang="en-US" dirty="0"/>
                    </a:p>
                  </a:txBody>
                  <a:tcPr/>
                </a:tc>
              </a:tr>
              <a:tr h="418592">
                <a:tc>
                  <a:txBody>
                    <a:bodyPr/>
                    <a:lstStyle/>
                    <a:p>
                      <a:pPr algn="ctr"/>
                      <a:r>
                        <a:rPr lang="en-US" dirty="0" smtClean="0"/>
                        <a:t>Adenine</a:t>
                      </a:r>
                      <a:endParaRPr lang="en-US" dirty="0"/>
                    </a:p>
                  </a:txBody>
                  <a:tcPr/>
                </a:tc>
                <a:tc>
                  <a:txBody>
                    <a:bodyPr/>
                    <a:lstStyle/>
                    <a:p>
                      <a:pPr algn="ctr"/>
                      <a:r>
                        <a:rPr lang="en-US" dirty="0" smtClean="0"/>
                        <a:t>A</a:t>
                      </a:r>
                      <a:endParaRPr lang="en-US" dirty="0"/>
                    </a:p>
                  </a:txBody>
                  <a:tcPr/>
                </a:tc>
                <a:tc>
                  <a:txBody>
                    <a:bodyPr/>
                    <a:lstStyle/>
                    <a:p>
                      <a:r>
                        <a:rPr lang="en-US" sz="1800" b="1" i="0" kern="1200" dirty="0" smtClean="0">
                          <a:solidFill>
                            <a:schemeClr val="dk1"/>
                          </a:solidFill>
                          <a:effectLst/>
                          <a:latin typeface="+mn-lt"/>
                          <a:ea typeface="+mn-ea"/>
                          <a:cs typeface="+mn-cs"/>
                        </a:rPr>
                        <a:t> 135.127099</a:t>
                      </a:r>
                      <a:endParaRPr lang="en-US" dirty="0"/>
                    </a:p>
                  </a:txBody>
                  <a:tcPr/>
                </a:tc>
              </a:tr>
              <a:tr h="370840">
                <a:tc>
                  <a:txBody>
                    <a:bodyPr/>
                    <a:lstStyle/>
                    <a:p>
                      <a:pPr algn="ctr"/>
                      <a:r>
                        <a:rPr lang="en-US" dirty="0" smtClean="0"/>
                        <a:t>Thymine</a:t>
                      </a:r>
                      <a:endParaRPr lang="en-US" dirty="0"/>
                    </a:p>
                  </a:txBody>
                  <a:tcPr/>
                </a:tc>
                <a:tc>
                  <a:txBody>
                    <a:bodyPr/>
                    <a:lstStyle/>
                    <a:p>
                      <a:pPr algn="ctr"/>
                      <a:r>
                        <a:rPr lang="en-US" dirty="0" smtClean="0"/>
                        <a:t>T</a:t>
                      </a:r>
                      <a:endParaRPr lang="en-US" dirty="0"/>
                    </a:p>
                  </a:txBody>
                  <a:tcPr/>
                </a:tc>
                <a:tc>
                  <a:txBody>
                    <a:bodyPr/>
                    <a:lstStyle/>
                    <a:p>
                      <a:r>
                        <a:rPr lang="en-US" sz="1800" b="1" i="0" kern="1200" dirty="0" smtClean="0">
                          <a:solidFill>
                            <a:schemeClr val="dk1"/>
                          </a:solidFill>
                          <a:effectLst/>
                          <a:latin typeface="+mn-lt"/>
                          <a:ea typeface="+mn-ea"/>
                          <a:cs typeface="+mn-cs"/>
                        </a:rPr>
                        <a:t>126.113620</a:t>
                      </a:r>
                      <a:endParaRPr lang="en-US" dirty="0"/>
                    </a:p>
                  </a:txBody>
                  <a:tcPr/>
                </a:tc>
              </a:tr>
              <a:tr h="370840">
                <a:tc>
                  <a:txBody>
                    <a:bodyPr/>
                    <a:lstStyle/>
                    <a:p>
                      <a:pPr algn="ctr"/>
                      <a:r>
                        <a:rPr lang="en-US" dirty="0" smtClean="0"/>
                        <a:t>Cytosine</a:t>
                      </a:r>
                      <a:endParaRPr lang="en-US" dirty="0"/>
                    </a:p>
                  </a:txBody>
                  <a:tcPr/>
                </a:tc>
                <a:tc>
                  <a:txBody>
                    <a:bodyPr/>
                    <a:lstStyle/>
                    <a:p>
                      <a:pPr algn="ctr"/>
                      <a:r>
                        <a:rPr lang="en-US" dirty="0" smtClean="0"/>
                        <a:t>C</a:t>
                      </a:r>
                      <a:endParaRPr lang="en-US" dirty="0"/>
                    </a:p>
                  </a:txBody>
                  <a:tcPr/>
                </a:tc>
                <a:tc>
                  <a:txBody>
                    <a:bodyPr/>
                    <a:lstStyle/>
                    <a:p>
                      <a:r>
                        <a:rPr lang="en-US" sz="1800" b="1" i="0" kern="1200" dirty="0" smtClean="0">
                          <a:solidFill>
                            <a:schemeClr val="dk1"/>
                          </a:solidFill>
                          <a:effectLst/>
                          <a:latin typeface="+mn-lt"/>
                          <a:ea typeface="+mn-ea"/>
                          <a:cs typeface="+mn-cs"/>
                        </a:rPr>
                        <a:t>111.102282</a:t>
                      </a:r>
                      <a:endParaRPr lang="en-US" dirty="0"/>
                    </a:p>
                  </a:txBody>
                  <a:tcPr/>
                </a:tc>
              </a:tr>
              <a:tr h="370840">
                <a:tc>
                  <a:txBody>
                    <a:bodyPr/>
                    <a:lstStyle/>
                    <a:p>
                      <a:pPr algn="ctr"/>
                      <a:r>
                        <a:rPr lang="en-US" dirty="0" smtClean="0"/>
                        <a:t>Guanine</a:t>
                      </a:r>
                      <a:endParaRPr lang="en-US" dirty="0"/>
                    </a:p>
                  </a:txBody>
                  <a:tcPr/>
                </a:tc>
                <a:tc>
                  <a:txBody>
                    <a:bodyPr/>
                    <a:lstStyle/>
                    <a:p>
                      <a:pPr algn="ctr"/>
                      <a:r>
                        <a:rPr lang="en-US" dirty="0" smtClean="0"/>
                        <a:t>G</a:t>
                      </a:r>
                      <a:endParaRPr lang="en-US" dirty="0"/>
                    </a:p>
                  </a:txBody>
                  <a:tcPr/>
                </a:tc>
                <a:tc>
                  <a:txBody>
                    <a:bodyPr/>
                    <a:lstStyle/>
                    <a:p>
                      <a:r>
                        <a:rPr lang="en-US" sz="1800" b="1" i="0" kern="1200" dirty="0" smtClean="0">
                          <a:solidFill>
                            <a:schemeClr val="dk1"/>
                          </a:solidFill>
                          <a:effectLst/>
                          <a:latin typeface="+mn-lt"/>
                          <a:ea typeface="+mn-ea"/>
                          <a:cs typeface="+mn-cs"/>
                        </a:rPr>
                        <a:t>151.126504</a:t>
                      </a:r>
                      <a:endParaRPr lang="en-US" dirty="0"/>
                    </a:p>
                  </a:txBody>
                  <a:tcPr/>
                </a:tc>
              </a:tr>
              <a:tr h="370840">
                <a:tc>
                  <a:txBody>
                    <a:bodyPr/>
                    <a:lstStyle/>
                    <a:p>
                      <a:pPr algn="ctr"/>
                      <a:r>
                        <a:rPr lang="en-US" dirty="0" err="1" smtClean="0"/>
                        <a:t>Urasil</a:t>
                      </a:r>
                      <a:endParaRPr lang="en-US" dirty="0"/>
                    </a:p>
                  </a:txBody>
                  <a:tcPr/>
                </a:tc>
                <a:tc>
                  <a:txBody>
                    <a:bodyPr/>
                    <a:lstStyle/>
                    <a:p>
                      <a:pPr algn="ctr"/>
                      <a:r>
                        <a:rPr lang="en-US" dirty="0" smtClean="0"/>
                        <a:t>U</a:t>
                      </a:r>
                      <a:endParaRPr lang="en-US" dirty="0"/>
                    </a:p>
                  </a:txBody>
                  <a:tcPr/>
                </a:tc>
                <a:tc>
                  <a:txBody>
                    <a:bodyPr/>
                    <a:lstStyle/>
                    <a:p>
                      <a:r>
                        <a:rPr lang="en-US" sz="1800" b="1" i="0" kern="1200" dirty="0" smtClean="0">
                          <a:solidFill>
                            <a:schemeClr val="dk1"/>
                          </a:solidFill>
                          <a:effectLst/>
                          <a:latin typeface="+mn-lt"/>
                          <a:ea typeface="+mn-ea"/>
                          <a:cs typeface="+mn-cs"/>
                        </a:rPr>
                        <a:t> 112.087003</a:t>
                      </a:r>
                      <a:endParaRPr lang="en-US" dirty="0"/>
                    </a:p>
                  </a:txBody>
                  <a:tcPr/>
                </a:tc>
              </a:tr>
            </a:tbl>
          </a:graphicData>
        </a:graphic>
      </p:graphicFrame>
      <p:pic>
        <p:nvPicPr>
          <p:cNvPr id="1026" name="Picture 2" descr="http://upload.wikimedia.org/wikipedia/commons/c/c5/Sanger_Sequencing_Gel_Electrophoresis_Imag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816096"/>
            <a:ext cx="6373368" cy="30706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400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Spectrometry in Medicine</a:t>
            </a:r>
            <a:endParaRPr lang="en-US" dirty="0"/>
          </a:p>
        </p:txBody>
      </p:sp>
      <p:pic>
        <p:nvPicPr>
          <p:cNvPr id="9" name="Picture 8"/>
          <p:cNvPicPr>
            <a:picLocks noChangeAspect="1"/>
          </p:cNvPicPr>
          <p:nvPr/>
        </p:nvPicPr>
        <p:blipFill>
          <a:blip r:embed="rId2"/>
          <a:stretch>
            <a:fillRect/>
          </a:stretch>
        </p:blipFill>
        <p:spPr>
          <a:xfrm>
            <a:off x="457200" y="1663700"/>
            <a:ext cx="4052521" cy="2993462"/>
          </a:xfrm>
          <a:prstGeom prst="rect">
            <a:avLst/>
          </a:prstGeom>
        </p:spPr>
      </p:pic>
      <p:pic>
        <p:nvPicPr>
          <p:cNvPr id="10" name="Picture 9"/>
          <p:cNvPicPr>
            <a:picLocks noChangeAspect="1"/>
          </p:cNvPicPr>
          <p:nvPr/>
        </p:nvPicPr>
        <p:blipFill>
          <a:blip r:embed="rId3"/>
          <a:stretch>
            <a:fillRect/>
          </a:stretch>
        </p:blipFill>
        <p:spPr>
          <a:xfrm>
            <a:off x="4585536" y="1651000"/>
            <a:ext cx="4101264" cy="3006162"/>
          </a:xfrm>
          <a:prstGeom prst="rect">
            <a:avLst/>
          </a:prstGeom>
        </p:spPr>
      </p:pic>
      <p:sp>
        <p:nvSpPr>
          <p:cNvPr id="3" name="TextBox 2"/>
          <p:cNvSpPr txBox="1"/>
          <p:nvPr/>
        </p:nvSpPr>
        <p:spPr>
          <a:xfrm>
            <a:off x="195072" y="4925568"/>
            <a:ext cx="8388096" cy="646331"/>
          </a:xfrm>
          <a:prstGeom prst="rect">
            <a:avLst/>
          </a:prstGeom>
          <a:noFill/>
        </p:spPr>
        <p:txBody>
          <a:bodyPr wrap="square" rtlCol="0">
            <a:spAutoFit/>
          </a:bodyPr>
          <a:lstStyle/>
          <a:p>
            <a:r>
              <a:rPr lang="en-US" dirty="0" smtClean="0"/>
              <a:t>Spectrogram with Abnormal Proteins Expression          Spectrogram of Normal Protein             													Expression</a:t>
            </a:r>
            <a:endParaRPr lang="en-US" dirty="0"/>
          </a:p>
        </p:txBody>
      </p:sp>
    </p:spTree>
    <p:extLst>
      <p:ext uri="{BB962C8B-B14F-4D97-AF65-F5344CB8AC3E}">
        <p14:creationId xmlns:p14="http://schemas.microsoft.com/office/powerpoint/2010/main" xmlns="" val="3688126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304800"/>
            <a:ext cx="8229600" cy="5821363"/>
          </a:xfrm>
        </p:spPr>
        <p:txBody>
          <a:bodyPr>
            <a:normAutofit fontScale="55000" lnSpcReduction="20000"/>
          </a:bodyPr>
          <a:lstStyle/>
          <a:p>
            <a:r>
              <a:rPr lang="en-US" dirty="0" smtClean="0"/>
              <a:t>Mass spectrometry has already replaced electrophoresis for analyzing products form routine molecular biological procedures since it allows the sizing of DNA amplified from polymerase chain reaction procedures. </a:t>
            </a:r>
          </a:p>
          <a:p>
            <a:r>
              <a:rPr lang="en-US" dirty="0" smtClean="0"/>
              <a:t>A potential application of MS is for the early detection of certain cancers. MALDI-TOF-MS offers the opportunity to rapidly detect and  monitor </a:t>
            </a:r>
            <a:r>
              <a:rPr lang="en-US" dirty="0" err="1" smtClean="0"/>
              <a:t>oncoprotein</a:t>
            </a:r>
            <a:r>
              <a:rPr lang="en-US" dirty="0" smtClean="0"/>
              <a:t> expression against a background of normal protein activity</a:t>
            </a:r>
          </a:p>
          <a:p>
            <a:r>
              <a:rPr lang="en-US" dirty="0" smtClean="0"/>
              <a:t>An promising application of MS is the analysis of tissue samples for molecular distributions.</a:t>
            </a:r>
          </a:p>
          <a:p>
            <a:r>
              <a:rPr lang="en-US" dirty="0" smtClean="0"/>
              <a:t>Prior to imaging, a tissue section is frozen, sectioned, mounted on a stainless steel plate and coated with a matrix solution. The sample is then dried and introduced into a MALDI-TOF spectrometer which ionizes it and analyzes the ensuing mass spectra. If enough samples are taken a data array of the sampled tissue consisting of 1000-30,000 spots may be created to create a spatial map of the identities of the proteins present in the sample tissue. </a:t>
            </a:r>
          </a:p>
          <a:p>
            <a:r>
              <a:rPr lang="en-US" dirty="0" smtClean="0"/>
              <a:t>The resulting data array may be used to view the spatial distribution of  the various proteins that appear in the mass spectrum. </a:t>
            </a:r>
          </a:p>
          <a:p>
            <a:r>
              <a:rPr lang="en-US" dirty="0" smtClean="0"/>
              <a:t>Since certain proteins are known to be present only in particular tissue locations in normal samples, the image may be used to identify the presence of abnormal proteins in the tissue sample. </a:t>
            </a:r>
          </a:p>
          <a:p>
            <a:r>
              <a:rPr lang="en-US" dirty="0" smtClean="0"/>
              <a:t>Potential applications may be aimed at identifying tumor markers in proliferating tissue or identifying the presence of </a:t>
            </a:r>
            <a:r>
              <a:rPr lang="en-US" dirty="0" err="1" smtClean="0"/>
              <a:t>mis</a:t>
            </a:r>
            <a:r>
              <a:rPr lang="en-US" dirty="0" smtClean="0"/>
              <a:t>-folded proteins such as Tau plaques associated with Alzheimer’s disease.  </a:t>
            </a:r>
          </a:p>
          <a:p>
            <a:endParaRPr lang="en-US" dirty="0"/>
          </a:p>
        </p:txBody>
      </p:sp>
    </p:spTree>
    <p:extLst>
      <p:ext uri="{BB962C8B-B14F-4D97-AF65-F5344CB8AC3E}">
        <p14:creationId xmlns:p14="http://schemas.microsoft.com/office/powerpoint/2010/main" xmlns="" val="369838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Mass Spectrometry</a:t>
            </a:r>
            <a:endParaRPr lang="en-US" dirty="0"/>
          </a:p>
        </p:txBody>
      </p:sp>
      <p:pic>
        <p:nvPicPr>
          <p:cNvPr id="8" name="Picture 7"/>
          <p:cNvPicPr>
            <a:picLocks noChangeAspect="1"/>
          </p:cNvPicPr>
          <p:nvPr/>
        </p:nvPicPr>
        <p:blipFill>
          <a:blip r:embed="rId2"/>
          <a:stretch>
            <a:fillRect/>
          </a:stretch>
        </p:blipFill>
        <p:spPr>
          <a:xfrm>
            <a:off x="1841500" y="1417638"/>
            <a:ext cx="5448300" cy="4114800"/>
          </a:xfrm>
          <a:prstGeom prst="rect">
            <a:avLst/>
          </a:prstGeom>
        </p:spPr>
      </p:pic>
    </p:spTree>
    <p:extLst>
      <p:ext uri="{BB962C8B-B14F-4D97-AF65-F5344CB8AC3E}">
        <p14:creationId xmlns:p14="http://schemas.microsoft.com/office/powerpoint/2010/main" xmlns="" val="3030210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104826" cy="6998208"/>
          </a:xfrm>
          <a:prstGeom prst="rect">
            <a:avLst/>
          </a:prstGeom>
          <a:noFill/>
          <a:ln>
            <a:noFill/>
          </a:ln>
        </p:spPr>
      </p:pic>
      <p:pic>
        <p:nvPicPr>
          <p:cNvPr id="11" name="Picture 10"/>
          <p:cNvPicPr/>
          <p:nvPr/>
        </p:nvPicPr>
        <p:blipFill>
          <a:blip r:embed="rId3">
            <a:extLst>
              <a:ext uri="{28A0092B-C50C-407E-A947-70E740481C1C}">
                <a14:useLocalDpi xmlns:a14="http://schemas.microsoft.com/office/drawing/2010/main" xmlns="" val="0"/>
              </a:ext>
            </a:extLst>
          </a:blip>
          <a:srcRect/>
          <a:stretch>
            <a:fillRect/>
          </a:stretch>
        </p:blipFill>
        <p:spPr bwMode="auto">
          <a:xfrm>
            <a:off x="6104826" y="123825"/>
            <a:ext cx="2713355" cy="4437380"/>
          </a:xfrm>
          <a:prstGeom prst="rect">
            <a:avLst/>
          </a:prstGeom>
          <a:noFill/>
          <a:ln>
            <a:noFill/>
          </a:ln>
        </p:spPr>
      </p:pic>
    </p:spTree>
    <p:extLst>
      <p:ext uri="{BB962C8B-B14F-4D97-AF65-F5344CB8AC3E}">
        <p14:creationId xmlns:p14="http://schemas.microsoft.com/office/powerpoint/2010/main" xmlns="" val="399677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atin typeface="Calibri" charset="0"/>
              </a:rPr>
              <a:t>Computation of Molecular Mass</a:t>
            </a:r>
          </a:p>
        </p:txBody>
      </p:sp>
      <p:sp>
        <p:nvSpPr>
          <p:cNvPr id="6" name="TextBox 5"/>
          <p:cNvSpPr txBox="1"/>
          <p:nvPr/>
        </p:nvSpPr>
        <p:spPr>
          <a:xfrm>
            <a:off x="5480050" y="1417638"/>
            <a:ext cx="3562350" cy="2032000"/>
          </a:xfrm>
          <a:prstGeom prst="rect">
            <a:avLst/>
          </a:prstGeom>
          <a:noFill/>
        </p:spPr>
        <p:txBody>
          <a:bodyPr>
            <a:spAutoFit/>
          </a:bodyPr>
          <a:lstStyle>
            <a:lvl1pPr marL="285750" indent="-28575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buFontTx/>
              <a:buChar char="-"/>
            </a:pPr>
            <a:r>
              <a:rPr lang="en-US"/>
              <a:t>Mass Spectrum is a plot of intensity as a function of mass-charge ratio, m/z. </a:t>
            </a:r>
          </a:p>
          <a:p>
            <a:pPr eaLnBrk="1" hangingPunct="1"/>
            <a:endParaRPr lang="en-US"/>
          </a:p>
          <a:p>
            <a:pPr eaLnBrk="1" hangingPunct="1">
              <a:buFontTx/>
              <a:buChar char="-"/>
            </a:pPr>
            <a:r>
              <a:rPr lang="en-US"/>
              <a:t>Mass-charge ratio can be determined through accelerating an ion.</a:t>
            </a:r>
          </a:p>
        </p:txBody>
      </p:sp>
      <p:pic>
        <p:nvPicPr>
          <p:cNvPr id="4100" name="Picture 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550025" y="4383088"/>
            <a:ext cx="1651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1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867525" y="5191125"/>
            <a:ext cx="1030288"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12"/>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384925" y="3540125"/>
            <a:ext cx="19812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3" name="Picture 4"/>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85738" y="2520950"/>
            <a:ext cx="5537200" cy="287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2058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8738"/>
            <a:ext cx="8229600" cy="1143001"/>
          </a:xfrm>
        </p:spPr>
        <p:txBody>
          <a:bodyPr/>
          <a:lstStyle/>
          <a:p>
            <a:r>
              <a:rPr lang="en-US">
                <a:latin typeface="Calibri" charset="0"/>
              </a:rPr>
              <a:t>Conti</a:t>
            </a:r>
          </a:p>
        </p:txBody>
      </p:sp>
      <p:pic>
        <p:nvPicPr>
          <p:cNvPr id="6147"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946275" y="835025"/>
            <a:ext cx="5273675" cy="556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TextBox 4"/>
          <p:cNvSpPr txBox="1">
            <a:spLocks noChangeArrowheads="1"/>
          </p:cNvSpPr>
          <p:nvPr/>
        </p:nvSpPr>
        <p:spPr bwMode="auto">
          <a:xfrm>
            <a:off x="0" y="6581775"/>
            <a:ext cx="103393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200"/>
              <a:t>Introduction to Mass Spectrometry: Instrumentation, Applications, and Strategies for Data Interpretation</a:t>
            </a:r>
          </a:p>
        </p:txBody>
      </p:sp>
    </p:spTree>
    <p:extLst>
      <p:ext uri="{BB962C8B-B14F-4D97-AF65-F5344CB8AC3E}">
        <p14:creationId xmlns:p14="http://schemas.microsoft.com/office/powerpoint/2010/main" xmlns="" val="4204854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7250" cy="1143000"/>
          </a:xfrm>
        </p:spPr>
        <p:txBody>
          <a:bodyPr rtlCol="0">
            <a:normAutofit fontScale="90000"/>
          </a:bodyPr>
          <a:lstStyle/>
          <a:p>
            <a:pPr fontAlgn="auto">
              <a:spcAft>
                <a:spcPts val="0"/>
              </a:spcAft>
              <a:defRPr/>
            </a:pPr>
            <a:r>
              <a:rPr lang="en-US" dirty="0" smtClean="0">
                <a:ea typeface="+mj-ea"/>
              </a:rPr>
              <a:t>Computation of Molecular Mass (Cont.)</a:t>
            </a:r>
            <a:endParaRPr lang="en-US" dirty="0">
              <a:ea typeface="+mj-ea"/>
            </a:endParaRPr>
          </a:p>
        </p:txBody>
      </p:sp>
      <p:pic>
        <p:nvPicPr>
          <p:cNvPr id="7171"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602413" y="1793875"/>
            <a:ext cx="144780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43613" y="2468563"/>
            <a:ext cx="25654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14988" y="3195638"/>
            <a:ext cx="35433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86425" y="4281488"/>
            <a:ext cx="34544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12"/>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0638" y="1331913"/>
            <a:ext cx="5637212" cy="527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752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Unfolding of Proteins</a:t>
            </a:r>
          </a:p>
        </p:txBody>
      </p:sp>
      <p:sp>
        <p:nvSpPr>
          <p:cNvPr id="8" name="Content Placeholder 7"/>
          <p:cNvSpPr>
            <a:spLocks noGrp="1"/>
          </p:cNvSpPr>
          <p:nvPr>
            <p:ph idx="1"/>
          </p:nvPr>
        </p:nvSpPr>
        <p:spPr/>
        <p:txBody>
          <a:bodyPr>
            <a:normAutofit fontScale="85000" lnSpcReduction="10000"/>
          </a:bodyPr>
          <a:lstStyle/>
          <a:p>
            <a:r>
              <a:rPr lang="en-US" dirty="0" smtClean="0"/>
              <a:t>Folded and unfolded proteins produce different distributions of charged states in their ESI spectra.</a:t>
            </a:r>
          </a:p>
          <a:p>
            <a:r>
              <a:rPr lang="en-US" dirty="0" smtClean="0"/>
              <a:t>Proteins electro-sprayed form solution conditions that preserve  their native conformation tend to have narrow distribution  with a low net charge which manifests as MS spectrum with fewer peaks.</a:t>
            </a:r>
          </a:p>
          <a:p>
            <a:r>
              <a:rPr lang="en-US" dirty="0" smtClean="0"/>
              <a:t>Proteins electro-sprayed from denaturing solution produce a broad distribution of charge state</a:t>
            </a:r>
          </a:p>
          <a:p>
            <a:r>
              <a:rPr lang="en-US" dirty="0" smtClean="0"/>
              <a:t>The difference in charge distribution and state  is believed to be related to changes in the accessibility of ionisable groups created by pH </a:t>
            </a:r>
            <a:r>
              <a:rPr lang="en-US" dirty="0" err="1" smtClean="0"/>
              <a:t>denaturization</a:t>
            </a:r>
            <a:r>
              <a:rPr lang="en-US" dirty="0" smtClean="0"/>
              <a:t>.</a:t>
            </a:r>
            <a:endParaRPr lang="en-US" dirty="0"/>
          </a:p>
        </p:txBody>
      </p:sp>
    </p:spTree>
    <p:extLst>
      <p:ext uri="{BB962C8B-B14F-4D97-AF65-F5344CB8AC3E}">
        <p14:creationId xmlns:p14="http://schemas.microsoft.com/office/powerpoint/2010/main" xmlns="" val="124265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Multiple Charging Behavior</a:t>
            </a:r>
            <a:endParaRPr lang="en-US" dirty="0"/>
          </a:p>
        </p:txBody>
      </p:sp>
      <p:pic>
        <p:nvPicPr>
          <p:cNvPr id="12" name="Picture 11"/>
          <p:cNvPicPr>
            <a:picLocks noChangeAspect="1"/>
          </p:cNvPicPr>
          <p:nvPr/>
        </p:nvPicPr>
        <p:blipFill>
          <a:blip r:embed="rId2"/>
          <a:stretch>
            <a:fillRect/>
          </a:stretch>
        </p:blipFill>
        <p:spPr>
          <a:xfrm>
            <a:off x="254000" y="2511882"/>
            <a:ext cx="8636000" cy="2768600"/>
          </a:xfrm>
          <a:prstGeom prst="rect">
            <a:avLst/>
          </a:prstGeom>
        </p:spPr>
      </p:pic>
    </p:spTree>
    <p:extLst>
      <p:ext uri="{BB962C8B-B14F-4D97-AF65-F5344CB8AC3E}">
        <p14:creationId xmlns:p14="http://schemas.microsoft.com/office/powerpoint/2010/main" xmlns="" val="4147375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109727"/>
            <a:ext cx="4823015" cy="744347"/>
          </a:xfrm>
        </p:spPr>
        <p:txBody>
          <a:bodyPr/>
          <a:lstStyle/>
          <a:p>
            <a:pPr algn="ctr"/>
            <a:r>
              <a:rPr lang="en-US" dirty="0" smtClean="0"/>
              <a:t>Unfolding of Proteins (cont.)</a:t>
            </a:r>
            <a:br>
              <a:rPr lang="en-US" dirty="0" smtClean="0"/>
            </a:br>
            <a:r>
              <a:rPr lang="en-US" dirty="0" smtClean="0"/>
              <a:t>Cytochrome C                       Myoglobin</a:t>
            </a:r>
            <a:endParaRPr lang="en-US" dirty="0"/>
          </a:p>
        </p:txBody>
      </p:sp>
      <p:sp>
        <p:nvSpPr>
          <p:cNvPr id="3" name="Content Placeholder 2"/>
          <p:cNvSpPr>
            <a:spLocks noGrp="1"/>
          </p:cNvSpPr>
          <p:nvPr>
            <p:ph idx="1"/>
          </p:nvPr>
        </p:nvSpPr>
        <p:spPr>
          <a:xfrm>
            <a:off x="5145024" y="109727"/>
            <a:ext cx="3633216" cy="6352033"/>
          </a:xfrm>
        </p:spPr>
        <p:txBody>
          <a:bodyPr>
            <a:normAutofit fontScale="77500" lnSpcReduction="20000"/>
          </a:bodyPr>
          <a:lstStyle/>
          <a:p>
            <a:r>
              <a:rPr lang="en-US" dirty="0" smtClean="0"/>
              <a:t>Since charge distribution depends on the folded state of a protein.  The  Novel technique of ‘time resolved ESI’  has been used for studying protein folding.</a:t>
            </a:r>
          </a:p>
          <a:p>
            <a:r>
              <a:rPr lang="en-US" dirty="0" smtClean="0"/>
              <a:t>In Cytochrome C, no conformational intermediates between folded and unfolded states were detected while observation of myoglobin revealed the presence of intermediates during its acid induced denaturation. </a:t>
            </a:r>
            <a:endParaRPr lang="en-US" dirty="0"/>
          </a:p>
        </p:txBody>
      </p:sp>
      <p:sp>
        <p:nvSpPr>
          <p:cNvPr id="4" name="Text Placeholder 3"/>
          <p:cNvSpPr>
            <a:spLocks noGrp="1"/>
          </p:cNvSpPr>
          <p:nvPr>
            <p:ph type="body" sz="half" idx="2"/>
          </p:nvPr>
        </p:nvSpPr>
        <p:spPr/>
        <p:txBody>
          <a:bodyPr/>
          <a:lstStyle/>
          <a:p>
            <a:endParaRPr lang="en-US"/>
          </a:p>
        </p:txBody>
      </p:sp>
      <p:pic>
        <p:nvPicPr>
          <p:cNvPr id="7" name="Picture 6"/>
          <p:cNvPicPr>
            <a:picLocks noChangeAspect="1"/>
          </p:cNvPicPr>
          <p:nvPr/>
        </p:nvPicPr>
        <p:blipFill>
          <a:blip r:embed="rId2"/>
          <a:stretch>
            <a:fillRect/>
          </a:stretch>
        </p:blipFill>
        <p:spPr>
          <a:xfrm>
            <a:off x="0" y="869632"/>
            <a:ext cx="5036375" cy="5750623"/>
          </a:xfrm>
          <a:prstGeom prst="rect">
            <a:avLst/>
          </a:prstGeom>
        </p:spPr>
      </p:pic>
    </p:spTree>
    <p:extLst>
      <p:ext uri="{BB962C8B-B14F-4D97-AF65-F5344CB8AC3E}">
        <p14:creationId xmlns:p14="http://schemas.microsoft.com/office/powerpoint/2010/main" xmlns="" val="309432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65760"/>
            <a:ext cx="8229600" cy="5760403"/>
          </a:xfrm>
        </p:spPr>
        <p:txBody>
          <a:bodyPr>
            <a:normAutofit fontScale="70000" lnSpcReduction="20000"/>
          </a:bodyPr>
          <a:lstStyle/>
          <a:p>
            <a:r>
              <a:rPr lang="en-US" dirty="0"/>
              <a:t>The ESI mass spectrum of any protein can be represented by a linear combination of charge-state distributions called ‘basis functions’ which may be approximated by a Gaussian distribution</a:t>
            </a:r>
            <a:r>
              <a:rPr lang="en-US" dirty="0" smtClean="0"/>
              <a:t>.</a:t>
            </a:r>
          </a:p>
          <a:p>
            <a:r>
              <a:rPr lang="en-US" dirty="0" smtClean="0"/>
              <a:t>The greater the effects pH denaturation, the clearer the manifestation of the bell shaped Gaussian distribution becomes. </a:t>
            </a:r>
          </a:p>
          <a:p>
            <a:r>
              <a:rPr lang="en-US" dirty="0" smtClean="0"/>
              <a:t>Additionally, the more unfolded the protein becomes, the clearer the results of multiple charging in the spectrogram. That is, since the mass of the peptide remains constant during each intermediate folding state, only the charge z of the peptide increases, so the entire spectrogram appears to shift to the left </a:t>
            </a:r>
          </a:p>
          <a:p>
            <a:r>
              <a:rPr lang="en-US" dirty="0"/>
              <a:t>The intensity changes are represented by a weighting factor which accounts for the relative contribution to the overall charge-state distribution</a:t>
            </a:r>
            <a:r>
              <a:rPr lang="en-US" dirty="0" smtClean="0"/>
              <a:t>.</a:t>
            </a:r>
          </a:p>
          <a:p>
            <a:r>
              <a:rPr lang="en-US" dirty="0"/>
              <a:t>In this way </a:t>
            </a:r>
            <a:r>
              <a:rPr lang="en-US" dirty="0" smtClean="0"/>
              <a:t>an observed </a:t>
            </a:r>
            <a:r>
              <a:rPr lang="en-US" dirty="0"/>
              <a:t>ESI mass spectrum can be </a:t>
            </a:r>
            <a:r>
              <a:rPr lang="en-US" dirty="0" smtClean="0"/>
              <a:t>considered </a:t>
            </a:r>
            <a:r>
              <a:rPr lang="en-US" dirty="0"/>
              <a:t>as a sum of the contributions </a:t>
            </a:r>
            <a:r>
              <a:rPr lang="en-US" dirty="0" smtClean="0"/>
              <a:t>from </a:t>
            </a:r>
            <a:r>
              <a:rPr lang="en-US" dirty="0"/>
              <a:t>each protein </a:t>
            </a:r>
            <a:r>
              <a:rPr lang="en-US" dirty="0" smtClean="0"/>
              <a:t>conformation.</a:t>
            </a:r>
          </a:p>
          <a:p>
            <a:r>
              <a:rPr lang="en-US" dirty="0" smtClean="0"/>
              <a:t>The Cytochrome C/myoglobin comparison gives an excellent illustration of the unique ability of ESI-MS to monitor protein folding intermediates with applications in monitoring suspected protein folding disorders such as Alzheimer’s Disease.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344593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atin typeface="Calibri" charset="0"/>
              </a:rPr>
              <a:t>Protein Sequencing</a:t>
            </a:r>
          </a:p>
        </p:txBody>
      </p:sp>
      <p:pic>
        <p:nvPicPr>
          <p:cNvPr id="10243"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4800" y="1417638"/>
            <a:ext cx="5980113" cy="269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57163" y="4508500"/>
            <a:ext cx="8847137" cy="1754188"/>
          </a:xfrm>
          <a:prstGeom prst="rect">
            <a:avLst/>
          </a:prstGeom>
          <a:noFill/>
        </p:spPr>
        <p:txBody>
          <a:bodyPr>
            <a:spAutoFit/>
          </a:bodyPr>
          <a:lstStyle>
            <a:lvl1pPr marL="342900" indent="-3429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buFont typeface="Calibri" charset="0"/>
              <a:buAutoNum type="arabicPeriod"/>
            </a:pPr>
            <a:r>
              <a:rPr lang="en-US"/>
              <a:t>MS-MS approaches combined with enzymatic or chemical degradation to form oligopeptides (&lt; 3 kDa)</a:t>
            </a:r>
          </a:p>
          <a:p>
            <a:pPr eaLnBrk="1" hangingPunct="1"/>
            <a:endParaRPr lang="en-US"/>
          </a:p>
          <a:p>
            <a:pPr eaLnBrk="1" hangingPunct="1">
              <a:buFont typeface="Calibri" charset="0"/>
              <a:buAutoNum type="arabicPeriod"/>
            </a:pPr>
            <a:r>
              <a:rPr lang="en-US"/>
              <a:t>ESI-FTMS for degradation</a:t>
            </a:r>
          </a:p>
          <a:p>
            <a:pPr eaLnBrk="1" hangingPunct="1"/>
            <a:endParaRPr lang="en-US"/>
          </a:p>
          <a:p>
            <a:pPr eaLnBrk="1" hangingPunct="1">
              <a:buFont typeface="Calibri" charset="0"/>
              <a:buAutoNum type="arabicPeriod"/>
            </a:pPr>
            <a:r>
              <a:rPr lang="en-US"/>
              <a:t>Classical Edman degradation with MS-MS</a:t>
            </a:r>
          </a:p>
        </p:txBody>
      </p:sp>
    </p:spTree>
    <p:extLst>
      <p:ext uri="{BB962C8B-B14F-4D97-AF65-F5344CB8AC3E}">
        <p14:creationId xmlns:p14="http://schemas.microsoft.com/office/powerpoint/2010/main" xmlns="" val="3447852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1394</TotalTime>
  <Words>1017</Words>
  <Application>Microsoft Office PowerPoint</Application>
  <PresentationFormat>On-screen Show (4:3)</PresentationFormat>
  <Paragraphs>83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Mass Spectrometry</vt:lpstr>
      <vt:lpstr>Computation of Molecular Mass</vt:lpstr>
      <vt:lpstr>Conti</vt:lpstr>
      <vt:lpstr>Computation of Molecular Mass (Cont.)</vt:lpstr>
      <vt:lpstr>Unfolding of Proteins</vt:lpstr>
      <vt:lpstr>Multiple Charging Behavior</vt:lpstr>
      <vt:lpstr>Unfolding of Proteins (cont.) Cytochrome C                       Myoglobin</vt:lpstr>
      <vt:lpstr>Slide 8</vt:lpstr>
      <vt:lpstr>Protein Sequencing</vt:lpstr>
      <vt:lpstr>Residue Mass of Amino Acids</vt:lpstr>
      <vt:lpstr>Protein Identification</vt:lpstr>
      <vt:lpstr>Nucleic Acid Analysis</vt:lpstr>
      <vt:lpstr>DNA Sequencing</vt:lpstr>
      <vt:lpstr>Slide 14</vt:lpstr>
      <vt:lpstr>Nucleotide Masses</vt:lpstr>
      <vt:lpstr>Mass Spectrometry in Medicine</vt:lpstr>
      <vt:lpstr>Slide 17</vt:lpstr>
      <vt:lpstr>Imaging Mass Spectrometry</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Spectrometry</dc:title>
  <dc:creator>Hoi Wai Chau</dc:creator>
  <cp:lastModifiedBy>newmanj</cp:lastModifiedBy>
  <cp:revision>26</cp:revision>
  <dcterms:created xsi:type="dcterms:W3CDTF">2013-09-24T23:05:10Z</dcterms:created>
  <dcterms:modified xsi:type="dcterms:W3CDTF">2013-09-27T15:41:17Z</dcterms:modified>
</cp:coreProperties>
</file>