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90207AC-F9A0-4ED6-BC43-E2213B0A3E3F}" type="datetimeFigureOut">
              <a:rPr lang="en-US" smtClean="0"/>
              <a:pPr/>
              <a:t>10/3/2013</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1B15656-580C-442E-875F-29612F02C0A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0207AC-F9A0-4ED6-BC43-E2213B0A3E3F}" type="datetimeFigureOut">
              <a:rPr lang="en-US" smtClean="0"/>
              <a:pPr/>
              <a:t>10/3/2013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B15656-580C-442E-875F-29612F02C0A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90207AC-F9A0-4ED6-BC43-E2213B0A3E3F}" type="datetimeFigureOut">
              <a:rPr lang="en-US" smtClean="0"/>
              <a:pPr/>
              <a:t>10/3/2013</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E1B15656-580C-442E-875F-29612F02C0A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90207AC-F9A0-4ED6-BC43-E2213B0A3E3F}" type="datetimeFigureOut">
              <a:rPr lang="en-US" smtClean="0"/>
              <a:pPr/>
              <a:t>10/3/2013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1B15656-580C-442E-875F-29612F02C0A0}"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90207AC-F9A0-4ED6-BC43-E2213B0A3E3F}" type="datetimeFigureOut">
              <a:rPr lang="en-US" smtClean="0"/>
              <a:pPr/>
              <a:t>10/3/2013</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1B15656-580C-442E-875F-29612F02C0A0}"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90207AC-F9A0-4ED6-BC43-E2213B0A3E3F}" type="datetimeFigureOut">
              <a:rPr lang="en-US" smtClean="0"/>
              <a:pPr/>
              <a:t>10/3/2013</a:t>
            </a:fld>
            <a:endParaRPr lang="en-US" dirty="0"/>
          </a:p>
        </p:txBody>
      </p:sp>
      <p:sp>
        <p:nvSpPr>
          <p:cNvPr id="10" name="Slide Number Placeholder 9"/>
          <p:cNvSpPr>
            <a:spLocks noGrp="1"/>
          </p:cNvSpPr>
          <p:nvPr>
            <p:ph type="sldNum" sz="quarter" idx="16"/>
          </p:nvPr>
        </p:nvSpPr>
        <p:spPr/>
        <p:txBody>
          <a:bodyPr rtlCol="0"/>
          <a:lstStyle/>
          <a:p>
            <a:fld id="{E1B15656-580C-442E-875F-29612F02C0A0}"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90207AC-F9A0-4ED6-BC43-E2213B0A3E3F}" type="datetimeFigureOut">
              <a:rPr lang="en-US" smtClean="0"/>
              <a:pPr/>
              <a:t>10/3/2013</a:t>
            </a:fld>
            <a:endParaRPr lang="en-US" dirty="0"/>
          </a:p>
        </p:txBody>
      </p:sp>
      <p:sp>
        <p:nvSpPr>
          <p:cNvPr id="12" name="Slide Number Placeholder 11"/>
          <p:cNvSpPr>
            <a:spLocks noGrp="1"/>
          </p:cNvSpPr>
          <p:nvPr>
            <p:ph type="sldNum" sz="quarter" idx="16"/>
          </p:nvPr>
        </p:nvSpPr>
        <p:spPr/>
        <p:txBody>
          <a:bodyPr rtlCol="0"/>
          <a:lstStyle/>
          <a:p>
            <a:fld id="{E1B15656-580C-442E-875F-29612F02C0A0}"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0207AC-F9A0-4ED6-BC43-E2213B0A3E3F}" type="datetimeFigureOut">
              <a:rPr lang="en-US" smtClean="0"/>
              <a:pPr/>
              <a:t>10/3/2013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1B15656-580C-442E-875F-29612F02C0A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207AC-F9A0-4ED6-BC43-E2213B0A3E3F}" type="datetimeFigureOut">
              <a:rPr lang="en-US" smtClean="0"/>
              <a:pPr/>
              <a:t>10/3/2013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1B15656-580C-442E-875F-29612F02C0A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90207AC-F9A0-4ED6-BC43-E2213B0A3E3F}" type="datetimeFigureOut">
              <a:rPr lang="en-US" smtClean="0"/>
              <a:pPr/>
              <a:t>10/3/2013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1B15656-580C-442E-875F-29612F02C0A0}"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790207AC-F9A0-4ED6-BC43-E2213B0A3E3F}" type="datetimeFigureOut">
              <a:rPr lang="en-US" smtClean="0"/>
              <a:pPr/>
              <a:t>10/3/2013</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1B15656-580C-442E-875F-29612F02C0A0}"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0207AC-F9A0-4ED6-BC43-E2213B0A3E3F}" type="datetimeFigureOut">
              <a:rPr lang="en-US" smtClean="0"/>
              <a:pPr/>
              <a:t>10/3/2013</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1B15656-580C-442E-875F-29612F02C0A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Analytical Ultracentrifugation</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Chelsea Aitken</a:t>
            </a:r>
          </a:p>
          <a:p>
            <a:r>
              <a:rPr lang="en-US" dirty="0" smtClean="0"/>
              <a:t>Peter Aspinall</a:t>
            </a:r>
            <a:endParaRPr lang="en-US" dirty="0"/>
          </a:p>
        </p:txBody>
      </p:sp>
    </p:spTree>
    <p:extLst>
      <p:ext uri="{BB962C8B-B14F-4D97-AF65-F5344CB8AC3E}">
        <p14:creationId xmlns:p14="http://schemas.microsoft.com/office/powerpoint/2010/main" xmlns="" val="3381124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Sedimentation Constant</a:t>
            </a:r>
          </a:p>
        </p:txBody>
      </p:sp>
      <mc:AlternateContent xmlns:mc="http://schemas.openxmlformats.org/markup-compatibility/2006">
        <mc:Choice xmlns:a14="http://schemas.microsoft.com/office/drawing/2010/main" xmlns="" Requires="a14">
          <p:sp>
            <p:nvSpPr>
              <p:cNvPr id="3" name="Content Placeholder 2"/>
              <p:cNvSpPr>
                <a:spLocks noGrp="1"/>
              </p:cNvSpPr>
              <p:nvPr>
                <p:ph sz="quarter" idx="1"/>
              </p:nvPr>
            </p:nvSpPr>
            <p:spPr>
              <a:xfrm>
                <a:off x="612648" y="1600200"/>
                <a:ext cx="8153400" cy="4953000"/>
              </a:xfrm>
            </p:spPr>
            <p:txBody>
              <a:bodyPr>
                <a:normAutofit fontScale="77500" lnSpcReduction="20000"/>
              </a:bodyPr>
              <a:lstStyle/>
              <a:p>
                <a:r>
                  <a:rPr lang="en-US" dirty="0" smtClean="0"/>
                  <a:t>The net force on the particle is equal to the mass times the acceleration which is this case the acceleration is the angular velocity squared times the radius</a:t>
                </a:r>
              </a:p>
              <a:p>
                <a:pPr lvl="1"/>
                <a14:m>
                  <m:oMath xmlns:m="http://schemas.openxmlformats.org/officeDocument/2006/math">
                    <m:sSub>
                      <m:sSubPr>
                        <m:ctrlPr>
                          <a:rPr lang="en-US" i="1" smtClean="0">
                            <a:latin typeface="Cambria Math"/>
                          </a:rPr>
                        </m:ctrlPr>
                      </m:sSubPr>
                      <m:e>
                        <m:r>
                          <a:rPr lang="en-US" b="0" i="1" smtClean="0">
                            <a:latin typeface="Cambria Math"/>
                          </a:rPr>
                          <m:t>𝐹</m:t>
                        </m:r>
                      </m:e>
                      <m:sub>
                        <m:r>
                          <a:rPr lang="en-US" b="0" i="1" smtClean="0">
                            <a:latin typeface="Cambria Math"/>
                          </a:rPr>
                          <m:t>𝑛𝑒𝑡</m:t>
                        </m:r>
                      </m:sub>
                    </m:sSub>
                    <m:r>
                      <a:rPr lang="en-US" b="0" i="1" smtClean="0">
                        <a:latin typeface="Cambria Math"/>
                      </a:rPr>
                      <m:t>=</m:t>
                    </m:r>
                    <m:r>
                      <a:rPr lang="en-US" b="0" i="1" smtClean="0">
                        <a:latin typeface="Cambria Math"/>
                      </a:rPr>
                      <m:t>𝑚𝑎</m:t>
                    </m:r>
                    <m:r>
                      <a:rPr lang="en-US" b="0" i="1" smtClean="0">
                        <a:latin typeface="Cambria Math"/>
                      </a:rPr>
                      <m:t>=</m:t>
                    </m:r>
                    <m:r>
                      <a:rPr lang="en-US" b="0" i="1" smtClean="0">
                        <a:latin typeface="Cambria Math"/>
                      </a:rPr>
                      <m:t>𝑚</m:t>
                    </m:r>
                    <m:sSup>
                      <m:sSupPr>
                        <m:ctrlPr>
                          <a:rPr lang="en-US" b="0" i="1" smtClean="0">
                            <a:latin typeface="Cambria Math"/>
                          </a:rPr>
                        </m:ctrlPr>
                      </m:sSupPr>
                      <m:e>
                        <m:r>
                          <a:rPr lang="en-US" b="0" i="1" smtClean="0">
                            <a:latin typeface="Cambria Math"/>
                            <a:ea typeface="Cambria Math"/>
                          </a:rPr>
                          <m:t>𝜔</m:t>
                        </m:r>
                      </m:e>
                      <m:sup>
                        <m:r>
                          <a:rPr lang="en-US" b="0" i="1" smtClean="0">
                            <a:latin typeface="Cambria Math"/>
                          </a:rPr>
                          <m:t>2</m:t>
                        </m:r>
                      </m:sup>
                    </m:sSup>
                    <m:r>
                      <a:rPr lang="en-US" b="0" i="1" smtClean="0">
                        <a:latin typeface="Cambria Math"/>
                      </a:rPr>
                      <m:t>𝑟</m:t>
                    </m:r>
                    <m:r>
                      <a:rPr lang="en-US" b="0" i="1" smtClean="0">
                        <a:latin typeface="Cambria Math"/>
                      </a:rPr>
                      <m:t>=</m:t>
                    </m:r>
                    <m:sSub>
                      <m:sSubPr>
                        <m:ctrlPr>
                          <a:rPr lang="en-US" i="1">
                            <a:latin typeface="Cambria Math"/>
                          </a:rPr>
                        </m:ctrlPr>
                      </m:sSubPr>
                      <m:e>
                        <m:r>
                          <a:rPr lang="en-US" i="1">
                            <a:latin typeface="Cambria Math"/>
                          </a:rPr>
                          <m:t>𝑚</m:t>
                        </m:r>
                      </m:e>
                      <m:sub>
                        <m:r>
                          <a:rPr lang="en-US" i="1">
                            <a:latin typeface="Cambria Math"/>
                          </a:rPr>
                          <m:t>𝑜</m:t>
                        </m:r>
                      </m:sub>
                    </m:sSub>
                    <m:sSup>
                      <m:sSupPr>
                        <m:ctrlPr>
                          <a:rPr lang="en-US" i="1">
                            <a:latin typeface="Cambria Math"/>
                          </a:rPr>
                        </m:ctrlPr>
                      </m:sSupPr>
                      <m:e>
                        <m:r>
                          <a:rPr lang="en-US" i="1">
                            <a:latin typeface="Cambria Math"/>
                            <a:ea typeface="Cambria Math"/>
                          </a:rPr>
                          <m:t>𝜔</m:t>
                        </m:r>
                      </m:e>
                      <m:sup>
                        <m:r>
                          <a:rPr lang="en-US" i="1">
                            <a:latin typeface="Cambria Math"/>
                          </a:rPr>
                          <m:t>2</m:t>
                        </m:r>
                      </m:sup>
                    </m:sSup>
                    <m:r>
                      <a:rPr lang="en-US" i="1">
                        <a:latin typeface="Cambria Math"/>
                      </a:rPr>
                      <m:t>𝑟</m:t>
                    </m:r>
                    <m:r>
                      <a:rPr lang="en-US" i="1">
                        <a:latin typeface="Cambria Math"/>
                      </a:rPr>
                      <m:t>+</m:t>
                    </m:r>
                    <m:r>
                      <a:rPr lang="en-US" i="1">
                        <a:latin typeface="Cambria Math"/>
                      </a:rPr>
                      <m:t>𝑓𝑢</m:t>
                    </m:r>
                  </m:oMath>
                </a14:m>
                <a:endParaRPr lang="en-US" dirty="0"/>
              </a:p>
              <a:p>
                <a:r>
                  <a:rPr lang="en-US" dirty="0" smtClean="0"/>
                  <a:t>From this we can get:</a:t>
                </a:r>
              </a:p>
              <a:p>
                <a:pPr lvl="1"/>
                <a14:m>
                  <m:oMath xmlns:m="http://schemas.openxmlformats.org/officeDocument/2006/math">
                    <m:d>
                      <m:dPr>
                        <m:ctrlPr>
                          <a:rPr lang="en-US" b="0" i="1" smtClean="0">
                            <a:latin typeface="Cambria Math"/>
                          </a:rPr>
                        </m:ctrlPr>
                      </m:dPr>
                      <m:e>
                        <m:r>
                          <a:rPr lang="en-US" b="0" i="1" smtClean="0">
                            <a:latin typeface="Cambria Math"/>
                          </a:rPr>
                          <m:t>𝑚</m:t>
                        </m:r>
                        <m:r>
                          <a:rPr lang="en-US" b="0" i="1" smtClean="0">
                            <a:latin typeface="Cambria Math"/>
                          </a:rPr>
                          <m:t>−</m:t>
                        </m:r>
                        <m:sSub>
                          <m:sSubPr>
                            <m:ctrlPr>
                              <a:rPr lang="en-US" b="0" i="1" smtClean="0">
                                <a:latin typeface="Cambria Math"/>
                              </a:rPr>
                            </m:ctrlPr>
                          </m:sSubPr>
                          <m:e>
                            <m:r>
                              <a:rPr lang="en-US" b="0" i="1" smtClean="0">
                                <a:latin typeface="Cambria Math"/>
                              </a:rPr>
                              <m:t>𝑚</m:t>
                            </m:r>
                          </m:e>
                          <m:sub>
                            <m:r>
                              <a:rPr lang="en-US" b="0" i="1" smtClean="0">
                                <a:latin typeface="Cambria Math"/>
                              </a:rPr>
                              <m:t>𝑜</m:t>
                            </m:r>
                          </m:sub>
                        </m:sSub>
                      </m:e>
                    </m:d>
                    <m:sSup>
                      <m:sSupPr>
                        <m:ctrlPr>
                          <a:rPr lang="en-US" b="0" i="1" smtClean="0">
                            <a:latin typeface="Cambria Math"/>
                          </a:rPr>
                        </m:ctrlPr>
                      </m:sSupPr>
                      <m:e>
                        <m:r>
                          <a:rPr lang="en-US" b="0" i="1" smtClean="0">
                            <a:latin typeface="Cambria Math"/>
                            <a:ea typeface="Cambria Math"/>
                          </a:rPr>
                          <m:t>𝜔</m:t>
                        </m:r>
                      </m:e>
                      <m:sup>
                        <m:r>
                          <a:rPr lang="en-US" b="0" i="1" smtClean="0">
                            <a:latin typeface="Cambria Math"/>
                          </a:rPr>
                          <m:t>2</m:t>
                        </m:r>
                      </m:sup>
                    </m:sSup>
                    <m:r>
                      <a:rPr lang="en-US" b="0" i="1" smtClean="0">
                        <a:latin typeface="Cambria Math"/>
                      </a:rPr>
                      <m:t>𝑟</m:t>
                    </m:r>
                    <m:r>
                      <a:rPr lang="en-US" b="0" i="1" smtClean="0">
                        <a:latin typeface="Cambria Math"/>
                      </a:rPr>
                      <m:t>=</m:t>
                    </m:r>
                    <m:r>
                      <a:rPr lang="en-US" b="0" i="1" smtClean="0">
                        <a:latin typeface="Cambria Math"/>
                      </a:rPr>
                      <m:t>𝑓𝑢</m:t>
                    </m:r>
                  </m:oMath>
                </a14:m>
                <a:endParaRPr lang="en-US" b="0" dirty="0" smtClean="0"/>
              </a:p>
              <a:p>
                <a:r>
                  <a:rPr lang="en-US" dirty="0" smtClean="0"/>
                  <a:t>The mass the particle displaces is the volume the particle takes up times the volume of the solution</a:t>
                </a:r>
              </a:p>
              <a:p>
                <a:pPr lvl="1"/>
                <a14:m>
                  <m:oMath xmlns:m="http://schemas.openxmlformats.org/officeDocument/2006/math">
                    <m:sSub>
                      <m:sSubPr>
                        <m:ctrlPr>
                          <a:rPr lang="en-US" i="1" smtClean="0">
                            <a:latin typeface="Cambria Math"/>
                          </a:rPr>
                        </m:ctrlPr>
                      </m:sSubPr>
                      <m:e>
                        <m:r>
                          <a:rPr lang="en-US" b="0" i="1" smtClean="0">
                            <a:latin typeface="Cambria Math"/>
                          </a:rPr>
                          <m:t>𝑚</m:t>
                        </m:r>
                      </m:e>
                      <m:sub>
                        <m:r>
                          <a:rPr lang="en-US" b="0" i="1" smtClean="0">
                            <a:latin typeface="Cambria Math"/>
                          </a:rPr>
                          <m:t>𝑜</m:t>
                        </m:r>
                      </m:sub>
                    </m:sSub>
                    <m:r>
                      <a:rPr lang="en-US" b="0" i="1" smtClean="0">
                        <a:latin typeface="Cambria Math"/>
                      </a:rPr>
                      <m:t>=</m:t>
                    </m:r>
                    <m:sSub>
                      <m:sSubPr>
                        <m:ctrlPr>
                          <a:rPr lang="en-US" b="0" i="1" smtClean="0">
                            <a:latin typeface="Cambria Math"/>
                          </a:rPr>
                        </m:ctrlPr>
                      </m:sSubPr>
                      <m:e>
                        <m:r>
                          <a:rPr lang="en-US" b="0" i="1" smtClean="0">
                            <a:latin typeface="Cambria Math"/>
                          </a:rPr>
                          <m:t>𝑉</m:t>
                        </m:r>
                      </m:e>
                      <m:sub>
                        <m:r>
                          <a:rPr lang="en-US" b="0" i="1" smtClean="0">
                            <a:latin typeface="Cambria Math"/>
                          </a:rPr>
                          <m:t>𝑝𝑎𝑟𝑡𝑖𝑐𝑙𝑒</m:t>
                        </m:r>
                      </m:sub>
                    </m:sSub>
                    <m:sSub>
                      <m:sSubPr>
                        <m:ctrlPr>
                          <a:rPr lang="en-US" i="1" smtClean="0">
                            <a:latin typeface="Cambria Math"/>
                          </a:rPr>
                        </m:ctrlPr>
                      </m:sSubPr>
                      <m:e>
                        <m:r>
                          <a:rPr lang="en-US" i="1" smtClean="0">
                            <a:latin typeface="Cambria Math"/>
                            <a:ea typeface="Cambria Math"/>
                          </a:rPr>
                          <m:t>𝜌</m:t>
                        </m:r>
                      </m:e>
                      <m:sub>
                        <m:r>
                          <a:rPr lang="en-US" b="0" i="1" smtClean="0">
                            <a:latin typeface="Cambria Math"/>
                          </a:rPr>
                          <m:t>𝑜</m:t>
                        </m:r>
                      </m:sub>
                    </m:sSub>
                  </m:oMath>
                </a14:m>
                <a:endParaRPr lang="en-US" dirty="0" smtClean="0"/>
              </a:p>
              <a:p>
                <a:r>
                  <a:rPr lang="en-US" dirty="0" smtClean="0"/>
                  <a:t>The volume of the particle is equal to the mass of the particle times the partial specific volume</a:t>
                </a:r>
              </a:p>
              <a:p>
                <a:pPr lvl="1"/>
                <a14:m>
                  <m:oMath xmlns:m="http://schemas.openxmlformats.org/officeDocument/2006/math">
                    <m:sSub>
                      <m:sSubPr>
                        <m:ctrlPr>
                          <a:rPr lang="en-US" i="1">
                            <a:latin typeface="Cambria Math"/>
                          </a:rPr>
                        </m:ctrlPr>
                      </m:sSubPr>
                      <m:e>
                        <m:r>
                          <a:rPr lang="en-US" i="1">
                            <a:latin typeface="Cambria Math"/>
                          </a:rPr>
                          <m:t>𝑉</m:t>
                        </m:r>
                      </m:e>
                      <m:sub>
                        <m:r>
                          <a:rPr lang="en-US" i="1">
                            <a:latin typeface="Cambria Math"/>
                          </a:rPr>
                          <m:t>𝑝𝑎𝑟𝑡𝑖𝑐𝑙𝑒</m:t>
                        </m:r>
                      </m:sub>
                    </m:sSub>
                    <m:r>
                      <a:rPr lang="en-US" b="0" i="1" smtClean="0">
                        <a:latin typeface="Cambria Math"/>
                      </a:rPr>
                      <m:t>=</m:t>
                    </m:r>
                    <m:r>
                      <a:rPr lang="en-US" b="0" i="1" smtClean="0">
                        <a:latin typeface="Cambria Math"/>
                      </a:rPr>
                      <m:t>𝑚</m:t>
                    </m:r>
                    <m:acc>
                      <m:accPr>
                        <m:chr m:val="̅"/>
                        <m:ctrlPr>
                          <a:rPr lang="en-US" b="0" i="1" smtClean="0">
                            <a:latin typeface="Cambria Math"/>
                          </a:rPr>
                        </m:ctrlPr>
                      </m:accPr>
                      <m:e>
                        <m:r>
                          <a:rPr lang="en-US" b="0" i="1" smtClean="0">
                            <a:latin typeface="Cambria Math"/>
                          </a:rPr>
                          <m:t>𝑣</m:t>
                        </m:r>
                      </m:e>
                    </m:acc>
                  </m:oMath>
                </a14:m>
                <a:endParaRPr lang="en-US" dirty="0" smtClean="0"/>
              </a:p>
              <a:p>
                <a:r>
                  <a:rPr lang="en-US" dirty="0" smtClean="0"/>
                  <a:t>We can then combine these formulas to find that:</a:t>
                </a:r>
              </a:p>
              <a:p>
                <a:pPr lvl="1"/>
                <a14:m>
                  <m:oMath xmlns:m="http://schemas.openxmlformats.org/officeDocument/2006/math">
                    <m:sSub>
                      <m:sSubPr>
                        <m:ctrlPr>
                          <a:rPr lang="en-US" i="1">
                            <a:latin typeface="Cambria Math"/>
                          </a:rPr>
                        </m:ctrlPr>
                      </m:sSubPr>
                      <m:e>
                        <m:r>
                          <a:rPr lang="en-US" i="1">
                            <a:latin typeface="Cambria Math"/>
                          </a:rPr>
                          <m:t>𝑚</m:t>
                        </m:r>
                      </m:e>
                      <m:sub>
                        <m:r>
                          <a:rPr lang="en-US" i="1">
                            <a:latin typeface="Cambria Math"/>
                          </a:rPr>
                          <m:t>𝑜</m:t>
                        </m:r>
                      </m:sub>
                    </m:sSub>
                    <m:r>
                      <a:rPr lang="en-US" b="0" i="1" smtClean="0">
                        <a:latin typeface="Cambria Math"/>
                      </a:rPr>
                      <m:t>=</m:t>
                    </m:r>
                    <m:r>
                      <a:rPr lang="en-US" b="0" i="1" smtClean="0">
                        <a:latin typeface="Cambria Math"/>
                      </a:rPr>
                      <m:t>𝑚</m:t>
                    </m:r>
                    <m:acc>
                      <m:accPr>
                        <m:chr m:val="̅"/>
                        <m:ctrlPr>
                          <a:rPr lang="en-US" b="0" i="1" smtClean="0">
                            <a:latin typeface="Cambria Math"/>
                          </a:rPr>
                        </m:ctrlPr>
                      </m:accPr>
                      <m:e>
                        <m:r>
                          <a:rPr lang="en-US" b="0" i="1" smtClean="0">
                            <a:latin typeface="Cambria Math"/>
                          </a:rPr>
                          <m:t>𝑣</m:t>
                        </m:r>
                      </m:e>
                    </m:acc>
                    <m:sSub>
                      <m:sSubPr>
                        <m:ctrlPr>
                          <a:rPr lang="en-US" i="1">
                            <a:latin typeface="Cambria Math"/>
                          </a:rPr>
                        </m:ctrlPr>
                      </m:sSubPr>
                      <m:e>
                        <m:r>
                          <a:rPr lang="en-US" i="1">
                            <a:latin typeface="Cambria Math"/>
                            <a:ea typeface="Cambria Math"/>
                          </a:rPr>
                          <m:t>𝜌</m:t>
                        </m:r>
                      </m:e>
                      <m:sub>
                        <m:r>
                          <a:rPr lang="en-US" i="1">
                            <a:latin typeface="Cambria Math"/>
                          </a:rPr>
                          <m:t>𝑜</m:t>
                        </m:r>
                      </m:sub>
                    </m:sSub>
                  </m:oMath>
                </a14:m>
                <a:endParaRPr lang="en-US" dirty="0" smtClean="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xfrm>
                <a:off x="612648" y="1600200"/>
                <a:ext cx="8153400" cy="4953000"/>
              </a:xfrm>
              <a:blipFill rotWithShape="1">
                <a:blip r:embed="rId2" cstate="print"/>
                <a:stretch>
                  <a:fillRect l="-75" t="-1970" r="-1945"/>
                </a:stretch>
              </a:blipFill>
            </p:spPr>
            <p:txBody>
              <a:bodyPr/>
              <a:lstStyle/>
              <a:p>
                <a:r>
                  <a:rPr lang="en-US">
                    <a:noFill/>
                  </a:rPr>
                  <a:t> </a:t>
                </a:r>
              </a:p>
            </p:txBody>
          </p:sp>
        </mc:Fallback>
      </mc:AlternateContent>
    </p:spTree>
    <p:extLst>
      <p:ext uri="{BB962C8B-B14F-4D97-AF65-F5344CB8AC3E}">
        <p14:creationId xmlns:p14="http://schemas.microsoft.com/office/powerpoint/2010/main" xmlns="" val="3570409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Sedimentation Constant</a:t>
            </a:r>
          </a:p>
        </p:txBody>
      </p:sp>
      <mc:AlternateContent xmlns:mc="http://schemas.openxmlformats.org/markup-compatibility/2006">
        <mc:Choice xmlns:a14="http://schemas.microsoft.com/office/drawing/2010/main" xmlns="" Requires="a14">
          <p:sp>
            <p:nvSpPr>
              <p:cNvPr id="3" name="Content Placeholder 2"/>
              <p:cNvSpPr>
                <a:spLocks noGrp="1"/>
              </p:cNvSpPr>
              <p:nvPr>
                <p:ph sz="quarter" idx="1"/>
              </p:nvPr>
            </p:nvSpPr>
            <p:spPr/>
            <p:txBody>
              <a:bodyPr>
                <a:normAutofit fontScale="92500" lnSpcReduction="10000"/>
              </a:bodyPr>
              <a:lstStyle/>
              <a:p>
                <a:r>
                  <a:rPr lang="en-US" dirty="0" smtClean="0"/>
                  <a:t>We can then plug this back into our net force equation:</a:t>
                </a:r>
              </a:p>
              <a:p>
                <a:pPr lvl="1"/>
                <a14:m>
                  <m:oMath xmlns:m="http://schemas.openxmlformats.org/officeDocument/2006/math">
                    <m:r>
                      <a:rPr lang="en-US" b="0" i="1" smtClean="0">
                        <a:latin typeface="Cambria Math"/>
                      </a:rPr>
                      <m:t>𝑓𝑢</m:t>
                    </m:r>
                    <m:r>
                      <a:rPr lang="en-US" b="0" i="1" smtClean="0">
                        <a:latin typeface="Cambria Math"/>
                      </a:rPr>
                      <m:t>=</m:t>
                    </m:r>
                    <m:r>
                      <a:rPr lang="en-US" i="1">
                        <a:latin typeface="Cambria Math"/>
                      </a:rPr>
                      <m:t>𝑚</m:t>
                    </m:r>
                    <m:sSup>
                      <m:sSupPr>
                        <m:ctrlPr>
                          <a:rPr lang="en-US" i="1">
                            <a:latin typeface="Cambria Math"/>
                          </a:rPr>
                        </m:ctrlPr>
                      </m:sSupPr>
                      <m:e>
                        <m:r>
                          <a:rPr lang="en-US" i="1">
                            <a:latin typeface="Cambria Math"/>
                            <a:ea typeface="Cambria Math"/>
                          </a:rPr>
                          <m:t>𝜔</m:t>
                        </m:r>
                      </m:e>
                      <m:sup>
                        <m:r>
                          <a:rPr lang="en-US" i="1">
                            <a:latin typeface="Cambria Math"/>
                          </a:rPr>
                          <m:t>2</m:t>
                        </m:r>
                      </m:sup>
                    </m:sSup>
                    <m:r>
                      <a:rPr lang="en-US" i="1">
                        <a:latin typeface="Cambria Math"/>
                      </a:rPr>
                      <m:t>𝑟</m:t>
                    </m:r>
                    <m:r>
                      <a:rPr lang="en-US" b="0" i="1" smtClean="0">
                        <a:latin typeface="Cambria Math"/>
                      </a:rPr>
                      <m:t>−</m:t>
                    </m:r>
                    <m:r>
                      <a:rPr lang="en-US" b="0" i="1" smtClean="0">
                        <a:latin typeface="Cambria Math"/>
                      </a:rPr>
                      <m:t>𝑚</m:t>
                    </m:r>
                    <m:acc>
                      <m:accPr>
                        <m:chr m:val="̅"/>
                        <m:ctrlPr>
                          <a:rPr lang="en-US" b="0" i="1" smtClean="0">
                            <a:latin typeface="Cambria Math"/>
                          </a:rPr>
                        </m:ctrlPr>
                      </m:accPr>
                      <m:e>
                        <m:r>
                          <a:rPr lang="en-US" b="0" i="1" smtClean="0">
                            <a:latin typeface="Cambria Math"/>
                          </a:rPr>
                          <m:t>𝑣</m:t>
                        </m:r>
                      </m:e>
                    </m:acc>
                    <m:sSub>
                      <m:sSubPr>
                        <m:ctrlPr>
                          <a:rPr lang="en-US" i="1" smtClean="0">
                            <a:latin typeface="Cambria Math"/>
                          </a:rPr>
                        </m:ctrlPr>
                      </m:sSubPr>
                      <m:e>
                        <m:r>
                          <a:rPr lang="en-US" i="1" smtClean="0">
                            <a:latin typeface="Cambria Math"/>
                            <a:ea typeface="Cambria Math"/>
                          </a:rPr>
                          <m:t>𝜌</m:t>
                        </m:r>
                      </m:e>
                      <m:sub>
                        <m:r>
                          <a:rPr lang="en-US" b="0" i="1" smtClean="0">
                            <a:latin typeface="Cambria Math"/>
                          </a:rPr>
                          <m:t>𝑜</m:t>
                        </m:r>
                      </m:sub>
                    </m:sSub>
                    <m:sSup>
                      <m:sSupPr>
                        <m:ctrlPr>
                          <a:rPr lang="en-US" i="1">
                            <a:latin typeface="Cambria Math"/>
                          </a:rPr>
                        </m:ctrlPr>
                      </m:sSupPr>
                      <m:e>
                        <m:r>
                          <a:rPr lang="en-US" i="1">
                            <a:latin typeface="Cambria Math"/>
                            <a:ea typeface="Cambria Math"/>
                          </a:rPr>
                          <m:t>𝜔</m:t>
                        </m:r>
                      </m:e>
                      <m:sup>
                        <m:r>
                          <a:rPr lang="en-US" i="1">
                            <a:latin typeface="Cambria Math"/>
                          </a:rPr>
                          <m:t>2</m:t>
                        </m:r>
                      </m:sup>
                    </m:sSup>
                    <m:r>
                      <a:rPr lang="en-US" i="1">
                        <a:latin typeface="Cambria Math"/>
                      </a:rPr>
                      <m:t>𝑟</m:t>
                    </m:r>
                    <m:r>
                      <a:rPr lang="en-US" b="0" i="1" smtClean="0">
                        <a:latin typeface="Cambria Math"/>
                      </a:rPr>
                      <m:t>=</m:t>
                    </m:r>
                    <m:r>
                      <a:rPr lang="en-US" i="1">
                        <a:latin typeface="Cambria Math"/>
                      </a:rPr>
                      <m:t>𝑚</m:t>
                    </m:r>
                    <m:sSup>
                      <m:sSupPr>
                        <m:ctrlPr>
                          <a:rPr lang="en-US" i="1">
                            <a:latin typeface="Cambria Math"/>
                          </a:rPr>
                        </m:ctrlPr>
                      </m:sSupPr>
                      <m:e>
                        <m:r>
                          <a:rPr lang="en-US" i="1">
                            <a:latin typeface="Cambria Math"/>
                            <a:ea typeface="Cambria Math"/>
                          </a:rPr>
                          <m:t>𝜔</m:t>
                        </m:r>
                      </m:e>
                      <m:sup>
                        <m:r>
                          <a:rPr lang="en-US" i="1">
                            <a:latin typeface="Cambria Math"/>
                          </a:rPr>
                          <m:t>2</m:t>
                        </m:r>
                      </m:sup>
                    </m:sSup>
                    <m:r>
                      <a:rPr lang="en-US" i="1">
                        <a:latin typeface="Cambria Math"/>
                      </a:rPr>
                      <m:t>𝑟</m:t>
                    </m:r>
                    <m:r>
                      <a:rPr lang="en-US" b="0" i="1" smtClean="0">
                        <a:latin typeface="Cambria Math"/>
                      </a:rPr>
                      <m:t>(1</m:t>
                    </m:r>
                    <m:r>
                      <a:rPr lang="en-US" i="1">
                        <a:latin typeface="Cambria Math"/>
                      </a:rPr>
                      <m:t>−</m:t>
                    </m:r>
                    <m:acc>
                      <m:accPr>
                        <m:chr m:val="̅"/>
                        <m:ctrlPr>
                          <a:rPr lang="en-US" i="1">
                            <a:latin typeface="Cambria Math"/>
                          </a:rPr>
                        </m:ctrlPr>
                      </m:accPr>
                      <m:e>
                        <m:r>
                          <a:rPr lang="en-US" i="1">
                            <a:latin typeface="Cambria Math"/>
                          </a:rPr>
                          <m:t>𝑣</m:t>
                        </m:r>
                      </m:e>
                    </m:acc>
                    <m:sSub>
                      <m:sSubPr>
                        <m:ctrlPr>
                          <a:rPr lang="en-US" i="1">
                            <a:latin typeface="Cambria Math"/>
                          </a:rPr>
                        </m:ctrlPr>
                      </m:sSubPr>
                      <m:e>
                        <m:r>
                          <a:rPr lang="en-US" i="1">
                            <a:latin typeface="Cambria Math"/>
                            <a:ea typeface="Cambria Math"/>
                          </a:rPr>
                          <m:t>𝜌</m:t>
                        </m:r>
                      </m:e>
                      <m:sub>
                        <m:r>
                          <a:rPr lang="en-US" i="1">
                            <a:latin typeface="Cambria Math"/>
                          </a:rPr>
                          <m:t>𝑜</m:t>
                        </m:r>
                      </m:sub>
                    </m:sSub>
                  </m:oMath>
                </a14:m>
                <a:r>
                  <a:rPr lang="en-US" dirty="0" smtClean="0"/>
                  <a:t>)</a:t>
                </a:r>
              </a:p>
              <a:p>
                <a:r>
                  <a:rPr lang="en-US" dirty="0" smtClean="0"/>
                  <a:t>We then place all of the variables that are experimentally known on the left side of the equation, and define this as the sedimentation constant</a:t>
                </a:r>
              </a:p>
              <a:p>
                <a:pPr lvl="1"/>
                <a14:m>
                  <m:oMath xmlns:m="http://schemas.openxmlformats.org/officeDocument/2006/math">
                    <m:r>
                      <a:rPr lang="en-US" b="0" i="1" smtClean="0">
                        <a:latin typeface="Cambria Math"/>
                      </a:rPr>
                      <m:t>𝑠</m:t>
                    </m:r>
                    <m:r>
                      <a:rPr lang="en-US" b="0" i="1" smtClean="0">
                        <a:latin typeface="Cambria Math"/>
                      </a:rPr>
                      <m:t>=</m:t>
                    </m:r>
                    <m:f>
                      <m:fPr>
                        <m:ctrlPr>
                          <a:rPr lang="en-US" b="0" i="1" smtClean="0">
                            <a:latin typeface="Cambria Math"/>
                          </a:rPr>
                        </m:ctrlPr>
                      </m:fPr>
                      <m:num>
                        <m:r>
                          <a:rPr lang="en-US" b="0" i="1" smtClean="0">
                            <a:latin typeface="Cambria Math"/>
                          </a:rPr>
                          <m:t>𝑢</m:t>
                        </m:r>
                      </m:num>
                      <m:den>
                        <m:sSup>
                          <m:sSupPr>
                            <m:ctrlPr>
                              <a:rPr lang="en-US" b="0" i="1" smtClean="0">
                                <a:latin typeface="Cambria Math"/>
                              </a:rPr>
                            </m:ctrlPr>
                          </m:sSupPr>
                          <m:e>
                            <m:r>
                              <a:rPr lang="en-US" b="0" i="1" smtClean="0">
                                <a:latin typeface="Cambria Math"/>
                                <a:ea typeface="Cambria Math"/>
                              </a:rPr>
                              <m:t>𝜔</m:t>
                            </m:r>
                          </m:e>
                          <m:sup>
                            <m:r>
                              <a:rPr lang="en-US" b="0" i="1" smtClean="0">
                                <a:latin typeface="Cambria Math"/>
                              </a:rPr>
                              <m:t>2</m:t>
                            </m:r>
                          </m:sup>
                        </m:sSup>
                        <m:r>
                          <a:rPr lang="en-US" b="0" i="1" smtClean="0">
                            <a:latin typeface="Cambria Math"/>
                          </a:rPr>
                          <m:t>𝑟</m:t>
                        </m:r>
                      </m:den>
                    </m:f>
                    <m:r>
                      <a:rPr lang="en-US" b="0" i="1" smtClean="0">
                        <a:latin typeface="Cambria Math"/>
                      </a:rPr>
                      <m:t>=</m:t>
                    </m:r>
                    <m:f>
                      <m:fPr>
                        <m:ctrlPr>
                          <a:rPr lang="en-US" b="0" i="1" smtClean="0">
                            <a:latin typeface="Cambria Math"/>
                          </a:rPr>
                        </m:ctrlPr>
                      </m:fPr>
                      <m:num>
                        <m:r>
                          <a:rPr lang="en-US" b="0" i="1" smtClean="0">
                            <a:latin typeface="Cambria Math"/>
                          </a:rPr>
                          <m:t>𝑚</m:t>
                        </m:r>
                        <m:r>
                          <a:rPr lang="en-US" b="0" i="1" smtClean="0">
                            <a:latin typeface="Cambria Math"/>
                          </a:rPr>
                          <m:t>(1−</m:t>
                        </m:r>
                        <m:acc>
                          <m:accPr>
                            <m:chr m:val="̅"/>
                            <m:ctrlPr>
                              <a:rPr lang="en-US" b="0" i="1" smtClean="0">
                                <a:latin typeface="Cambria Math"/>
                              </a:rPr>
                            </m:ctrlPr>
                          </m:accPr>
                          <m:e>
                            <m:r>
                              <a:rPr lang="en-US" b="0" i="1" smtClean="0">
                                <a:latin typeface="Cambria Math"/>
                              </a:rPr>
                              <m:t>𝑣</m:t>
                            </m:r>
                          </m:e>
                        </m:acc>
                        <m:sSub>
                          <m:sSubPr>
                            <m:ctrlPr>
                              <a:rPr lang="en-US" b="0" i="1" smtClean="0">
                                <a:latin typeface="Cambria Math"/>
                              </a:rPr>
                            </m:ctrlPr>
                          </m:sSubPr>
                          <m:e>
                            <m:r>
                              <a:rPr lang="en-US" b="0" i="1" smtClean="0">
                                <a:latin typeface="Cambria Math"/>
                                <a:ea typeface="Cambria Math"/>
                              </a:rPr>
                              <m:t>𝜌</m:t>
                            </m:r>
                          </m:e>
                          <m:sub>
                            <m:r>
                              <a:rPr lang="en-US" b="0" i="1" smtClean="0">
                                <a:latin typeface="Cambria Math"/>
                              </a:rPr>
                              <m:t>𝑜</m:t>
                            </m:r>
                          </m:sub>
                        </m:sSub>
                        <m:r>
                          <a:rPr lang="en-US" b="0" i="1" smtClean="0">
                            <a:latin typeface="Cambria Math"/>
                          </a:rPr>
                          <m:t>)</m:t>
                        </m:r>
                      </m:num>
                      <m:den>
                        <m:r>
                          <a:rPr lang="en-US" b="0" i="1" smtClean="0">
                            <a:latin typeface="Cambria Math"/>
                          </a:rPr>
                          <m:t>𝑓</m:t>
                        </m:r>
                      </m:den>
                    </m:f>
                  </m:oMath>
                </a14:m>
                <a:endParaRPr lang="en-US" b="0" dirty="0" smtClean="0"/>
              </a:p>
              <a:p>
                <a:r>
                  <a:rPr lang="en-US" dirty="0" smtClean="0"/>
                  <a:t>Sedimentation constant is in seconds and usually around 10</a:t>
                </a:r>
                <a:r>
                  <a:rPr lang="en-US" baseline="30000" dirty="0" smtClean="0"/>
                  <a:t>-13</a:t>
                </a:r>
                <a:endParaRPr lang="en-US" baseline="30000" dirty="0"/>
              </a:p>
              <a:p>
                <a:pPr lvl="1"/>
                <a:r>
                  <a:rPr lang="en-US" dirty="0" smtClean="0"/>
                  <a:t>Often uses Svedberg units (S)</a:t>
                </a:r>
              </a:p>
              <a:p>
                <a:pPr lvl="1"/>
                <a:r>
                  <a:rPr lang="en-US" dirty="0" smtClean="0"/>
                  <a:t>1 S = 10</a:t>
                </a:r>
                <a:r>
                  <a:rPr lang="en-US" baseline="30000" dirty="0" smtClean="0"/>
                  <a:t>-13 </a:t>
                </a:r>
                <a:r>
                  <a:rPr lang="en-US" dirty="0"/>
                  <a:t>s</a:t>
                </a:r>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cstate="print"/>
                <a:stretch>
                  <a:fillRect l="-374" t="-2171" r="-1571"/>
                </a:stretch>
              </a:blipFill>
            </p:spPr>
            <p:txBody>
              <a:bodyPr/>
              <a:lstStyle/>
              <a:p>
                <a:r>
                  <a:rPr lang="en-US">
                    <a:noFill/>
                  </a:rPr>
                  <a:t> </a:t>
                </a:r>
              </a:p>
            </p:txBody>
          </p:sp>
        </mc:Fallback>
      </mc:AlternateContent>
    </p:spTree>
    <p:extLst>
      <p:ext uri="{BB962C8B-B14F-4D97-AF65-F5344CB8AC3E}">
        <p14:creationId xmlns:p14="http://schemas.microsoft.com/office/powerpoint/2010/main" xmlns="" val="7005713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mc:AlternateContent xmlns:mc="http://schemas.openxmlformats.org/markup-compatibility/2006">
        <mc:Choice xmlns:a14="http://schemas.microsoft.com/office/drawing/2010/main" xmlns="" Requires="a14">
          <p:sp>
            <p:nvSpPr>
              <p:cNvPr id="3" name="Content Placeholder 2"/>
              <p:cNvSpPr>
                <a:spLocks noGrp="1"/>
              </p:cNvSpPr>
              <p:nvPr>
                <p:ph sz="quarter" idx="1"/>
              </p:nvPr>
            </p:nvSpPr>
            <p:spPr>
              <a:xfrm>
                <a:off x="612648" y="1600200"/>
                <a:ext cx="8150352" cy="4953000"/>
              </a:xfrm>
            </p:spPr>
            <p:txBody>
              <a:bodyPr>
                <a:normAutofit lnSpcReduction="10000"/>
              </a:bodyPr>
              <a:lstStyle/>
              <a:p>
                <a:r>
                  <a:rPr lang="en-US" sz="2000" dirty="0" smtClean="0"/>
                  <a:t>The velocity of the concentration boundary is the change in its radial distance over the change in time and this velocity is related to the sedimentation constant from our previous definition</a:t>
                </a:r>
              </a:p>
              <a:p>
                <a:pPr lvl="1"/>
                <a14:m>
                  <m:oMath xmlns:m="http://schemas.openxmlformats.org/officeDocument/2006/math">
                    <m:r>
                      <a:rPr lang="en-US" sz="1800" b="0" i="1" smtClean="0">
                        <a:latin typeface="Cambria Math"/>
                      </a:rPr>
                      <m:t>𝑢</m:t>
                    </m:r>
                    <m:r>
                      <a:rPr lang="en-US" sz="1800" b="0" i="1" smtClean="0">
                        <a:latin typeface="Cambria Math"/>
                      </a:rPr>
                      <m:t>=</m:t>
                    </m:r>
                    <m:f>
                      <m:fPr>
                        <m:ctrlPr>
                          <a:rPr lang="en-US" sz="1800" b="0" i="1" smtClean="0">
                            <a:latin typeface="Cambria Math"/>
                          </a:rPr>
                        </m:ctrlPr>
                      </m:fPr>
                      <m:num>
                        <m:r>
                          <a:rPr lang="en-US" sz="1800" b="0" i="1" smtClean="0">
                            <a:latin typeface="Cambria Math"/>
                          </a:rPr>
                          <m:t>𝑑</m:t>
                        </m:r>
                        <m:sSub>
                          <m:sSubPr>
                            <m:ctrlPr>
                              <a:rPr lang="en-US" sz="1800" b="0" i="1" smtClean="0">
                                <a:latin typeface="Cambria Math"/>
                              </a:rPr>
                            </m:ctrlPr>
                          </m:sSubPr>
                          <m:e>
                            <m:r>
                              <a:rPr lang="en-US" sz="1800" b="0" i="1" smtClean="0">
                                <a:latin typeface="Cambria Math"/>
                              </a:rPr>
                              <m:t>𝑟</m:t>
                            </m:r>
                          </m:e>
                          <m:sub>
                            <m:r>
                              <a:rPr lang="en-US" sz="1800" b="0" i="1" smtClean="0">
                                <a:latin typeface="Cambria Math"/>
                              </a:rPr>
                              <m:t>𝑏</m:t>
                            </m:r>
                          </m:sub>
                        </m:sSub>
                      </m:num>
                      <m:den>
                        <m:r>
                          <a:rPr lang="en-US" sz="1800" b="0" i="1" smtClean="0">
                            <a:latin typeface="Cambria Math"/>
                          </a:rPr>
                          <m:t>𝑑𝑡</m:t>
                        </m:r>
                      </m:den>
                    </m:f>
                    <m:r>
                      <a:rPr lang="en-US" sz="1800" b="0" i="1" smtClean="0">
                        <a:latin typeface="Cambria Math"/>
                      </a:rPr>
                      <m:t>=</m:t>
                    </m:r>
                    <m:r>
                      <a:rPr lang="en-US" sz="1800" b="0" i="1" smtClean="0">
                        <a:latin typeface="Cambria Math"/>
                      </a:rPr>
                      <m:t>𝑠</m:t>
                    </m:r>
                    <m:sSup>
                      <m:sSupPr>
                        <m:ctrlPr>
                          <a:rPr lang="en-US" sz="1800" b="0" i="1" smtClean="0">
                            <a:latin typeface="Cambria Math"/>
                          </a:rPr>
                        </m:ctrlPr>
                      </m:sSupPr>
                      <m:e>
                        <m:r>
                          <a:rPr lang="en-US" sz="1800" b="0" i="1" smtClean="0">
                            <a:latin typeface="Cambria Math"/>
                            <a:ea typeface="Cambria Math"/>
                          </a:rPr>
                          <m:t>𝜔</m:t>
                        </m:r>
                      </m:e>
                      <m:sup>
                        <m:r>
                          <a:rPr lang="en-US" sz="1800" b="0" i="1" smtClean="0">
                            <a:latin typeface="Cambria Math"/>
                          </a:rPr>
                          <m:t>2</m:t>
                        </m:r>
                      </m:sup>
                    </m:sSup>
                    <m:r>
                      <a:rPr lang="en-US" sz="1800" b="0" i="1" smtClean="0">
                        <a:latin typeface="Cambria Math"/>
                      </a:rPr>
                      <m:t>𝑟</m:t>
                    </m:r>
                  </m:oMath>
                </a14:m>
                <a:endParaRPr lang="en-US" sz="1800" b="0" dirty="0" smtClean="0"/>
              </a:p>
              <a:p>
                <a:r>
                  <a:rPr lang="en-US" sz="2000" dirty="0" smtClean="0"/>
                  <a:t>We can then rearrange this formula and take the integral of both sides</a:t>
                </a:r>
              </a:p>
              <a:p>
                <a:pPr lvl="1"/>
                <a14:m>
                  <m:oMath xmlns:m="http://schemas.openxmlformats.org/officeDocument/2006/math">
                    <m:nary>
                      <m:naryPr>
                        <m:limLoc m:val="undOvr"/>
                        <m:subHide m:val="on"/>
                        <m:supHide m:val="on"/>
                        <m:ctrlPr>
                          <a:rPr lang="en-US" sz="1800" i="1" smtClean="0">
                            <a:latin typeface="Cambria Math"/>
                          </a:rPr>
                        </m:ctrlPr>
                      </m:naryPr>
                      <m:sub/>
                      <m:sup/>
                      <m:e>
                        <m:f>
                          <m:fPr>
                            <m:ctrlPr>
                              <a:rPr lang="en-US" sz="1800" i="1" smtClean="0">
                                <a:latin typeface="Cambria Math"/>
                              </a:rPr>
                            </m:ctrlPr>
                          </m:fPr>
                          <m:num>
                            <m:r>
                              <a:rPr lang="en-US" sz="1800" b="0" i="1" smtClean="0">
                                <a:latin typeface="Cambria Math"/>
                              </a:rPr>
                              <m:t>𝑑𝑟</m:t>
                            </m:r>
                          </m:num>
                          <m:den>
                            <m:r>
                              <a:rPr lang="en-US" sz="1800" b="0" i="1" smtClean="0">
                                <a:latin typeface="Cambria Math"/>
                              </a:rPr>
                              <m:t>𝑟</m:t>
                            </m:r>
                          </m:den>
                        </m:f>
                      </m:e>
                    </m:nary>
                    <m:r>
                      <a:rPr lang="en-US" sz="1800" b="0" i="1" smtClean="0">
                        <a:latin typeface="Cambria Math"/>
                      </a:rPr>
                      <m:t>=</m:t>
                    </m:r>
                    <m:nary>
                      <m:naryPr>
                        <m:limLoc m:val="undOvr"/>
                        <m:subHide m:val="on"/>
                        <m:supHide m:val="on"/>
                        <m:ctrlPr>
                          <a:rPr lang="en-US" sz="1800" i="1" smtClean="0">
                            <a:latin typeface="Cambria Math"/>
                          </a:rPr>
                        </m:ctrlPr>
                      </m:naryPr>
                      <m:sub/>
                      <m:sup/>
                      <m:e>
                        <m:r>
                          <a:rPr lang="en-US" sz="1800" b="0" i="1" smtClean="0">
                            <a:latin typeface="Cambria Math"/>
                          </a:rPr>
                          <m:t>𝑠</m:t>
                        </m:r>
                        <m:sSup>
                          <m:sSupPr>
                            <m:ctrlPr>
                              <a:rPr lang="en-US" sz="1800" b="0" i="1" smtClean="0">
                                <a:latin typeface="Cambria Math"/>
                              </a:rPr>
                            </m:ctrlPr>
                          </m:sSupPr>
                          <m:e>
                            <m:r>
                              <a:rPr lang="en-US" sz="1800" b="0" i="1" smtClean="0">
                                <a:latin typeface="Cambria Math"/>
                                <a:ea typeface="Cambria Math"/>
                              </a:rPr>
                              <m:t>𝜔</m:t>
                            </m:r>
                          </m:e>
                          <m:sup>
                            <m:r>
                              <a:rPr lang="en-US" sz="1800" b="0" i="1" smtClean="0">
                                <a:latin typeface="Cambria Math"/>
                              </a:rPr>
                              <m:t>2</m:t>
                            </m:r>
                          </m:sup>
                        </m:sSup>
                        <m:r>
                          <a:rPr lang="en-US" sz="1800" b="0" i="1" smtClean="0">
                            <a:latin typeface="Cambria Math"/>
                          </a:rPr>
                          <m:t>𝑑𝑡</m:t>
                        </m:r>
                      </m:e>
                    </m:nary>
                  </m:oMath>
                </a14:m>
                <a:r>
                  <a:rPr lang="en-US" sz="1800" dirty="0" smtClean="0"/>
                  <a:t>                   </a:t>
                </a:r>
                <a14:m>
                  <m:oMath xmlns:m="http://schemas.openxmlformats.org/officeDocument/2006/math">
                    <m:func>
                      <m:funcPr>
                        <m:ctrlPr>
                          <a:rPr lang="en-US" sz="1800" i="1" dirty="0" smtClean="0">
                            <a:latin typeface="Cambria Math"/>
                          </a:rPr>
                        </m:ctrlPr>
                      </m:funcPr>
                      <m:fName>
                        <m:r>
                          <m:rPr>
                            <m:sty m:val="p"/>
                          </m:rPr>
                          <a:rPr lang="en-US" sz="1800" i="0" dirty="0" smtClean="0">
                            <a:latin typeface="Cambria Math"/>
                          </a:rPr>
                          <m:t>ln</m:t>
                        </m:r>
                      </m:fName>
                      <m:e>
                        <m:r>
                          <a:rPr lang="en-US" sz="1800" b="0" i="1" dirty="0" smtClean="0">
                            <a:latin typeface="Cambria Math"/>
                          </a:rPr>
                          <m:t>𝑟</m:t>
                        </m:r>
                      </m:e>
                    </m:func>
                    <m:r>
                      <a:rPr lang="en-US" sz="1800" b="0" i="1" dirty="0" smtClean="0">
                        <a:latin typeface="Cambria Math"/>
                      </a:rPr>
                      <m:t>=</m:t>
                    </m:r>
                    <m:r>
                      <a:rPr lang="en-US" sz="1800" b="0" i="1" dirty="0" smtClean="0">
                        <a:latin typeface="Cambria Math"/>
                      </a:rPr>
                      <m:t>𝑠</m:t>
                    </m:r>
                    <m:sSup>
                      <m:sSupPr>
                        <m:ctrlPr>
                          <a:rPr lang="en-US" sz="1800" b="0" i="1" dirty="0" smtClean="0">
                            <a:latin typeface="Cambria Math"/>
                          </a:rPr>
                        </m:ctrlPr>
                      </m:sSupPr>
                      <m:e>
                        <m:r>
                          <a:rPr lang="en-US" sz="1800" b="0" i="1" dirty="0" smtClean="0">
                            <a:latin typeface="Cambria Math"/>
                            <a:ea typeface="Cambria Math"/>
                          </a:rPr>
                          <m:t>𝜔</m:t>
                        </m:r>
                      </m:e>
                      <m:sup>
                        <m:r>
                          <a:rPr lang="en-US" sz="1800" b="0" i="1" dirty="0" smtClean="0">
                            <a:latin typeface="Cambria Math"/>
                          </a:rPr>
                          <m:t>2</m:t>
                        </m:r>
                      </m:sup>
                    </m:sSup>
                    <m:r>
                      <a:rPr lang="en-US" sz="1800" b="0" i="1" dirty="0" smtClean="0">
                        <a:latin typeface="Cambria Math"/>
                      </a:rPr>
                      <m:t>𝑡</m:t>
                    </m:r>
                  </m:oMath>
                </a14:m>
                <a:endParaRPr lang="en-US" sz="1800" dirty="0" smtClean="0"/>
              </a:p>
              <a:p>
                <a:r>
                  <a:rPr lang="en-US" sz="2000" dirty="0" smtClean="0"/>
                  <a:t>Using this formula we can solve for </a:t>
                </a:r>
                <a:br>
                  <a:rPr lang="en-US" sz="2000" dirty="0" smtClean="0"/>
                </a:br>
                <a:r>
                  <a:rPr lang="en-US" sz="2000" dirty="0" smtClean="0"/>
                  <a:t>the sedimentation constant by </a:t>
                </a:r>
                <a:br>
                  <a:rPr lang="en-US" sz="2000" dirty="0" smtClean="0"/>
                </a:br>
                <a:r>
                  <a:rPr lang="en-US" sz="2000" dirty="0" smtClean="0"/>
                  <a:t>plotting the time versus the log of </a:t>
                </a:r>
                <a:br>
                  <a:rPr lang="en-US" sz="2000" dirty="0" smtClean="0"/>
                </a:br>
                <a:r>
                  <a:rPr lang="en-US" sz="2000" dirty="0" smtClean="0"/>
                  <a:t>the radial distance of the </a:t>
                </a:r>
                <a:br>
                  <a:rPr lang="en-US" sz="2000" dirty="0" smtClean="0"/>
                </a:br>
                <a:r>
                  <a:rPr lang="en-US" sz="2000" dirty="0" smtClean="0"/>
                  <a:t>concentration boundary</a:t>
                </a:r>
              </a:p>
              <a:p>
                <a:r>
                  <a:rPr lang="en-US" sz="2000" dirty="0" smtClean="0"/>
                  <a:t>The slope of the plot is </a:t>
                </a:r>
                <a14:m>
                  <m:oMath xmlns:m="http://schemas.openxmlformats.org/officeDocument/2006/math">
                    <m:r>
                      <a:rPr lang="en-US" sz="2000" b="0" i="1" smtClean="0">
                        <a:latin typeface="Cambria Math"/>
                      </a:rPr>
                      <m:t>𝑠</m:t>
                    </m:r>
                    <m:sSup>
                      <m:sSupPr>
                        <m:ctrlPr>
                          <a:rPr lang="en-US" sz="2000" b="0" i="1" smtClean="0">
                            <a:latin typeface="Cambria Math"/>
                          </a:rPr>
                        </m:ctrlPr>
                      </m:sSupPr>
                      <m:e>
                        <m:r>
                          <a:rPr lang="en-US" sz="2000" b="0" i="1" smtClean="0">
                            <a:latin typeface="Cambria Math"/>
                            <a:ea typeface="Cambria Math"/>
                          </a:rPr>
                          <m:t>𝜔</m:t>
                        </m:r>
                      </m:e>
                      <m:sup>
                        <m:r>
                          <a:rPr lang="en-US" sz="2000" b="0" i="1" smtClean="0">
                            <a:latin typeface="Cambria Math"/>
                          </a:rPr>
                          <m:t>2</m:t>
                        </m:r>
                      </m:sup>
                    </m:sSup>
                  </m:oMath>
                </a14:m>
                <a:r>
                  <a:rPr lang="en-US" sz="2000" dirty="0" smtClean="0"/>
                  <a:t> and </a:t>
                </a:r>
                <a:br>
                  <a:rPr lang="en-US" sz="2000" dirty="0" smtClean="0"/>
                </a:br>
                <a:r>
                  <a:rPr lang="en-US" sz="2000" dirty="0" smtClean="0"/>
                  <a:t>since</a:t>
                </a:r>
                <a:r>
                  <a:rPr lang="en-US" sz="2000" dirty="0"/>
                  <a:t> </a:t>
                </a:r>
                <a14:m>
                  <m:oMath xmlns:m="http://schemas.openxmlformats.org/officeDocument/2006/math">
                    <m:r>
                      <a:rPr lang="en-US" sz="2000" i="1" smtClean="0">
                        <a:latin typeface="Cambria Math"/>
                        <a:ea typeface="Cambria Math"/>
                      </a:rPr>
                      <m:t>𝜔</m:t>
                    </m:r>
                  </m:oMath>
                </a14:m>
                <a:r>
                  <a:rPr lang="en-US" sz="2000" dirty="0" smtClean="0"/>
                  <a:t> is known we can find the </a:t>
                </a:r>
                <a:br>
                  <a:rPr lang="en-US" sz="2000" dirty="0" smtClean="0"/>
                </a:br>
                <a:r>
                  <a:rPr lang="en-US" sz="2000" dirty="0" smtClean="0"/>
                  <a:t>sedimentation constant from the plot</a:t>
                </a:r>
              </a:p>
              <a:p>
                <a:endParaRPr lang="en-US" sz="2000" dirty="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xfrm>
                <a:off x="612648" y="1600200"/>
                <a:ext cx="8150352" cy="4953000"/>
              </a:xfrm>
              <a:blipFill rotWithShape="1">
                <a:blip r:embed="rId2" cstate="print"/>
                <a:stretch>
                  <a:fillRect t="-1232"/>
                </a:stretch>
              </a:blipFill>
            </p:spPr>
            <p:txBody>
              <a:bodyPr/>
              <a:lstStyle/>
              <a:p>
                <a:r>
                  <a:rPr lang="en-US">
                    <a:noFill/>
                  </a:rPr>
                  <a:t> </a:t>
                </a:r>
              </a:p>
            </p:txBody>
          </p:sp>
        </mc:Fallback>
      </mc:AlternateContent>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24400" y="3810000"/>
            <a:ext cx="4267200" cy="2293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5" name="Straight Arrow Connector 4"/>
          <p:cNvCxnSpPr/>
          <p:nvPr/>
        </p:nvCxnSpPr>
        <p:spPr>
          <a:xfrm>
            <a:off x="2895600" y="3581400"/>
            <a:ext cx="990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7467600" y="3810000"/>
            <a:ext cx="10668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071330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Heterogeneous Solutions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What happens when the solution has multiple macromolecules in it?</a:t>
            </a:r>
          </a:p>
          <a:p>
            <a:pPr lvl="1"/>
            <a:r>
              <a:rPr lang="en-US" dirty="0" smtClean="0"/>
              <a:t>If the solution is spun slowly, the smallest molecules will not sediment out quickly enough (or at all) and will not produce a useful gradient</a:t>
            </a:r>
          </a:p>
          <a:p>
            <a:pPr lvl="1"/>
            <a:r>
              <a:rPr lang="en-US" dirty="0" smtClean="0"/>
              <a:t>If the solution is spun very fast, the largest molecules sediment out too fast and will not be able to be observed</a:t>
            </a:r>
          </a:p>
          <a:p>
            <a:r>
              <a:rPr lang="en-US" dirty="0" smtClean="0"/>
              <a:t>To account for this the speed is ratcheted up after a set time step in order to be able to observe a peak for each macromolecule type in the solution</a:t>
            </a:r>
            <a:endParaRPr lang="en-US" dirty="0"/>
          </a:p>
        </p:txBody>
      </p:sp>
    </p:spTree>
    <p:extLst>
      <p:ext uri="{BB962C8B-B14F-4D97-AF65-F5344CB8AC3E}">
        <p14:creationId xmlns:p14="http://schemas.microsoft.com/office/powerpoint/2010/main" xmlns="" val="3613550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Standardizing Sedimentation Constants</a:t>
            </a:r>
            <a:endParaRPr lang="en-US" dirty="0"/>
          </a:p>
        </p:txBody>
      </p:sp>
      <mc:AlternateContent xmlns:mc="http://schemas.openxmlformats.org/markup-compatibility/2006">
        <mc:Choice xmlns:a14="http://schemas.microsoft.com/office/drawing/2010/main" xmlns="" Requires="a14">
          <p:sp>
            <p:nvSpPr>
              <p:cNvPr id="3" name="Content Placeholder 2"/>
              <p:cNvSpPr>
                <a:spLocks noGrp="1"/>
              </p:cNvSpPr>
              <p:nvPr>
                <p:ph sz="quarter" idx="1"/>
              </p:nvPr>
            </p:nvSpPr>
            <p:spPr/>
            <p:txBody>
              <a:bodyPr/>
              <a:lstStyle/>
              <a:p>
                <a:pPr marL="0" indent="0">
                  <a:buNone/>
                </a:pPr>
                <a:endParaRPr lang="en-US" i="1"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𝑠</m:t>
                          </m:r>
                        </m:e>
                        <m:sub>
                          <m:r>
                            <a:rPr lang="en-US" b="0" i="1" smtClean="0">
                              <a:latin typeface="Cambria Math"/>
                            </a:rPr>
                            <m:t>20,</m:t>
                          </m:r>
                          <m:r>
                            <a:rPr lang="en-US" b="0" i="1" smtClean="0">
                              <a:latin typeface="Cambria Math"/>
                            </a:rPr>
                            <m:t>𝑤</m:t>
                          </m:r>
                        </m:sub>
                      </m:sSub>
                      <m:r>
                        <a:rPr lang="en-US" b="0" i="1" smtClean="0">
                          <a:latin typeface="Cambria Math"/>
                        </a:rPr>
                        <m:t>=</m:t>
                      </m:r>
                      <m:sSub>
                        <m:sSubPr>
                          <m:ctrlPr>
                            <a:rPr lang="en-US" i="1" smtClean="0">
                              <a:latin typeface="Cambria Math"/>
                            </a:rPr>
                          </m:ctrlPr>
                        </m:sSubPr>
                        <m:e>
                          <m:r>
                            <a:rPr lang="en-US" b="0" i="1" smtClean="0">
                              <a:latin typeface="Cambria Math"/>
                            </a:rPr>
                            <m:t>𝑠</m:t>
                          </m:r>
                        </m:e>
                        <m:sub>
                          <m:r>
                            <a:rPr lang="en-US" b="0" i="1" smtClean="0">
                              <a:latin typeface="Cambria Math"/>
                            </a:rPr>
                            <m:t>𝑒𝑥𝑝</m:t>
                          </m:r>
                        </m:sub>
                      </m:sSub>
                      <m:f>
                        <m:fPr>
                          <m:ctrlPr>
                            <a:rPr lang="en-US" i="1" smtClean="0">
                              <a:latin typeface="Cambria Math"/>
                            </a:rPr>
                          </m:ctrlPr>
                        </m:fPr>
                        <m:num>
                          <m:r>
                            <a:rPr lang="en-US" b="0" i="1" smtClean="0">
                              <a:latin typeface="Cambria Math"/>
                            </a:rPr>
                            <m:t>1−</m:t>
                          </m:r>
                          <m:acc>
                            <m:accPr>
                              <m:chr m:val="̅"/>
                              <m:ctrlPr>
                                <a:rPr lang="en-US" b="0" i="1" smtClean="0">
                                  <a:latin typeface="Cambria Math"/>
                                </a:rPr>
                              </m:ctrlPr>
                            </m:accPr>
                            <m:e>
                              <m:r>
                                <a:rPr lang="en-US" b="0" i="1" smtClean="0">
                                  <a:latin typeface="Cambria Math"/>
                                </a:rPr>
                                <m:t>𝑣</m:t>
                              </m:r>
                            </m:e>
                          </m:acc>
                          <m:sSub>
                            <m:sSubPr>
                              <m:ctrlPr>
                                <a:rPr lang="en-US" b="0" i="1" smtClean="0">
                                  <a:latin typeface="Cambria Math"/>
                                </a:rPr>
                              </m:ctrlPr>
                            </m:sSubPr>
                            <m:e>
                              <m:r>
                                <a:rPr lang="en-US" b="0" i="1" smtClean="0">
                                  <a:latin typeface="Cambria Math"/>
                                  <a:ea typeface="Cambria Math"/>
                                </a:rPr>
                                <m:t>𝜌</m:t>
                              </m:r>
                            </m:e>
                            <m:sub>
                              <m:r>
                                <a:rPr lang="en-US" b="0" i="1" smtClean="0">
                                  <a:latin typeface="Cambria Math"/>
                                </a:rPr>
                                <m:t>20,</m:t>
                              </m:r>
                              <m:r>
                                <a:rPr lang="en-US" b="0" i="1" smtClean="0">
                                  <a:latin typeface="Cambria Math"/>
                                </a:rPr>
                                <m:t>𝑤</m:t>
                              </m:r>
                            </m:sub>
                          </m:sSub>
                        </m:num>
                        <m:den>
                          <m:r>
                            <a:rPr lang="en-US" b="0" i="1" smtClean="0">
                              <a:latin typeface="Cambria Math"/>
                            </a:rPr>
                            <m:t>1−</m:t>
                          </m:r>
                          <m:acc>
                            <m:accPr>
                              <m:chr m:val="̅"/>
                              <m:ctrlPr>
                                <a:rPr lang="en-US" b="0" i="1" smtClean="0">
                                  <a:latin typeface="Cambria Math"/>
                                </a:rPr>
                              </m:ctrlPr>
                            </m:accPr>
                            <m:e>
                              <m:r>
                                <a:rPr lang="en-US" b="0" i="1" smtClean="0">
                                  <a:latin typeface="Cambria Math"/>
                                </a:rPr>
                                <m:t>𝑣</m:t>
                              </m:r>
                            </m:e>
                          </m:acc>
                          <m:sSub>
                            <m:sSubPr>
                              <m:ctrlPr>
                                <a:rPr lang="en-US" b="0" i="1" smtClean="0">
                                  <a:latin typeface="Cambria Math"/>
                                </a:rPr>
                              </m:ctrlPr>
                            </m:sSubPr>
                            <m:e>
                              <m:r>
                                <a:rPr lang="en-US" b="0" i="1" smtClean="0">
                                  <a:latin typeface="Cambria Math"/>
                                  <a:ea typeface="Cambria Math"/>
                                </a:rPr>
                                <m:t>𝜌</m:t>
                              </m:r>
                            </m:e>
                            <m:sub>
                              <m:r>
                                <a:rPr lang="en-US" b="0" i="1" smtClean="0">
                                  <a:latin typeface="Cambria Math"/>
                                </a:rPr>
                                <m:t>𝑒𝑥𝑝</m:t>
                              </m:r>
                            </m:sub>
                          </m:sSub>
                        </m:den>
                      </m:f>
                      <m:f>
                        <m:fPr>
                          <m:ctrlPr>
                            <a:rPr lang="en-US" i="1" smtClean="0">
                              <a:latin typeface="Cambria Math"/>
                            </a:rPr>
                          </m:ctrlPr>
                        </m:fPr>
                        <m:num>
                          <m:sSub>
                            <m:sSubPr>
                              <m:ctrlPr>
                                <a:rPr lang="en-US" i="1" smtClean="0">
                                  <a:latin typeface="Cambria Math"/>
                                </a:rPr>
                              </m:ctrlPr>
                            </m:sSubPr>
                            <m:e>
                              <m:r>
                                <m:rPr>
                                  <m:nor/>
                                </m:rPr>
                                <a:rPr lang="en-US"/>
                                <m:t>η</m:t>
                              </m:r>
                            </m:e>
                            <m:sub>
                              <m:r>
                                <a:rPr lang="en-US" b="0" i="1" smtClean="0">
                                  <a:latin typeface="Cambria Math"/>
                                </a:rPr>
                                <m:t>𝑒𝑥𝑝</m:t>
                              </m:r>
                            </m:sub>
                          </m:sSub>
                        </m:num>
                        <m:den>
                          <m:sSub>
                            <m:sSubPr>
                              <m:ctrlPr>
                                <a:rPr lang="en-US" i="1" smtClean="0">
                                  <a:latin typeface="Cambria Math"/>
                                </a:rPr>
                              </m:ctrlPr>
                            </m:sSubPr>
                            <m:e>
                              <m:r>
                                <m:rPr>
                                  <m:nor/>
                                </m:rPr>
                                <a:rPr lang="en-US"/>
                                <m:t>η</m:t>
                              </m:r>
                            </m:e>
                            <m:sub>
                              <m:r>
                                <a:rPr lang="en-US" b="0" i="1" smtClean="0">
                                  <a:latin typeface="Cambria Math"/>
                                </a:rPr>
                                <m:t>20,</m:t>
                              </m:r>
                              <m:r>
                                <a:rPr lang="en-US" b="0" i="1" smtClean="0">
                                  <a:latin typeface="Cambria Math"/>
                                </a:rPr>
                                <m:t>𝑤</m:t>
                              </m:r>
                            </m:sub>
                          </m:sSub>
                        </m:den>
                      </m:f>
                    </m:oMath>
                  </m:oMathPara>
                </a14:m>
                <a:endParaRPr lang="en-US" dirty="0" smtClean="0"/>
              </a:p>
              <a:p>
                <a:pPr marL="0" indent="0">
                  <a:buNone/>
                </a:pPr>
                <a:endParaRPr lang="en-US" dirty="0" smtClean="0"/>
              </a:p>
              <a:p>
                <a:r>
                  <a:rPr lang="en-US" dirty="0" smtClean="0"/>
                  <a:t>For biological macromolecules, the sedimentation constants are usually taken in solutions of varying density and viscosity so the sedimentation constant is adjusted to the standard of 20</a:t>
                </a:r>
                <a:r>
                  <a:rPr lang="en-US" baseline="30000" dirty="0" smtClean="0"/>
                  <a:t>o</a:t>
                </a:r>
                <a:r>
                  <a:rPr lang="en-US" dirty="0" smtClean="0"/>
                  <a:t>C in water</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cstate="print"/>
                <a:stretch>
                  <a:fillRect l="-449" r="-2767"/>
                </a:stretch>
              </a:blipFill>
            </p:spPr>
            <p:txBody>
              <a:bodyPr/>
              <a:lstStyle/>
              <a:p>
                <a:r>
                  <a:rPr lang="en-US">
                    <a:noFill/>
                  </a:rPr>
                  <a:t> </a:t>
                </a:r>
              </a:p>
            </p:txBody>
          </p:sp>
        </mc:Fallback>
      </mc:AlternateContent>
    </p:spTree>
    <p:extLst>
      <p:ext uri="{BB962C8B-B14F-4D97-AF65-F5344CB8AC3E}">
        <p14:creationId xmlns:p14="http://schemas.microsoft.com/office/powerpoint/2010/main" xmlns="" val="3744494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US" dirty="0" smtClean="0"/>
          </a:p>
          <a:p>
            <a:r>
              <a:rPr lang="en-US" dirty="0" smtClean="0"/>
              <a:t>Information taken from:</a:t>
            </a:r>
          </a:p>
          <a:p>
            <a:pPr marL="0" indent="0">
              <a:buNone/>
            </a:pPr>
            <a:endParaRPr lang="en-US" dirty="0" smtClean="0"/>
          </a:p>
          <a:p>
            <a:pPr marL="0" indent="0">
              <a:buNone/>
            </a:pPr>
            <a:r>
              <a:rPr lang="en-US" dirty="0" err="1" smtClean="0"/>
              <a:t>Serdyuk</a:t>
            </a:r>
            <a:r>
              <a:rPr lang="en-US" dirty="0"/>
              <a:t>, Igor N., Nathan R. </a:t>
            </a:r>
            <a:r>
              <a:rPr lang="en-US" dirty="0" err="1"/>
              <a:t>Zaccai</a:t>
            </a:r>
            <a:r>
              <a:rPr lang="en-US" dirty="0"/>
              <a:t>, and Joseph </a:t>
            </a:r>
            <a:r>
              <a:rPr lang="en-US" dirty="0" err="1" smtClean="0"/>
              <a:t>Zaccai.</a:t>
            </a:r>
            <a:r>
              <a:rPr lang="en-US" i="1" dirty="0" err="1" smtClean="0"/>
              <a:t>Methods</a:t>
            </a:r>
            <a:r>
              <a:rPr lang="en-US" i="1" dirty="0" smtClean="0"/>
              <a:t> </a:t>
            </a:r>
            <a:r>
              <a:rPr lang="en-US" i="1" dirty="0"/>
              <a:t>in Molecular Biophysics: Structure, Dynamics, Function</a:t>
            </a:r>
            <a:r>
              <a:rPr lang="en-US" dirty="0"/>
              <a:t>. New York: Cambridge University Press, 2007. Print.</a:t>
            </a:r>
          </a:p>
        </p:txBody>
      </p:sp>
    </p:spTree>
    <p:extLst>
      <p:ext uri="{BB962C8B-B14F-4D97-AF65-F5344CB8AC3E}">
        <p14:creationId xmlns:p14="http://schemas.microsoft.com/office/powerpoint/2010/main" xmlns="" val="986110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Analytical Centrifuge?</a:t>
            </a:r>
            <a:endParaRPr lang="en-US" dirty="0"/>
          </a:p>
        </p:txBody>
      </p:sp>
      <p:sp>
        <p:nvSpPr>
          <p:cNvPr id="4" name="Rectangle 3"/>
          <p:cNvSpPr/>
          <p:nvPr/>
        </p:nvSpPr>
        <p:spPr>
          <a:xfrm>
            <a:off x="304800" y="4953000"/>
            <a:ext cx="4267200" cy="415498"/>
          </a:xfrm>
          <a:prstGeom prst="rect">
            <a:avLst/>
          </a:prstGeom>
        </p:spPr>
        <p:txBody>
          <a:bodyPr wrap="square">
            <a:spAutoFit/>
          </a:bodyPr>
          <a:lstStyle/>
          <a:p>
            <a:r>
              <a:rPr lang="en-US" sz="1050" dirty="0" smtClean="0"/>
              <a:t>http://1.bp.blogspot.com/-qynUSyJF-_I/UOP29BV1byI/AAAAAAAAAjE/5-kyJoaWL3o/s1600/centrifuge.gif</a:t>
            </a:r>
            <a:endParaRPr lang="en-US" sz="1050" dirty="0"/>
          </a:p>
        </p:txBody>
      </p:sp>
      <p:pic>
        <p:nvPicPr>
          <p:cNvPr id="1026" name="Picture 2" descr="C:\Users\Peter\Documents\Union Work\Senior Year\Fall\PHY 200\Sedimentation\centrifuge.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66800" y="1827213"/>
            <a:ext cx="2750156" cy="3125787"/>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Peter\Documents\Union Work\Senior Year\Fall\PHY 200\Sedimentation\AUC.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976684" y="1785937"/>
            <a:ext cx="3862516" cy="3167063"/>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4976684" y="4981522"/>
            <a:ext cx="3505200" cy="261610"/>
          </a:xfrm>
          <a:prstGeom prst="rect">
            <a:avLst/>
          </a:prstGeom>
        </p:spPr>
        <p:txBody>
          <a:bodyPr wrap="square">
            <a:spAutoFit/>
          </a:bodyPr>
          <a:lstStyle/>
          <a:p>
            <a:r>
              <a:rPr lang="en-US" sz="1050" dirty="0" smtClean="0"/>
              <a:t>http://bitc2-preview.sr.unh.edu/TRC/IMAGES/AUC/AUC.gif</a:t>
            </a:r>
            <a:endParaRPr lang="en-US" sz="1050" dirty="0"/>
          </a:p>
        </p:txBody>
      </p:sp>
      <p:sp>
        <p:nvSpPr>
          <p:cNvPr id="6" name="TextBox 5"/>
          <p:cNvSpPr txBox="1"/>
          <p:nvPr/>
        </p:nvSpPr>
        <p:spPr>
          <a:xfrm>
            <a:off x="304800" y="5368498"/>
            <a:ext cx="4114800" cy="1200329"/>
          </a:xfrm>
          <a:prstGeom prst="rect">
            <a:avLst/>
          </a:prstGeom>
          <a:noFill/>
        </p:spPr>
        <p:txBody>
          <a:bodyPr wrap="square" rtlCol="0">
            <a:spAutoFit/>
          </a:bodyPr>
          <a:lstStyle/>
          <a:p>
            <a:pPr marL="285750" indent="-285750">
              <a:buFont typeface="Arial" pitchFamily="34" charset="0"/>
              <a:buChar char="•"/>
            </a:pPr>
            <a:r>
              <a:rPr lang="en-US" dirty="0" smtClean="0"/>
              <a:t>What we typically think of as a centrifuge</a:t>
            </a:r>
          </a:p>
          <a:p>
            <a:pPr marL="285750" indent="-285750">
              <a:buFont typeface="Arial" pitchFamily="34" charset="0"/>
              <a:buChar char="•"/>
            </a:pPr>
            <a:r>
              <a:rPr lang="en-US" dirty="0" smtClean="0"/>
              <a:t>Used in biological studies to sediment and separate out components</a:t>
            </a:r>
          </a:p>
        </p:txBody>
      </p:sp>
      <p:sp>
        <p:nvSpPr>
          <p:cNvPr id="9" name="TextBox 8"/>
          <p:cNvSpPr txBox="1"/>
          <p:nvPr/>
        </p:nvSpPr>
        <p:spPr>
          <a:xfrm>
            <a:off x="4850542" y="5368498"/>
            <a:ext cx="4114800" cy="923330"/>
          </a:xfrm>
          <a:prstGeom prst="rect">
            <a:avLst/>
          </a:prstGeom>
          <a:noFill/>
        </p:spPr>
        <p:txBody>
          <a:bodyPr wrap="square" rtlCol="0">
            <a:spAutoFit/>
          </a:bodyPr>
          <a:lstStyle/>
          <a:p>
            <a:pPr marL="285750" indent="-285750">
              <a:buFont typeface="Arial" pitchFamily="34" charset="0"/>
              <a:buChar char="•"/>
            </a:pPr>
            <a:r>
              <a:rPr lang="en-US" dirty="0" smtClean="0"/>
              <a:t>An analytical centrifuge</a:t>
            </a:r>
          </a:p>
          <a:p>
            <a:pPr marL="285750" indent="-285750">
              <a:buFont typeface="Arial" pitchFamily="34" charset="0"/>
              <a:buChar char="•"/>
            </a:pPr>
            <a:r>
              <a:rPr lang="en-US" dirty="0" smtClean="0"/>
              <a:t>Detectors are used to monitor the sample as the sedimentation occurs</a:t>
            </a:r>
          </a:p>
        </p:txBody>
      </p:sp>
    </p:spTree>
    <p:extLst>
      <p:ext uri="{BB962C8B-B14F-4D97-AF65-F5344CB8AC3E}">
        <p14:creationId xmlns:p14="http://schemas.microsoft.com/office/powerpoint/2010/main" xmlns="" val="1785934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Rotor</a:t>
            </a:r>
            <a:endParaRPr lang="en-US" dirty="0"/>
          </a:p>
        </p:txBody>
      </p:sp>
      <p:sp>
        <p:nvSpPr>
          <p:cNvPr id="3" name="Content Placeholder 2"/>
          <p:cNvSpPr>
            <a:spLocks noGrp="1"/>
          </p:cNvSpPr>
          <p:nvPr>
            <p:ph sz="quarter" idx="1"/>
          </p:nvPr>
        </p:nvSpPr>
        <p:spPr>
          <a:xfrm>
            <a:off x="612648" y="1600200"/>
            <a:ext cx="4035552" cy="4495800"/>
          </a:xfrm>
        </p:spPr>
        <p:txBody>
          <a:bodyPr>
            <a:normAutofit fontScale="85000" lnSpcReduction="10000"/>
          </a:bodyPr>
          <a:lstStyle/>
          <a:p>
            <a:r>
              <a:rPr lang="en-US" dirty="0" smtClean="0"/>
              <a:t>Typically spins at 60,000 revolutions per minute</a:t>
            </a:r>
          </a:p>
          <a:p>
            <a:r>
              <a:rPr lang="en-US" dirty="0" smtClean="0"/>
              <a:t>While the rotor is spinning, 1g has the apparent weight of 250 kg</a:t>
            </a:r>
          </a:p>
          <a:p>
            <a:r>
              <a:rPr lang="en-US" dirty="0" smtClean="0"/>
              <a:t>During rotation a optical receptor records data from the slide each time it passes</a:t>
            </a:r>
          </a:p>
          <a:p>
            <a:r>
              <a:rPr lang="en-US" dirty="0" smtClean="0"/>
              <a:t>There is a set counterweight to keep ensure the centrifuge is never off-balance</a:t>
            </a:r>
          </a:p>
        </p:txBody>
      </p:sp>
      <p:pic>
        <p:nvPicPr>
          <p:cNvPr id="2050" name="Picture 2" descr="C:\Users\Peter\Documents\Union Work\Senior Year\Fall\PHY 200\Sedimentation\1-s2.0-S0076687909690108-gr1.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15083" r="46164"/>
          <a:stretch/>
        </p:blipFill>
        <p:spPr bwMode="auto">
          <a:xfrm>
            <a:off x="4867292" y="1600200"/>
            <a:ext cx="3971908" cy="491152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5257800" y="6400800"/>
            <a:ext cx="4038600" cy="415498"/>
          </a:xfrm>
          <a:prstGeom prst="rect">
            <a:avLst/>
          </a:prstGeom>
        </p:spPr>
        <p:txBody>
          <a:bodyPr wrap="square">
            <a:spAutoFit/>
          </a:bodyPr>
          <a:lstStyle/>
          <a:p>
            <a:r>
              <a:rPr lang="en-US" sz="1050" dirty="0" smtClean="0"/>
              <a:t>http://origin-ars.els-cdn.com/content/image/1-s2.0-S0076687909690108-gr1.jpg</a:t>
            </a:r>
            <a:endParaRPr lang="en-US" sz="1050" dirty="0"/>
          </a:p>
        </p:txBody>
      </p:sp>
    </p:spTree>
    <p:extLst>
      <p:ext uri="{BB962C8B-B14F-4D97-AF65-F5344CB8AC3E}">
        <p14:creationId xmlns:p14="http://schemas.microsoft.com/office/powerpoint/2010/main" xmlns="" val="483695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Cells</a:t>
            </a:r>
            <a:endParaRPr lang="en-US" dirty="0"/>
          </a:p>
        </p:txBody>
      </p:sp>
      <p:sp>
        <p:nvSpPr>
          <p:cNvPr id="3" name="Content Placeholder 2"/>
          <p:cNvSpPr>
            <a:spLocks noGrp="1"/>
          </p:cNvSpPr>
          <p:nvPr>
            <p:ph sz="quarter" idx="1"/>
          </p:nvPr>
        </p:nvSpPr>
        <p:spPr>
          <a:xfrm>
            <a:off x="612648" y="1600200"/>
            <a:ext cx="4035552" cy="4495800"/>
          </a:xfrm>
        </p:spPr>
        <p:txBody>
          <a:bodyPr>
            <a:normAutofit fontScale="85000" lnSpcReduction="10000"/>
          </a:bodyPr>
          <a:lstStyle/>
          <a:p>
            <a:r>
              <a:rPr lang="en-US" dirty="0" smtClean="0"/>
              <a:t>Cells contain a sample and a control sector</a:t>
            </a:r>
          </a:p>
          <a:p>
            <a:pPr lvl="1"/>
            <a:r>
              <a:rPr lang="en-US" dirty="0" smtClean="0"/>
              <a:t>One contains a solution with solvent and analyte and the other just solvent</a:t>
            </a:r>
          </a:p>
          <a:p>
            <a:r>
              <a:rPr lang="en-US" dirty="0" smtClean="0"/>
              <a:t>Sectors are trapezoidal</a:t>
            </a:r>
          </a:p>
          <a:p>
            <a:pPr lvl="1"/>
            <a:r>
              <a:rPr lang="en-US" dirty="0" smtClean="0"/>
              <a:t>The walls emanate radially from the center of the rotor</a:t>
            </a:r>
          </a:p>
          <a:p>
            <a:pPr lvl="1"/>
            <a:r>
              <a:rPr lang="en-US" dirty="0" smtClean="0"/>
              <a:t>This is to ensure that the particles do not hit the sides of the sectors as they move radially away from the center of the rotor</a:t>
            </a:r>
          </a:p>
          <a:p>
            <a:endParaRPr lang="en-US" dirty="0"/>
          </a:p>
        </p:txBody>
      </p:sp>
      <p:pic>
        <p:nvPicPr>
          <p:cNvPr id="3074" name="Picture 2" descr="C:\Users\Peter\Documents\Union Work\Senior Year\Fall\PHY 200\Sedimentation\1-s2.0-S0076687909690108-gr1.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65490" t="8269" r="2572" b="55093"/>
          <a:stretch/>
        </p:blipFill>
        <p:spPr bwMode="auto">
          <a:xfrm>
            <a:off x="5105400" y="2133600"/>
            <a:ext cx="3733800" cy="335791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5105400" y="5491513"/>
            <a:ext cx="4038600" cy="415498"/>
          </a:xfrm>
          <a:prstGeom prst="rect">
            <a:avLst/>
          </a:prstGeom>
        </p:spPr>
        <p:txBody>
          <a:bodyPr wrap="square">
            <a:spAutoFit/>
          </a:bodyPr>
          <a:lstStyle/>
          <a:p>
            <a:r>
              <a:rPr lang="en-US" sz="1050" dirty="0" smtClean="0"/>
              <a:t>http://origin-ars.els-cdn.com/content/image/1-s2.0-S0076687909690108-gr1.jpg</a:t>
            </a:r>
            <a:endParaRPr lang="en-US" sz="1050" dirty="0"/>
          </a:p>
        </p:txBody>
      </p:sp>
    </p:spTree>
    <p:extLst>
      <p:ext uri="{BB962C8B-B14F-4D97-AF65-F5344CB8AC3E}">
        <p14:creationId xmlns:p14="http://schemas.microsoft.com/office/powerpoint/2010/main" xmlns="" val="2416233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Schlieren Optical System</a:t>
            </a:r>
            <a:endParaRPr lang="en-US" dirty="0"/>
          </a:p>
        </p:txBody>
      </p:sp>
      <p:sp>
        <p:nvSpPr>
          <p:cNvPr id="3" name="Content Placeholder 2"/>
          <p:cNvSpPr>
            <a:spLocks noGrp="1"/>
          </p:cNvSpPr>
          <p:nvPr>
            <p:ph sz="quarter" idx="1"/>
          </p:nvPr>
        </p:nvSpPr>
        <p:spPr>
          <a:xfrm>
            <a:off x="612648" y="1600200"/>
            <a:ext cx="4035552" cy="4495800"/>
          </a:xfrm>
        </p:spPr>
        <p:txBody>
          <a:bodyPr>
            <a:normAutofit fontScale="92500" lnSpcReduction="20000"/>
          </a:bodyPr>
          <a:lstStyle/>
          <a:p>
            <a:r>
              <a:rPr lang="en-US" dirty="0" smtClean="0"/>
              <a:t>Light is passed through the cell at a specific point</a:t>
            </a:r>
          </a:p>
          <a:p>
            <a:r>
              <a:rPr lang="en-US" dirty="0" smtClean="0"/>
              <a:t>The concentration at that point is changing due to sedimentation</a:t>
            </a:r>
          </a:p>
          <a:p>
            <a:r>
              <a:rPr lang="en-US" dirty="0" smtClean="0"/>
              <a:t>This results in a varying degree of refraction</a:t>
            </a:r>
          </a:p>
          <a:p>
            <a:r>
              <a:rPr lang="en-US" dirty="0" smtClean="0"/>
              <a:t>This change in radial distance is measured by the displacement of an image on a camera which is then plotted versus time </a:t>
            </a: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943600" y="1524000"/>
            <a:ext cx="2286000" cy="533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04465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Rayleigh Optical System</a:t>
            </a:r>
            <a:endParaRPr lang="en-US" dirty="0"/>
          </a:p>
        </p:txBody>
      </p:sp>
      <p:sp>
        <p:nvSpPr>
          <p:cNvPr id="3" name="Content Placeholder 2"/>
          <p:cNvSpPr>
            <a:spLocks noGrp="1"/>
          </p:cNvSpPr>
          <p:nvPr>
            <p:ph sz="quarter" idx="1"/>
          </p:nvPr>
        </p:nvSpPr>
        <p:spPr>
          <a:xfrm>
            <a:off x="612648" y="1600200"/>
            <a:ext cx="4035552" cy="5029200"/>
          </a:xfrm>
        </p:spPr>
        <p:txBody>
          <a:bodyPr>
            <a:normAutofit fontScale="85000" lnSpcReduction="20000"/>
          </a:bodyPr>
          <a:lstStyle/>
          <a:p>
            <a:r>
              <a:rPr lang="en-US" dirty="0" smtClean="0"/>
              <a:t>Light get passed through the solvent and the sample and the diffraction pattern created is recorded</a:t>
            </a:r>
          </a:p>
          <a:p>
            <a:r>
              <a:rPr lang="en-US" dirty="0" smtClean="0"/>
              <a:t>In order to analyze the data, it is plotted as refraction index versus radius in the cell</a:t>
            </a:r>
          </a:p>
          <a:p>
            <a:r>
              <a:rPr lang="en-US" dirty="0" smtClean="0"/>
              <a:t>You expect to see a greater refractive index at the far end of the cell due to sedimentation</a:t>
            </a:r>
          </a:p>
          <a:p>
            <a:r>
              <a:rPr lang="en-US" dirty="0" smtClean="0"/>
              <a:t>Good for macromolecules that don’t absorb in the UV range</a:t>
            </a:r>
            <a:endParaRPr lang="en-US"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43450" y="2057400"/>
            <a:ext cx="4400550" cy="3857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Rectangle 4"/>
          <p:cNvSpPr/>
          <p:nvPr/>
        </p:nvSpPr>
        <p:spPr>
          <a:xfrm>
            <a:off x="4876800" y="3352800"/>
            <a:ext cx="304800" cy="1905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rot="16200000">
            <a:off x="3754279" y="4211479"/>
            <a:ext cx="2546865" cy="307777"/>
          </a:xfrm>
          <a:prstGeom prst="rect">
            <a:avLst/>
          </a:prstGeom>
          <a:noFill/>
        </p:spPr>
        <p:txBody>
          <a:bodyPr wrap="square" rtlCol="0">
            <a:spAutoFit/>
          </a:bodyPr>
          <a:lstStyle/>
          <a:p>
            <a:r>
              <a:rPr lang="en-US" sz="1400" dirty="0" smtClean="0"/>
              <a:t>Refractive index (relative units)</a:t>
            </a:r>
            <a:endParaRPr lang="en-US" sz="1400" dirty="0"/>
          </a:p>
        </p:txBody>
      </p:sp>
    </p:spTree>
    <p:extLst>
      <p:ext uri="{BB962C8B-B14F-4D97-AF65-F5344CB8AC3E}">
        <p14:creationId xmlns:p14="http://schemas.microsoft.com/office/powerpoint/2010/main" xmlns="" val="1565026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Absorption Optical System</a:t>
            </a:r>
            <a:endParaRPr lang="en-US" dirty="0"/>
          </a:p>
        </p:txBody>
      </p:sp>
      <p:sp>
        <p:nvSpPr>
          <p:cNvPr id="3" name="Content Placeholder 2"/>
          <p:cNvSpPr>
            <a:spLocks noGrp="1"/>
          </p:cNvSpPr>
          <p:nvPr>
            <p:ph sz="quarter" idx="1"/>
          </p:nvPr>
        </p:nvSpPr>
        <p:spPr>
          <a:xfrm>
            <a:off x="612648" y="1600200"/>
            <a:ext cx="4035552" cy="4495800"/>
          </a:xfrm>
        </p:spPr>
        <p:txBody>
          <a:bodyPr>
            <a:normAutofit fontScale="92500" lnSpcReduction="20000"/>
          </a:bodyPr>
          <a:lstStyle/>
          <a:p>
            <a:r>
              <a:rPr lang="en-US" dirty="0" smtClean="0"/>
              <a:t>Measuring absorbance versus radius in the cell</a:t>
            </a:r>
          </a:p>
          <a:p>
            <a:r>
              <a:rPr lang="en-US" dirty="0" smtClean="0"/>
              <a:t>The higher the concentration, the stronger the absorbance</a:t>
            </a:r>
          </a:p>
          <a:p>
            <a:r>
              <a:rPr lang="en-US" dirty="0" smtClean="0"/>
              <a:t>Nucleic acids absorb very strongly at ~260 nm and proteins absorb very strongly at ~280 nm</a:t>
            </a:r>
          </a:p>
          <a:p>
            <a:r>
              <a:rPr lang="en-US" dirty="0" smtClean="0"/>
              <a:t>Good for macromolecules that absorb in the UV range</a:t>
            </a:r>
            <a:endParaRPr lang="en-U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24400" y="2514600"/>
            <a:ext cx="4248150" cy="2790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4724400" y="3200400"/>
            <a:ext cx="304800" cy="1447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rot="16200000">
            <a:off x="4128699" y="3656110"/>
            <a:ext cx="1524002" cy="307777"/>
          </a:xfrm>
          <a:prstGeom prst="rect">
            <a:avLst/>
          </a:prstGeom>
          <a:noFill/>
        </p:spPr>
        <p:txBody>
          <a:bodyPr wrap="square" rtlCol="0">
            <a:spAutoFit/>
          </a:bodyPr>
          <a:lstStyle/>
          <a:p>
            <a:r>
              <a:rPr lang="en-US" sz="1400" dirty="0" smtClean="0"/>
              <a:t>Absorption (o.u.)</a:t>
            </a:r>
            <a:endParaRPr lang="en-US" sz="1400" dirty="0"/>
          </a:p>
        </p:txBody>
      </p:sp>
    </p:spTree>
    <p:extLst>
      <p:ext uri="{BB962C8B-B14F-4D97-AF65-F5344CB8AC3E}">
        <p14:creationId xmlns:p14="http://schemas.microsoft.com/office/powerpoint/2010/main" xmlns="" val="3454266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Lamm</a:t>
            </a:r>
            <a:r>
              <a:rPr lang="en-US" dirty="0" smtClean="0"/>
              <a:t> Equation</a:t>
            </a:r>
            <a:endParaRPr lang="en-US" dirty="0"/>
          </a:p>
        </p:txBody>
      </p:sp>
      <mc:AlternateContent xmlns:mc="http://schemas.openxmlformats.org/markup-compatibility/2006">
        <mc:Choice xmlns:a14="http://schemas.microsoft.com/office/drawing/2010/main" xmlns="" Requires="a14">
          <p:sp>
            <p:nvSpPr>
              <p:cNvPr id="3" name="Content Placeholder 2"/>
              <p:cNvSpPr>
                <a:spLocks noGrp="1"/>
              </p:cNvSpPr>
              <p:nvPr>
                <p:ph sz="quarter" idx="1"/>
              </p:nvPr>
            </p:nvSpPr>
            <p:spPr/>
            <p:txBody>
              <a:bodyPr/>
              <a:lstStyle/>
              <a:p>
                <a:pPr marL="0" indent="0">
                  <a:buNone/>
                </a:pPr>
                <a:endParaRPr lang="en-US" i="1"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i="1" smtClean="0">
                              <a:latin typeface="Cambria Math"/>
                              <a:ea typeface="Cambria Math"/>
                            </a:rPr>
                            <m:t>𝛿</m:t>
                          </m:r>
                          <m:r>
                            <a:rPr lang="en-US" b="0" i="1" smtClean="0">
                              <a:latin typeface="Cambria Math"/>
                              <a:ea typeface="Cambria Math"/>
                            </a:rPr>
                            <m:t>𝐶</m:t>
                          </m:r>
                        </m:num>
                        <m:den>
                          <m:r>
                            <a:rPr lang="en-US" i="1" smtClean="0">
                              <a:latin typeface="Cambria Math"/>
                              <a:ea typeface="Cambria Math"/>
                            </a:rPr>
                            <m:t>𝛿</m:t>
                          </m:r>
                          <m:r>
                            <a:rPr lang="en-US" b="0" i="1" smtClean="0">
                              <a:latin typeface="Cambria Math"/>
                              <a:ea typeface="Cambria Math"/>
                            </a:rPr>
                            <m:t>𝑡</m:t>
                          </m:r>
                        </m:den>
                      </m:f>
                      <m:r>
                        <a:rPr lang="en-US" b="0" i="1" smtClean="0">
                          <a:latin typeface="Cambria Math"/>
                        </a:rPr>
                        <m:t>=−</m:t>
                      </m:r>
                      <m:f>
                        <m:fPr>
                          <m:ctrlPr>
                            <a:rPr lang="en-US" i="1" smtClean="0">
                              <a:latin typeface="Cambria Math"/>
                            </a:rPr>
                          </m:ctrlPr>
                        </m:fPr>
                        <m:num>
                          <m:r>
                            <a:rPr lang="en-US" b="0" i="1" smtClean="0">
                              <a:latin typeface="Cambria Math"/>
                            </a:rPr>
                            <m:t>1</m:t>
                          </m:r>
                        </m:num>
                        <m:den>
                          <m:r>
                            <a:rPr lang="en-US" b="0" i="1" smtClean="0">
                              <a:latin typeface="Cambria Math"/>
                            </a:rPr>
                            <m:t>𝑟</m:t>
                          </m:r>
                        </m:den>
                      </m:f>
                      <m:d>
                        <m:dPr>
                          <m:begChr m:val="{"/>
                          <m:endChr m:val="}"/>
                          <m:ctrlPr>
                            <a:rPr lang="en-US" i="1" smtClean="0">
                              <a:latin typeface="Cambria Math"/>
                            </a:rPr>
                          </m:ctrlPr>
                        </m:dPr>
                        <m:e>
                          <m:f>
                            <m:fPr>
                              <m:ctrlPr>
                                <a:rPr lang="en-US" i="1" smtClean="0">
                                  <a:latin typeface="Cambria Math"/>
                                </a:rPr>
                              </m:ctrlPr>
                            </m:fPr>
                            <m:num>
                              <m:r>
                                <a:rPr lang="en-US" i="1" smtClean="0">
                                  <a:latin typeface="Cambria Math"/>
                                  <a:ea typeface="Cambria Math"/>
                                </a:rPr>
                                <m:t>𝛿</m:t>
                              </m:r>
                            </m:num>
                            <m:den>
                              <m:r>
                                <a:rPr lang="en-US" i="1" smtClean="0">
                                  <a:latin typeface="Cambria Math"/>
                                  <a:ea typeface="Cambria Math"/>
                                </a:rPr>
                                <m:t>𝛿</m:t>
                              </m:r>
                              <m:r>
                                <a:rPr lang="en-US" b="0" i="1" smtClean="0">
                                  <a:latin typeface="Cambria Math"/>
                                  <a:ea typeface="Cambria Math"/>
                                </a:rPr>
                                <m:t>𝑟</m:t>
                              </m:r>
                            </m:den>
                          </m:f>
                          <m:d>
                            <m:dPr>
                              <m:begChr m:val="["/>
                              <m:endChr m:val="]"/>
                              <m:ctrlPr>
                                <a:rPr lang="en-US" i="1" smtClean="0">
                                  <a:latin typeface="Cambria Math"/>
                                </a:rPr>
                              </m:ctrlPr>
                            </m:dPr>
                            <m:e>
                              <m:sSup>
                                <m:sSupPr>
                                  <m:ctrlPr>
                                    <a:rPr lang="en-US" i="1" smtClean="0">
                                      <a:latin typeface="Cambria Math"/>
                                    </a:rPr>
                                  </m:ctrlPr>
                                </m:sSupPr>
                                <m:e>
                                  <m:r>
                                    <a:rPr lang="en-US" i="1" smtClean="0">
                                      <a:latin typeface="Cambria Math"/>
                                      <a:ea typeface="Cambria Math"/>
                                    </a:rPr>
                                    <m:t>𝜔</m:t>
                                  </m:r>
                                </m:e>
                                <m:sup>
                                  <m:r>
                                    <a:rPr lang="en-US" b="0" i="1" smtClean="0">
                                      <a:latin typeface="Cambria Math"/>
                                    </a:rPr>
                                    <m:t>2</m:t>
                                  </m:r>
                                </m:sup>
                              </m:sSup>
                              <m:sSup>
                                <m:sSupPr>
                                  <m:ctrlPr>
                                    <a:rPr lang="en-US" i="1" smtClean="0">
                                      <a:latin typeface="Cambria Math"/>
                                    </a:rPr>
                                  </m:ctrlPr>
                                </m:sSupPr>
                                <m:e>
                                  <m:r>
                                    <a:rPr lang="en-US" b="0" i="1" smtClean="0">
                                      <a:latin typeface="Cambria Math"/>
                                    </a:rPr>
                                    <m:t>𝑟</m:t>
                                  </m:r>
                                </m:e>
                                <m:sup>
                                  <m:r>
                                    <a:rPr lang="en-US" b="0" i="1" smtClean="0">
                                      <a:latin typeface="Cambria Math"/>
                                    </a:rPr>
                                    <m:t>2</m:t>
                                  </m:r>
                                </m:sup>
                              </m:sSup>
                              <m:r>
                                <a:rPr lang="en-US" b="0" i="1" smtClean="0">
                                  <a:latin typeface="Cambria Math"/>
                                </a:rPr>
                                <m:t>𝑠𝐶</m:t>
                              </m:r>
                              <m:r>
                                <a:rPr lang="en-US" b="0" i="1" smtClean="0">
                                  <a:latin typeface="Cambria Math"/>
                                </a:rPr>
                                <m:t>−</m:t>
                              </m:r>
                              <m:r>
                                <a:rPr lang="en-US" b="0" i="1" smtClean="0">
                                  <a:latin typeface="Cambria Math"/>
                                </a:rPr>
                                <m:t>𝐷𝑟</m:t>
                              </m:r>
                              <m:f>
                                <m:fPr>
                                  <m:ctrlPr>
                                    <a:rPr lang="en-US" i="1" smtClean="0">
                                      <a:latin typeface="Cambria Math"/>
                                    </a:rPr>
                                  </m:ctrlPr>
                                </m:fPr>
                                <m:num>
                                  <m:r>
                                    <a:rPr lang="en-US" i="1" smtClean="0">
                                      <a:latin typeface="Cambria Math"/>
                                      <a:ea typeface="Cambria Math"/>
                                    </a:rPr>
                                    <m:t>𝛿</m:t>
                                  </m:r>
                                  <m:r>
                                    <a:rPr lang="en-US" b="0" i="1" smtClean="0">
                                      <a:latin typeface="Cambria Math"/>
                                      <a:ea typeface="Cambria Math"/>
                                    </a:rPr>
                                    <m:t>𝐶</m:t>
                                  </m:r>
                                </m:num>
                                <m:den>
                                  <m:r>
                                    <a:rPr lang="en-US" i="1" smtClean="0">
                                      <a:latin typeface="Cambria Math"/>
                                      <a:ea typeface="Cambria Math"/>
                                    </a:rPr>
                                    <m:t>𝛿</m:t>
                                  </m:r>
                                  <m:r>
                                    <a:rPr lang="en-US" b="0" i="1" smtClean="0">
                                      <a:latin typeface="Cambria Math"/>
                                      <a:ea typeface="Cambria Math"/>
                                    </a:rPr>
                                    <m:t>𝑟</m:t>
                                  </m:r>
                                </m:den>
                              </m:f>
                            </m:e>
                          </m:d>
                        </m:e>
                      </m:d>
                    </m:oMath>
                  </m:oMathPara>
                </a14:m>
                <a:endParaRPr lang="en-US" dirty="0" smtClean="0"/>
              </a:p>
              <a:p>
                <a:endParaRPr lang="en-US" dirty="0"/>
              </a:p>
              <a:p>
                <a:r>
                  <a:rPr lang="en-US" dirty="0" smtClean="0"/>
                  <a:t>Equation for the change in concentration over change in time</a:t>
                </a:r>
              </a:p>
              <a:p>
                <a:r>
                  <a:rPr lang="en-US" dirty="0" smtClean="0"/>
                  <a:t>Used to predict what the boundary shapes will look like</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cstate="print"/>
                <a:stretch>
                  <a:fillRect l="-449" r="-1571"/>
                </a:stretch>
              </a:blipFill>
            </p:spPr>
            <p:txBody>
              <a:bodyPr/>
              <a:lstStyle/>
              <a:p>
                <a:r>
                  <a:rPr lang="en-US">
                    <a:noFill/>
                  </a:rPr>
                  <a:t> </a:t>
                </a:r>
              </a:p>
            </p:txBody>
          </p:sp>
        </mc:Fallback>
      </mc:AlternateContent>
    </p:spTree>
    <p:extLst>
      <p:ext uri="{BB962C8B-B14F-4D97-AF65-F5344CB8AC3E}">
        <p14:creationId xmlns:p14="http://schemas.microsoft.com/office/powerpoint/2010/main" xmlns="" val="3579472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Sedimentation Constant</a:t>
            </a:r>
            <a:endParaRPr lang="en-US" dirty="0"/>
          </a:p>
        </p:txBody>
      </p:sp>
      <mc:AlternateContent xmlns:mc="http://schemas.openxmlformats.org/markup-compatibility/2006">
        <mc:Choice xmlns:a14="http://schemas.microsoft.com/office/drawing/2010/main" xmlns="" Requires="a14">
          <p:sp>
            <p:nvSpPr>
              <p:cNvPr id="3" name="Content Placeholder 2"/>
              <p:cNvSpPr>
                <a:spLocks noGrp="1"/>
              </p:cNvSpPr>
              <p:nvPr>
                <p:ph sz="quarter" idx="1"/>
              </p:nvPr>
            </p:nvSpPr>
            <p:spPr>
              <a:xfrm>
                <a:off x="612648" y="1600200"/>
                <a:ext cx="3959352" cy="4876800"/>
              </a:xfrm>
            </p:spPr>
            <p:txBody>
              <a:bodyPr>
                <a:normAutofit lnSpcReduction="10000"/>
              </a:bodyPr>
              <a:lstStyle/>
              <a:p>
                <a:r>
                  <a:rPr lang="en-US" dirty="0" smtClean="0"/>
                  <a:t>Two forces acting on the particle</a:t>
                </a:r>
              </a:p>
              <a:p>
                <a:pPr lvl="1"/>
                <a:r>
                  <a:rPr lang="en-US" dirty="0" smtClean="0"/>
                  <a:t>Buoyant Force</a:t>
                </a:r>
              </a:p>
              <a:p>
                <a:pPr lvl="2"/>
                <a14:m>
                  <m:oMath xmlns:m="http://schemas.openxmlformats.org/officeDocument/2006/math">
                    <m:sSub>
                      <m:sSubPr>
                        <m:ctrlPr>
                          <a:rPr lang="en-US" i="1" smtClean="0">
                            <a:latin typeface="Cambria Math"/>
                          </a:rPr>
                        </m:ctrlPr>
                      </m:sSubPr>
                      <m:e>
                        <m:r>
                          <a:rPr lang="en-US" b="0" i="1" smtClean="0">
                            <a:latin typeface="Cambria Math"/>
                          </a:rPr>
                          <m:t>𝐹</m:t>
                        </m:r>
                      </m:e>
                      <m:sub>
                        <m:r>
                          <a:rPr lang="en-US" b="0" i="1" smtClean="0">
                            <a:latin typeface="Cambria Math"/>
                          </a:rPr>
                          <m:t>𝑏</m:t>
                        </m:r>
                      </m:sub>
                    </m:sSub>
                    <m:r>
                      <a:rPr lang="en-US" b="0" i="1" smtClean="0">
                        <a:latin typeface="Cambria Math"/>
                      </a:rPr>
                      <m:t>=</m:t>
                    </m:r>
                    <m:sSub>
                      <m:sSubPr>
                        <m:ctrlPr>
                          <a:rPr lang="en-US" i="1" smtClean="0">
                            <a:latin typeface="Cambria Math"/>
                          </a:rPr>
                        </m:ctrlPr>
                      </m:sSubPr>
                      <m:e>
                        <m:r>
                          <a:rPr lang="en-US" b="0" i="1" smtClean="0">
                            <a:latin typeface="Cambria Math"/>
                          </a:rPr>
                          <m:t>𝑚</m:t>
                        </m:r>
                      </m:e>
                      <m:sub>
                        <m:r>
                          <a:rPr lang="en-US" b="0" i="1" smtClean="0">
                            <a:latin typeface="Cambria Math"/>
                          </a:rPr>
                          <m:t>𝑜</m:t>
                        </m:r>
                      </m:sub>
                    </m:sSub>
                    <m:sSup>
                      <m:sSupPr>
                        <m:ctrlPr>
                          <a:rPr lang="en-US" i="1" smtClean="0">
                            <a:latin typeface="Cambria Math"/>
                          </a:rPr>
                        </m:ctrlPr>
                      </m:sSupPr>
                      <m:e>
                        <m:r>
                          <a:rPr lang="en-US" i="1" smtClean="0">
                            <a:latin typeface="Cambria Math"/>
                            <a:ea typeface="Cambria Math"/>
                          </a:rPr>
                          <m:t>𝜔</m:t>
                        </m:r>
                      </m:e>
                      <m:sup>
                        <m:r>
                          <a:rPr lang="en-US" b="0" i="1" smtClean="0">
                            <a:latin typeface="Cambria Math"/>
                          </a:rPr>
                          <m:t>2</m:t>
                        </m:r>
                      </m:sup>
                    </m:sSup>
                    <m:r>
                      <a:rPr lang="en-US" b="0" i="1" smtClean="0">
                        <a:latin typeface="Cambria Math"/>
                      </a:rPr>
                      <m:t>𝑟</m:t>
                    </m:r>
                  </m:oMath>
                </a14:m>
                <a:endParaRPr lang="en-US" dirty="0" smtClean="0"/>
              </a:p>
              <a:p>
                <a:pPr lvl="3"/>
                <a:r>
                  <a:rPr lang="en-US" dirty="0" smtClean="0"/>
                  <a:t>m</a:t>
                </a:r>
                <a:r>
                  <a:rPr lang="en-US" baseline="-25000" dirty="0" smtClean="0"/>
                  <a:t>o </a:t>
                </a:r>
                <a:r>
                  <a:rPr lang="en-US" dirty="0" smtClean="0"/>
                  <a:t>is the weight of the fluid displaced by the particle</a:t>
                </a:r>
                <a:endParaRPr lang="en-US" baseline="-25000" dirty="0" smtClean="0"/>
              </a:p>
              <a:p>
                <a:pPr lvl="1"/>
                <a:r>
                  <a:rPr lang="en-US" dirty="0" smtClean="0"/>
                  <a:t>Frictional Force</a:t>
                </a:r>
              </a:p>
              <a:p>
                <a:pPr lvl="2"/>
                <a14:m>
                  <m:oMath xmlns:m="http://schemas.openxmlformats.org/officeDocument/2006/math">
                    <m:sSub>
                      <m:sSubPr>
                        <m:ctrlPr>
                          <a:rPr lang="en-US" i="1" smtClean="0">
                            <a:latin typeface="Cambria Math"/>
                          </a:rPr>
                        </m:ctrlPr>
                      </m:sSubPr>
                      <m:e>
                        <m:r>
                          <a:rPr lang="en-US" b="0" i="1" smtClean="0">
                            <a:latin typeface="Cambria Math"/>
                          </a:rPr>
                          <m:t>𝐹</m:t>
                        </m:r>
                      </m:e>
                      <m:sub>
                        <m:r>
                          <a:rPr lang="en-US" b="0" i="1" smtClean="0">
                            <a:latin typeface="Cambria Math"/>
                          </a:rPr>
                          <m:t>𝑑</m:t>
                        </m:r>
                      </m:sub>
                    </m:sSub>
                    <m:r>
                      <a:rPr lang="en-US" b="0" i="1" smtClean="0">
                        <a:latin typeface="Cambria Math"/>
                      </a:rPr>
                      <m:t>=</m:t>
                    </m:r>
                    <m:r>
                      <a:rPr lang="en-US" b="0" i="1" smtClean="0">
                        <a:latin typeface="Cambria Math"/>
                      </a:rPr>
                      <m:t>𝑓𝑢</m:t>
                    </m:r>
                  </m:oMath>
                </a14:m>
                <a:endParaRPr lang="en-US" b="0" dirty="0" smtClean="0"/>
              </a:p>
              <a:p>
                <a:r>
                  <a:rPr lang="en-US" dirty="0" smtClean="0"/>
                  <a:t>So the net force on the particle is:</a:t>
                </a:r>
              </a:p>
              <a:p>
                <a:pPr lvl="1"/>
                <a14:m>
                  <m:oMath xmlns:m="http://schemas.openxmlformats.org/officeDocument/2006/math">
                    <m:sSub>
                      <m:sSubPr>
                        <m:ctrlPr>
                          <a:rPr lang="en-US" i="1" smtClean="0">
                            <a:latin typeface="Cambria Math"/>
                          </a:rPr>
                        </m:ctrlPr>
                      </m:sSubPr>
                      <m:e>
                        <m:r>
                          <a:rPr lang="en-US" b="0" i="1" smtClean="0">
                            <a:latin typeface="Cambria Math"/>
                          </a:rPr>
                          <m:t>𝐹</m:t>
                        </m:r>
                      </m:e>
                      <m:sub>
                        <m:r>
                          <a:rPr lang="en-US" b="0" i="1" smtClean="0">
                            <a:latin typeface="Cambria Math"/>
                          </a:rPr>
                          <m:t>𝑛𝑒𝑡</m:t>
                        </m:r>
                      </m:sub>
                    </m:sSub>
                    <m:r>
                      <a:rPr lang="en-US" b="0" i="1" smtClean="0">
                        <a:latin typeface="Cambria Math"/>
                      </a:rPr>
                      <m:t>=</m:t>
                    </m:r>
                    <m:sSub>
                      <m:sSubPr>
                        <m:ctrlPr>
                          <a:rPr lang="en-US" i="1" smtClean="0">
                            <a:latin typeface="Cambria Math"/>
                          </a:rPr>
                        </m:ctrlPr>
                      </m:sSubPr>
                      <m:e>
                        <m:r>
                          <a:rPr lang="en-US" b="0" i="1" smtClean="0">
                            <a:latin typeface="Cambria Math"/>
                          </a:rPr>
                          <m:t>𝑚</m:t>
                        </m:r>
                      </m:e>
                      <m:sub>
                        <m:r>
                          <a:rPr lang="en-US" b="0" i="1" smtClean="0">
                            <a:latin typeface="Cambria Math"/>
                          </a:rPr>
                          <m:t>𝑜</m:t>
                        </m:r>
                      </m:sub>
                    </m:sSub>
                    <m:sSup>
                      <m:sSupPr>
                        <m:ctrlPr>
                          <a:rPr lang="en-US" i="1" smtClean="0">
                            <a:latin typeface="Cambria Math"/>
                          </a:rPr>
                        </m:ctrlPr>
                      </m:sSupPr>
                      <m:e>
                        <m:r>
                          <a:rPr lang="en-US" i="1" smtClean="0">
                            <a:latin typeface="Cambria Math"/>
                            <a:ea typeface="Cambria Math"/>
                          </a:rPr>
                          <m:t>𝜔</m:t>
                        </m:r>
                      </m:e>
                      <m:sup>
                        <m:r>
                          <a:rPr lang="en-US" b="0" i="1" smtClean="0">
                            <a:latin typeface="Cambria Math"/>
                          </a:rPr>
                          <m:t>2</m:t>
                        </m:r>
                      </m:sup>
                    </m:sSup>
                    <m:r>
                      <a:rPr lang="en-US" b="0" i="1" smtClean="0">
                        <a:latin typeface="Cambria Math"/>
                      </a:rPr>
                      <m:t>𝑟</m:t>
                    </m:r>
                    <m:r>
                      <a:rPr lang="en-US" b="0" i="1" smtClean="0">
                        <a:latin typeface="Cambria Math"/>
                      </a:rPr>
                      <m:t>+</m:t>
                    </m:r>
                    <m:r>
                      <a:rPr lang="en-US" b="0" i="1" smtClean="0">
                        <a:latin typeface="Cambria Math"/>
                      </a:rPr>
                      <m:t>𝑓𝑢</m:t>
                    </m:r>
                  </m:oMath>
                </a14:m>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xfrm>
                <a:off x="612648" y="1600200"/>
                <a:ext cx="3959352" cy="4876800"/>
              </a:xfrm>
              <a:blipFill rotWithShape="1">
                <a:blip r:embed="rId2" cstate="print"/>
                <a:stretch>
                  <a:fillRect l="-924" t="-2125" r="-2157"/>
                </a:stretch>
              </a:blipFill>
            </p:spPr>
            <p:txBody>
              <a:bodyPr/>
              <a:lstStyle/>
              <a:p>
                <a:r>
                  <a:rPr lang="en-US">
                    <a:noFill/>
                  </a:rPr>
                  <a:t> </a:t>
                </a:r>
              </a:p>
            </p:txBody>
          </p:sp>
        </mc:Fallback>
      </mc:AlternateContent>
      <p:pic>
        <p:nvPicPr>
          <p:cNvPr id="4098"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41600" t="26822" b="22286"/>
          <a:stretch/>
        </p:blipFill>
        <p:spPr bwMode="auto">
          <a:xfrm>
            <a:off x="4724400" y="2438400"/>
            <a:ext cx="4171950" cy="20504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mc:AlternateContent xmlns:mc="http://schemas.openxmlformats.org/markup-compatibility/2006">
        <mc:Choice xmlns:a14="http://schemas.microsoft.com/office/drawing/2010/main" xmlns="" Requires="a14">
          <p:sp>
            <p:nvSpPr>
              <p:cNvPr id="4" name="TextBox 3"/>
              <p:cNvSpPr txBox="1"/>
              <p:nvPr/>
            </p:nvSpPr>
            <p:spPr>
              <a:xfrm>
                <a:off x="4800600" y="4410670"/>
                <a:ext cx="4343400" cy="1200329"/>
              </a:xfrm>
              <a:prstGeom prst="rect">
                <a:avLst/>
              </a:prstGeom>
              <a:noFill/>
            </p:spPr>
            <p:txBody>
              <a:bodyPr wrap="square" rtlCol="0">
                <a:spAutoFit/>
              </a:bodyPr>
              <a:lstStyle/>
              <a:p>
                <a14:m>
                  <m:oMath xmlns:m="http://schemas.openxmlformats.org/officeDocument/2006/math">
                    <m:r>
                      <a:rPr lang="en-US" i="1" smtClean="0">
                        <a:latin typeface="Cambria Math"/>
                        <a:ea typeface="Cambria Math"/>
                      </a:rPr>
                      <m:t>𝜔</m:t>
                    </m:r>
                    <m:r>
                      <a:rPr lang="en-US" b="0" i="1" smtClean="0">
                        <a:latin typeface="Cambria Math"/>
                        <a:ea typeface="Cambria Math"/>
                      </a:rPr>
                      <m:t> </m:t>
                    </m:r>
                  </m:oMath>
                </a14:m>
                <a:r>
                  <a:rPr lang="en-US" dirty="0" smtClean="0"/>
                  <a:t>–  angular velocity</a:t>
                </a:r>
              </a:p>
              <a:p>
                <a:r>
                  <a:rPr lang="en-US" dirty="0" smtClean="0"/>
                  <a:t>r  –  distance from the center of rotation</a:t>
                </a:r>
              </a:p>
              <a:p>
                <a:r>
                  <a:rPr lang="en-US" dirty="0" smtClean="0"/>
                  <a:t>u  –  velocity of molecule</a:t>
                </a:r>
              </a:p>
              <a:p>
                <a:r>
                  <a:rPr lang="en-US" dirty="0" smtClean="0"/>
                  <a:t>m –  mass of the particle</a:t>
                </a:r>
              </a:p>
            </p:txBody>
          </p:sp>
        </mc:Choice>
        <mc:Fallback>
          <p:sp>
            <p:nvSpPr>
              <p:cNvPr id="4" name="TextBox 3"/>
              <p:cNvSpPr txBox="1">
                <a:spLocks noRot="1" noChangeAspect="1" noMove="1" noResize="1" noEditPoints="1" noAdjustHandles="1" noChangeArrowheads="1" noChangeShapeType="1" noTextEdit="1"/>
              </p:cNvSpPr>
              <p:nvPr/>
            </p:nvSpPr>
            <p:spPr>
              <a:xfrm>
                <a:off x="4800600" y="4410670"/>
                <a:ext cx="4343400" cy="1200329"/>
              </a:xfrm>
              <a:prstGeom prst="rect">
                <a:avLst/>
              </a:prstGeom>
              <a:blipFill rotWithShape="1">
                <a:blip r:embed="rId4" cstate="print"/>
                <a:stretch>
                  <a:fillRect l="-1264" t="-2551" b="-7653"/>
                </a:stretch>
              </a:blipFill>
            </p:spPr>
            <p:txBody>
              <a:bodyPr/>
              <a:lstStyle/>
              <a:p>
                <a:r>
                  <a:rPr lang="en-US">
                    <a:noFill/>
                  </a:rPr>
                  <a:t> </a:t>
                </a:r>
              </a:p>
            </p:txBody>
          </p:sp>
        </mc:Fallback>
      </mc:AlternateContent>
    </p:spTree>
    <p:extLst>
      <p:ext uri="{BB962C8B-B14F-4D97-AF65-F5344CB8AC3E}">
        <p14:creationId xmlns:p14="http://schemas.microsoft.com/office/powerpoint/2010/main" xmlns="" val="11003367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1646</TotalTime>
  <Words>491</Words>
  <Application>Microsoft Office PowerPoint</Application>
  <PresentationFormat>On-screen Show (4:3)</PresentationFormat>
  <Paragraphs>62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Median</vt:lpstr>
      <vt:lpstr>Analytical Ultracentrifugation</vt:lpstr>
      <vt:lpstr>What is an Analytical Centrifuge?</vt:lpstr>
      <vt:lpstr>Rotor</vt:lpstr>
      <vt:lpstr>Cells</vt:lpstr>
      <vt:lpstr>Schlieren Optical System</vt:lpstr>
      <vt:lpstr>Rayleigh Optical System</vt:lpstr>
      <vt:lpstr>Absorption Optical System</vt:lpstr>
      <vt:lpstr>The Lamm Equation</vt:lpstr>
      <vt:lpstr>Sedimentation Constant</vt:lpstr>
      <vt:lpstr>Sedimentation Constant</vt:lpstr>
      <vt:lpstr>Sedimentation Constant</vt:lpstr>
      <vt:lpstr>Data Analysis</vt:lpstr>
      <vt:lpstr>Analyzing Heterogeneous Solutions</vt:lpstr>
      <vt:lpstr>Standardizing Sedimentation Constants</vt:lpstr>
      <vt:lpstr>Slide 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dc:creator>
  <cp:lastModifiedBy>newmanj</cp:lastModifiedBy>
  <cp:revision>75</cp:revision>
  <dcterms:created xsi:type="dcterms:W3CDTF">2013-09-30T23:04:55Z</dcterms:created>
  <dcterms:modified xsi:type="dcterms:W3CDTF">2013-10-03T14:08:21Z</dcterms:modified>
</cp:coreProperties>
</file>