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1" r:id="rId5"/>
    <p:sldId id="266" r:id="rId6"/>
    <p:sldId id="274" r:id="rId7"/>
    <p:sldId id="257" r:id="rId8"/>
    <p:sldId id="268" r:id="rId9"/>
    <p:sldId id="258" r:id="rId10"/>
    <p:sldId id="267" r:id="rId11"/>
    <p:sldId id="273" r:id="rId12"/>
    <p:sldId id="259" r:id="rId13"/>
    <p:sldId id="260" r:id="rId14"/>
    <p:sldId id="261" r:id="rId15"/>
    <p:sldId id="262" r:id="rId16"/>
    <p:sldId id="263" r:id="rId17"/>
    <p:sldId id="270" r:id="rId18"/>
    <p:sldId id="269" r:id="rId19"/>
    <p:sldId id="276" r:id="rId20"/>
    <p:sldId id="271" r:id="rId21"/>
    <p:sldId id="272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789" y="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1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8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5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6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7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5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3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7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9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5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7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C176E-8B0A-4E75-8848-E8FCB2C8871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3877-23ED-4BC4-9197-999FC97CF7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5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gate.edu/about/offices-centers-institutes/finance-and-administration/investment-office/annual-endowment" TargetMode="External"/><Relationship Id="rId2" Type="http://schemas.openxmlformats.org/officeDocument/2006/relationships/hyperlink" Target="https://www.amherst.edu/offices/investment/annual-repor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on.edu/about/leadership/trustees/board-repor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l/lehmanaggregatebondindex.asp" TargetMode="External"/><Relationship Id="rId2" Type="http://schemas.openxmlformats.org/officeDocument/2006/relationships/hyperlink" Target="https://www.msci.com/our-solutions/indexes/acw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inerva.union.edu/motahare/Bibliography%20on%20College%20Endowment%20Management.pdf" TargetMode="External"/><Relationship Id="rId2" Type="http://schemas.openxmlformats.org/officeDocument/2006/relationships/hyperlink" Target="https://minerva.union.edu/motahare/Endowment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Union College</a:t>
            </a:r>
            <a:br>
              <a:rPr lang="en-US" dirty="0" smtClean="0"/>
            </a:br>
            <a:r>
              <a:rPr lang="en-US" dirty="0" smtClean="0"/>
              <a:t>Endowment Performance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Eshragh Motahar</a:t>
            </a:r>
          </a:p>
          <a:p>
            <a:r>
              <a:rPr lang="en-US" dirty="0" smtClean="0"/>
              <a:t>Professor of Economics</a:t>
            </a:r>
          </a:p>
          <a:p>
            <a:r>
              <a:rPr lang="en-US" dirty="0" smtClean="0"/>
              <a:t>September,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0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Gerber|Taylor Methodology</a:t>
            </a:r>
            <a:br>
              <a:rPr lang="en-US" dirty="0" smtClean="0"/>
            </a:br>
            <a:r>
              <a:rPr lang="en-US" sz="2800" dirty="0" smtClean="0"/>
              <a:t>Window length:  5 to 22 years; start with $100 million</a:t>
            </a:r>
            <a:endParaRPr lang="en-US" sz="28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38093" cy="475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5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3152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52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Worse than </a:t>
            </a:r>
            <a:r>
              <a:rPr lang="en-US" dirty="0" smtClean="0"/>
              <a:t>S&amp;P500 </a:t>
            </a:r>
            <a:r>
              <a:rPr lang="en-US" dirty="0"/>
              <a:t>Index, based on the Sharpe Index.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971800"/>
            <a:ext cx="103771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3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Insulation from “low frequency/severe loss episodes</a:t>
            </a:r>
            <a:r>
              <a:rPr lang="en-US" sz="3100" b="1" dirty="0" smtClean="0"/>
              <a:t>”</a:t>
            </a:r>
            <a:br>
              <a:rPr lang="en-US" sz="3100" b="1" dirty="0" smtClean="0"/>
            </a:br>
            <a:r>
              <a:rPr lang="en-US" sz="2000" dirty="0" smtClean="0"/>
              <a:t> </a:t>
            </a:r>
            <a:r>
              <a:rPr lang="en-US" sz="2000" dirty="0"/>
              <a:t>[quoted from </a:t>
            </a:r>
            <a:r>
              <a:rPr lang="en-US" sz="2000" dirty="0" smtClean="0"/>
              <a:t>Gerber|Taylor</a:t>
            </a:r>
            <a:r>
              <a:rPr lang="en-US" sz="2000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value of the endowment </a:t>
            </a:r>
            <a:r>
              <a:rPr lang="en-US" dirty="0">
                <a:solidFill>
                  <a:srgbClr val="FF0000"/>
                </a:solidFill>
              </a:rPr>
              <a:t>declined</a:t>
            </a:r>
            <a:r>
              <a:rPr lang="en-US" dirty="0"/>
              <a:t> </a:t>
            </a:r>
            <a:r>
              <a:rPr lang="en-US" dirty="0" smtClean="0"/>
              <a:t>by: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$</a:t>
            </a:r>
            <a:r>
              <a:rPr lang="en-US" dirty="0"/>
              <a:t>108 million in </a:t>
            </a:r>
            <a:r>
              <a:rPr lang="en-US" dirty="0" smtClean="0"/>
              <a:t>FY2009</a:t>
            </a:r>
          </a:p>
          <a:p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$52 million in FY2016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$97 million in FY2022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Data on management and incentive fees discontinued/censored as of FY2021.</a:t>
            </a:r>
          </a:p>
          <a:p>
            <a:r>
              <a:rPr lang="en-US" dirty="0"/>
              <a:t>No clarity on Cayman Islands </a:t>
            </a:r>
            <a:r>
              <a:rPr lang="en-US" dirty="0" smtClean="0"/>
              <a:t>investments</a:t>
            </a:r>
          </a:p>
          <a:p>
            <a:pPr marL="1200150" lvl="2" indent="-342900"/>
            <a:r>
              <a:rPr lang="en-US" dirty="0" smtClean="0"/>
              <a:t>around </a:t>
            </a:r>
            <a:r>
              <a:rPr lang="en-US" dirty="0"/>
              <a:t>45% of Union’s endowment is invested there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names of the members of the Investment Committee of the Board of Trustees have been censored.</a:t>
            </a:r>
          </a:p>
          <a:p>
            <a:r>
              <a:rPr lang="en-US" dirty="0"/>
              <a:t>For examples of higher transparency in some peer institutions, </a:t>
            </a:r>
            <a:r>
              <a:rPr lang="en-US" dirty="0" smtClean="0"/>
              <a:t>see Amherst, </a:t>
            </a:r>
            <a:r>
              <a:rPr lang="en-US" u="sng" dirty="0" smtClean="0">
                <a:hlinkClick r:id="rId2"/>
              </a:rPr>
              <a:t>here</a:t>
            </a:r>
            <a:r>
              <a:rPr lang="en-US" dirty="0" smtClean="0"/>
              <a:t>; and Colgate </a:t>
            </a:r>
            <a:r>
              <a:rPr lang="en-US" u="sng" dirty="0">
                <a:hlinkClick r:id="rId3"/>
              </a:rPr>
              <a:t>here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8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Based on extensive discussions with a senior financial analyst on Wall Street (with 30 years of experience): 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“Union's endowment is managed so poorly that doing better would be easy.”</a:t>
            </a:r>
          </a:p>
          <a:p>
            <a:r>
              <a:rPr lang="en-US" sz="2600" dirty="0" smtClean="0"/>
              <a:t>Three characteristics of a good investment strategy are:  “simple, transparent, low-fee.”  Normally, investments on the Cayman Islands tend to be “complex, non-transparent, high-fee.”</a:t>
            </a:r>
          </a:p>
          <a:p>
            <a:r>
              <a:rPr lang="en-US" sz="2600" dirty="0" smtClean="0"/>
              <a:t>“What are the types of investments for which you need to be on Cayman Islands rather than in the U.S.?”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Accountability/Fiduciary Responsibility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Deep </a:t>
            </a:r>
            <a:r>
              <a:rPr lang="en-US" dirty="0" smtClean="0"/>
              <a:t>in its </a:t>
            </a:r>
            <a:r>
              <a:rPr lang="en-US" dirty="0" smtClean="0">
                <a:hlinkClick r:id="rId2"/>
              </a:rPr>
              <a:t>Winter 2023 Report</a:t>
            </a:r>
            <a:r>
              <a:rPr lang="en-US" dirty="0" smtClean="0"/>
              <a:t>, </a:t>
            </a:r>
            <a:r>
              <a:rPr lang="en-US" dirty="0"/>
              <a:t>the Board of Trustees includes the following statement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“During a highly volatile period for investing, the College remains in sound financial health with an endowment at about $500 million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Proof by assertion.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7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Thus, failure based on all of the following criteria:</a:t>
            </a:r>
          </a:p>
          <a:p>
            <a:r>
              <a:rPr lang="en-US" dirty="0" smtClean="0"/>
              <a:t>Short-term returns</a:t>
            </a:r>
          </a:p>
          <a:p>
            <a:r>
              <a:rPr lang="en-US" dirty="0" smtClean="0"/>
              <a:t>Long-term returns</a:t>
            </a:r>
            <a:endParaRPr lang="en-US" dirty="0"/>
          </a:p>
          <a:p>
            <a:r>
              <a:rPr lang="en-US" dirty="0" smtClean="0"/>
              <a:t>Risk</a:t>
            </a:r>
          </a:p>
          <a:p>
            <a:r>
              <a:rPr lang="en-US" dirty="0" smtClean="0"/>
              <a:t>Comparison with peer institutions</a:t>
            </a:r>
          </a:p>
          <a:p>
            <a:r>
              <a:rPr lang="en-US" dirty="0" smtClean="0"/>
              <a:t>Protection against “severe loss episodes”</a:t>
            </a:r>
          </a:p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Accountability </a:t>
            </a:r>
          </a:p>
        </p:txBody>
      </p:sp>
    </p:spTree>
    <p:extLst>
      <p:ext uri="{BB962C8B-B14F-4D97-AF65-F5344CB8AC3E}">
        <p14:creationId xmlns:p14="http://schemas.microsoft.com/office/powerpoint/2010/main" val="1818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Second Opinion</a:t>
            </a:r>
            <a:br>
              <a:rPr lang="en-US" dirty="0" smtClean="0"/>
            </a:br>
            <a:r>
              <a:rPr lang="en-US" sz="2200" dirty="0" smtClean="0"/>
              <a:t>(director of investment management services for a major academic institution)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“Overall</a:t>
            </a:r>
            <a:r>
              <a:rPr lang="en-US" dirty="0"/>
              <a:t>, I do agree that the data suggests that this endowment has not historically generated performance that a Union College stakeholder should consider acceptable</a:t>
            </a:r>
            <a:r>
              <a:rPr lang="en-US" dirty="0" smtClean="0"/>
              <a:t>.”</a:t>
            </a:r>
          </a:p>
          <a:p>
            <a:r>
              <a:rPr lang="en-US" dirty="0"/>
              <a:t>“I think there are very valid questions about the strength of the long-term results and whether returns have been sufficient to compensate for the level of risk in the portfolio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Opinion (more clinical!)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“The fact that their Sharpe ratios do not exceed the 70/30 MSCI ACWI benchmark [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] is surprising and, to me, does indicate a relatively poor historical return / risk ratio.” </a:t>
            </a:r>
          </a:p>
          <a:p>
            <a:endParaRPr lang="en-US" dirty="0"/>
          </a:p>
          <a:p>
            <a:r>
              <a:rPr lang="en-US" dirty="0"/>
              <a:t>“[Union has] materially underperformed a 70% S&amp;P 500 / 30% BBG US Aggregate [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] benchmark.”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3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inerva.union.edu/motahare/eco352/Bathtub%20stock%20flow%20dia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06369"/>
            <a:ext cx="8458201" cy="368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438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data (Excel files, annual audits, IRS 990 documents), methodology, and workfiles are available upon request.  (See also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.)</a:t>
            </a:r>
          </a:p>
          <a:p>
            <a:r>
              <a:rPr lang="en-US" dirty="0" smtClean="0"/>
              <a:t>Extensive bibliography also available,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Change in Endowment Market </a:t>
            </a:r>
            <a:r>
              <a:rPr lang="en-US" sz="3100" b="1" dirty="0" smtClean="0"/>
              <a:t>Value</a:t>
            </a:r>
            <a:br>
              <a:rPr lang="en-US" sz="3100" b="1" dirty="0" smtClean="0"/>
            </a:br>
            <a:r>
              <a:rPr lang="en-US" sz="3100" b="1" dirty="0" smtClean="0"/>
              <a:t> </a:t>
            </a:r>
            <a:r>
              <a:rPr lang="en-US" sz="3100" b="1" dirty="0"/>
              <a:t>from FY21 to </a:t>
            </a:r>
            <a:r>
              <a:rPr lang="en-US" sz="3100" b="1" dirty="0" smtClean="0"/>
              <a:t>FY22, Union’s Peer Institutions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42848"/>
            <a:ext cx="2209800" cy="580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7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60" y="457199"/>
            <a:ext cx="7875840" cy="586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17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4" y="762000"/>
            <a:ext cx="8277311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35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students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Tuition</a:t>
            </a:r>
          </a:p>
          <a:p>
            <a:r>
              <a:rPr lang="en-US" dirty="0" smtClean="0"/>
              <a:t>Scholarships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Support services (food, bookstore, dorms, ITS, library, etc.)</a:t>
            </a:r>
          </a:p>
          <a:p>
            <a:r>
              <a:rPr lang="en-US" dirty="0" smtClean="0"/>
              <a:t>Causes you believe in</a:t>
            </a:r>
          </a:p>
          <a:p>
            <a:r>
              <a:rPr lang="en-US" dirty="0" smtClean="0"/>
              <a:t>Speakers</a:t>
            </a:r>
            <a:r>
              <a:rPr lang="en-US" smtClean="0"/>
              <a:t>, </a:t>
            </a:r>
            <a:r>
              <a:rPr lang="en-US" smtClean="0"/>
              <a:t>events</a:t>
            </a:r>
            <a:endParaRPr lang="en-US" dirty="0" smtClean="0"/>
          </a:p>
          <a:p>
            <a:r>
              <a:rPr lang="en-US" dirty="0" smtClean="0"/>
              <a:t>Additional donations</a:t>
            </a:r>
          </a:p>
          <a:p>
            <a:r>
              <a:rPr lang="en-US" dirty="0" smtClean="0"/>
              <a:t>Reputation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Deep in its Fall 2022 Report, the Board of Trustees included the following statement:</a:t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r>
              <a:rPr lang="en-US" dirty="0" smtClean="0"/>
              <a:t>“The financial health of the College is strong. Despite a highly challenging investment environment, our endowment is at nearly $502 million.”</a:t>
            </a:r>
          </a:p>
          <a:p>
            <a:r>
              <a:rPr lang="en-US" dirty="0" smtClean="0"/>
              <a:t>Not a word about the fact that the endowment managers lost $97 million in FY2022.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6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Earlier, on August 11, 2021, the FEC wrote to the general faculty: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faculty members on P&amp;P emerged from the meeting confident that the current suite of strategies employed by the Board of Trustees to manage the Endowment are in the best interests of the </a:t>
            </a:r>
            <a:r>
              <a:rPr lang="en-US" dirty="0" smtClean="0"/>
              <a:t>College”</a:t>
            </a:r>
          </a:p>
        </p:txBody>
      </p:sp>
    </p:spTree>
    <p:extLst>
      <p:ext uri="{BB962C8B-B14F-4D97-AF65-F5344CB8AC3E}">
        <p14:creationId xmlns:p14="http://schemas.microsoft.com/office/powerpoint/2010/main" val="38169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Lower than the widely-used financial markets benchmark, S&amp;P500 Index.  (See </a:t>
            </a:r>
            <a:r>
              <a:rPr lang="en-US" dirty="0" smtClean="0"/>
              <a:t>Table)</a:t>
            </a:r>
          </a:p>
          <a:p>
            <a:pPr lvl="1"/>
            <a:r>
              <a:rPr lang="en-US" dirty="0" smtClean="0"/>
              <a:t>FY2021, </a:t>
            </a:r>
            <a:r>
              <a:rPr lang="en-US" b="1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percentage points lower</a:t>
            </a:r>
          </a:p>
          <a:p>
            <a:pPr lvl="1"/>
            <a:r>
              <a:rPr lang="en-US" dirty="0" smtClean="0"/>
              <a:t>FY2022,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 percentage points lower</a:t>
            </a:r>
          </a:p>
          <a:p>
            <a:r>
              <a:rPr lang="en-US" dirty="0" smtClean="0"/>
              <a:t>Lower than a blend of 70% S&amp;P500, 30% investment grade bonds.</a:t>
            </a:r>
            <a:endParaRPr lang="en-US" dirty="0"/>
          </a:p>
          <a:p>
            <a:r>
              <a:rPr lang="en-US" dirty="0"/>
              <a:t>Lower than median rate of return for endowments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FY2022:  Union </a:t>
            </a:r>
            <a:r>
              <a:rPr lang="en-US" b="1" dirty="0" smtClean="0">
                <a:solidFill>
                  <a:srgbClr val="FF0000"/>
                </a:solidFill>
              </a:rPr>
              <a:t>-15% </a:t>
            </a:r>
            <a:r>
              <a:rPr lang="en-US" dirty="0" smtClean="0"/>
              <a:t>vs. </a:t>
            </a:r>
            <a:r>
              <a:rPr lang="en-US" b="1" dirty="0" smtClean="0">
                <a:solidFill>
                  <a:srgbClr val="FF0000"/>
                </a:solidFill>
              </a:rPr>
              <a:t>-8%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Lower </a:t>
            </a:r>
            <a:r>
              <a:rPr lang="en-US" dirty="0"/>
              <a:t>than “peer </a:t>
            </a:r>
            <a:r>
              <a:rPr lang="en-US" dirty="0" smtClean="0"/>
              <a:t>institutions” (change in endowment)</a:t>
            </a:r>
          </a:p>
          <a:p>
            <a:pPr lvl="1"/>
            <a:r>
              <a:rPr lang="en-US" dirty="0" smtClean="0"/>
              <a:t>FY2022:  Union </a:t>
            </a:r>
            <a:r>
              <a:rPr lang="en-US" b="1" dirty="0" smtClean="0">
                <a:solidFill>
                  <a:srgbClr val="FF0000"/>
                </a:solidFill>
              </a:rPr>
              <a:t>-16% </a:t>
            </a:r>
            <a:r>
              <a:rPr lang="en-US" dirty="0" smtClean="0"/>
              <a:t>vs. median peer </a:t>
            </a:r>
            <a:r>
              <a:rPr lang="en-US" b="1" dirty="0" smtClean="0">
                <a:solidFill>
                  <a:srgbClr val="FF0000"/>
                </a:solidFill>
              </a:rPr>
              <a:t>-7%</a:t>
            </a:r>
          </a:p>
          <a:p>
            <a:r>
              <a:rPr lang="en-US" dirty="0" smtClean="0"/>
              <a:t>Each one percentage point “lower” means around $5 million lost.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0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Short-term Performance</a:t>
            </a:r>
            <a:br>
              <a:rPr lang="en-US" dirty="0" smtClean="0"/>
            </a:br>
            <a:r>
              <a:rPr lang="en-US" sz="3600" dirty="0" smtClean="0"/>
              <a:t>Union vs. S&amp;P500</a:t>
            </a:r>
            <a:endParaRPr lang="en-US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316010" cy="362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8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Worse than </a:t>
            </a:r>
            <a:r>
              <a:rPr lang="en-US" dirty="0" smtClean="0"/>
              <a:t>S&amp;P500 </a:t>
            </a:r>
            <a:r>
              <a:rPr lang="en-US" dirty="0"/>
              <a:t>Index, based on the Gerber-Taylor methodology, for </a:t>
            </a:r>
            <a:r>
              <a:rPr lang="en-US" b="1" i="1" dirty="0"/>
              <a:t>any</a:t>
            </a:r>
            <a:r>
              <a:rPr lang="en-US" dirty="0"/>
              <a:t> period </a:t>
            </a:r>
            <a:r>
              <a:rPr lang="en-US" dirty="0" smtClean="0"/>
              <a:t>(window length) starting </a:t>
            </a:r>
            <a:r>
              <a:rPr lang="en-US" dirty="0"/>
              <a:t>from FY2000 on.  (See </a:t>
            </a:r>
            <a:r>
              <a:rPr lang="en-US" dirty="0" smtClean="0"/>
              <a:t>Table.)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800</Words>
  <Application>Microsoft Office PowerPoint</Application>
  <PresentationFormat>On-screen Show (4:3)</PresentationFormat>
  <Paragraphs>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Office Theme</vt:lpstr>
      <vt:lpstr>Union College Endowment Performance </vt:lpstr>
      <vt:lpstr>PowerPoint Presentation</vt:lpstr>
      <vt:lpstr>PowerPoint Presentation</vt:lpstr>
      <vt:lpstr>Why should students care?</vt:lpstr>
      <vt:lpstr>Introduction</vt:lpstr>
      <vt:lpstr>Introduction (continued)</vt:lpstr>
      <vt:lpstr>Short-term Performance</vt:lpstr>
      <vt:lpstr>Short-term Performance Union vs. S&amp;P500</vt:lpstr>
      <vt:lpstr>Long-term Performance</vt:lpstr>
      <vt:lpstr>Gerber|Taylor Methodology Window length:  5 to 22 years; start with $100 million</vt:lpstr>
      <vt:lpstr>PowerPoint Presentation</vt:lpstr>
      <vt:lpstr>Risk</vt:lpstr>
      <vt:lpstr>Insulation from “low frequency/severe loss episodes”  [quoted from Gerber|Taylor]</vt:lpstr>
      <vt:lpstr>Transparency</vt:lpstr>
      <vt:lpstr>Transparency (continued)</vt:lpstr>
      <vt:lpstr>Accountability/Fiduciary Responsibility</vt:lpstr>
      <vt:lpstr>Summary</vt:lpstr>
      <vt:lpstr>A Second Opinion (director of investment management services for a major academic institution)</vt:lpstr>
      <vt:lpstr>A Second Opinion (more clinical!)</vt:lpstr>
      <vt:lpstr>Sources</vt:lpstr>
      <vt:lpstr>Change in Endowment Market Value  from FY21 to FY22, Union’s Peer Institutions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College Endowment Performance</dc:title>
  <dc:creator>Eshragh</dc:creator>
  <cp:lastModifiedBy>Motahar, Eshragh</cp:lastModifiedBy>
  <cp:revision>47</cp:revision>
  <dcterms:created xsi:type="dcterms:W3CDTF">2023-04-01T23:11:23Z</dcterms:created>
  <dcterms:modified xsi:type="dcterms:W3CDTF">2023-09-21T21:35:04Z</dcterms:modified>
</cp:coreProperties>
</file>