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71" r:id="rId3"/>
    <p:sldId id="439" r:id="rId4"/>
    <p:sldId id="468" r:id="rId5"/>
    <p:sldId id="470" r:id="rId6"/>
    <p:sldId id="477" r:id="rId7"/>
    <p:sldId id="450" r:id="rId8"/>
    <p:sldId id="463" r:id="rId9"/>
    <p:sldId id="474" r:id="rId10"/>
    <p:sldId id="452" r:id="rId11"/>
    <p:sldId id="479" r:id="rId12"/>
    <p:sldId id="480" r:id="rId13"/>
    <p:sldId id="455" r:id="rId14"/>
    <p:sldId id="457" r:id="rId15"/>
    <p:sldId id="483" r:id="rId16"/>
    <p:sldId id="484" r:id="rId17"/>
    <p:sldId id="485" r:id="rId18"/>
    <p:sldId id="486" r:id="rId19"/>
    <p:sldId id="487" r:id="rId20"/>
    <p:sldId id="481" r:id="rId21"/>
    <p:sldId id="482" r:id="rId22"/>
    <p:sldId id="414" r:id="rId23"/>
    <p:sldId id="257" r:id="rId24"/>
    <p:sldId id="445" r:id="rId25"/>
    <p:sldId id="258" r:id="rId26"/>
    <p:sldId id="259" r:id="rId27"/>
    <p:sldId id="340" r:id="rId28"/>
    <p:sldId id="437" r:id="rId29"/>
    <p:sldId id="341" r:id="rId30"/>
    <p:sldId id="478" r:id="rId31"/>
    <p:sldId id="339" r:id="rId32"/>
    <p:sldId id="424" r:id="rId33"/>
    <p:sldId id="426" r:id="rId34"/>
    <p:sldId id="448" r:id="rId35"/>
    <p:sldId id="428" r:id="rId36"/>
    <p:sldId id="432" r:id="rId37"/>
    <p:sldId id="43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65" d="100"/>
          <a:sy n="165" d="100"/>
        </p:scale>
        <p:origin x="-20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300AA-B0F8-1840-8497-CFA9F206696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BA08C-57D7-554E-8554-F86C2B013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77BFB-CF2B-D942-BE6B-AF270066EB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9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2DEF-E319-CB41-A718-4438681F825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C20-22E6-4749-89E8-07202AF6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8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2DEF-E319-CB41-A718-4438681F825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C20-22E6-4749-89E8-07202AF6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1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2DEF-E319-CB41-A718-4438681F825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C20-22E6-4749-89E8-07202AF6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2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2DEF-E319-CB41-A718-4438681F825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C20-22E6-4749-89E8-07202AF6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3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2DEF-E319-CB41-A718-4438681F825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C20-22E6-4749-89E8-07202AF6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8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2DEF-E319-CB41-A718-4438681F825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C20-22E6-4749-89E8-07202AF6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2DEF-E319-CB41-A718-4438681F825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C20-22E6-4749-89E8-07202AF6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2DEF-E319-CB41-A718-4438681F825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C20-22E6-4749-89E8-07202AF6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3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2DEF-E319-CB41-A718-4438681F825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C20-22E6-4749-89E8-07202AF6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0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2DEF-E319-CB41-A718-4438681F825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C20-22E6-4749-89E8-07202AF6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2DEF-E319-CB41-A718-4438681F825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4C20-22E6-4749-89E8-07202AF6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3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12DEF-E319-CB41-A718-4438681F825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44C20-22E6-4749-89E8-07202AF6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What’s Happening in Europe? 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Crisis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, Inequality and Structural Constraints from Greece to Norway...and Places In Between</a:t>
            </a:r>
            <a:b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en-US"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Kristian F. Braekkan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Gustavus Adolphus College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Saint Peter, MN</a:t>
            </a:r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49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Lessons from the Norwegian Model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Democratic Socialism/”the slow revolution”</a:t>
            </a:r>
          </a:p>
          <a:p>
            <a:pPr marL="457200" lvl="1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Universal welfare state</a:t>
            </a:r>
          </a:p>
          <a:p>
            <a:pPr marL="457200" lvl="1" indent="0"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Gender equality</a:t>
            </a:r>
          </a:p>
          <a:p>
            <a:pPr marL="457200" lvl="1" indent="0"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Income redistribution</a:t>
            </a:r>
          </a:p>
          <a:p>
            <a:pPr marL="457200" lvl="1" indent="0"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Maternity/Paternity leave</a:t>
            </a:r>
          </a:p>
          <a:p>
            <a:pPr marL="457200" lvl="1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Collective bargaining agreements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Taxation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Health care reforms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Education reforms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Thesis 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1: Human capital is by far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most important national resource– not oil and gas</a:t>
            </a:r>
            <a:b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en-US"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Full coverage of pre-school </a:t>
            </a:r>
            <a:r>
              <a:rPr lang="en-US" dirty="0" smtClean="0">
                <a:latin typeface="Times New Roman"/>
                <a:cs typeface="Times New Roman"/>
              </a:rPr>
              <a:t>age 1-</a:t>
            </a:r>
            <a:r>
              <a:rPr lang="en-US" dirty="0">
                <a:latin typeface="Times New Roman"/>
                <a:cs typeface="Times New Roman"/>
              </a:rPr>
              <a:t>6, a common basic education </a:t>
            </a:r>
            <a:r>
              <a:rPr lang="en-US" dirty="0" smtClean="0">
                <a:latin typeface="Times New Roman"/>
                <a:cs typeface="Times New Roman"/>
              </a:rPr>
              <a:t>6 </a:t>
            </a:r>
            <a:r>
              <a:rPr lang="en-US" dirty="0">
                <a:latin typeface="Times New Roman"/>
                <a:cs typeface="Times New Roman"/>
              </a:rPr>
              <a:t>to 16, tertiary education free of charge </a:t>
            </a:r>
            <a:r>
              <a:rPr lang="en-US" dirty="0" smtClean="0">
                <a:latin typeface="Times New Roman"/>
                <a:cs typeface="Times New Roman"/>
              </a:rPr>
              <a:t>ensuring </a:t>
            </a:r>
            <a:r>
              <a:rPr lang="en-US" dirty="0">
                <a:latin typeface="Times New Roman"/>
                <a:cs typeface="Times New Roman"/>
              </a:rPr>
              <a:t>that their ability to study is independent of </a:t>
            </a:r>
            <a:r>
              <a:rPr lang="en-US" dirty="0" smtClean="0">
                <a:latin typeface="Times New Roman"/>
                <a:cs typeface="Times New Roman"/>
              </a:rPr>
              <a:t>parents’ abilities </a:t>
            </a:r>
            <a:r>
              <a:rPr lang="en-US" smtClean="0">
                <a:latin typeface="Times New Roman"/>
                <a:cs typeface="Times New Roman"/>
              </a:rPr>
              <a:t>to pay.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Extremely high labor force participation.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Measures </a:t>
            </a:r>
            <a:r>
              <a:rPr lang="en-US" dirty="0">
                <a:latin typeface="Times New Roman"/>
                <a:cs typeface="Times New Roman"/>
              </a:rPr>
              <a:t>that aim at increasing the human capital, often gives a double dividend by equalizing the income distribution, while at the same time increasing growth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Thesis 2: The Norwegian welfare model is effective – not only in securing welfare services to the public. It also contributes to labor participation, flexibility and high productivity.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All Norwegians have </a:t>
            </a:r>
            <a:r>
              <a:rPr lang="en-US" sz="2000" u="sng" dirty="0"/>
              <a:t>a statutory right to day care </a:t>
            </a:r>
            <a:r>
              <a:rPr lang="en-US" sz="2000" u="sng" dirty="0" smtClean="0"/>
              <a:t>facilities</a:t>
            </a:r>
            <a:r>
              <a:rPr lang="en-US" sz="2000" dirty="0" smtClean="0"/>
              <a:t>. </a:t>
            </a:r>
            <a:r>
              <a:rPr lang="en-US" sz="2000" dirty="0"/>
              <a:t>In addition they are entitled to </a:t>
            </a:r>
            <a:r>
              <a:rPr lang="en-US" sz="2000" u="sng" dirty="0"/>
              <a:t>one year's paid parental leave </a:t>
            </a:r>
            <a:r>
              <a:rPr lang="en-US" sz="2000" dirty="0"/>
              <a:t>– divided between the mother and father. </a:t>
            </a:r>
            <a:r>
              <a:rPr lang="en-US" sz="2000" dirty="0" smtClean="0"/>
              <a:t>As a result, Norway </a:t>
            </a:r>
            <a:r>
              <a:rPr lang="en-US" sz="2000" dirty="0"/>
              <a:t>maintains one of the highest fertility rates in Europe, close to 2 per cent compared to the EU average of around 1½</a:t>
            </a:r>
            <a:r>
              <a:rPr lang="en-US" sz="2000" dirty="0" smtClean="0"/>
              <a:t>.</a:t>
            </a:r>
          </a:p>
          <a:p>
            <a:r>
              <a:rPr lang="en-US" sz="2000" u="sng" dirty="0"/>
              <a:t>An active labor market policy </a:t>
            </a:r>
            <a:r>
              <a:rPr lang="en-US" sz="2000" dirty="0"/>
              <a:t>is an important tool both to smooth the labor market through business cycles and to </a:t>
            </a:r>
            <a:r>
              <a:rPr lang="en-US" sz="2000" u="sng" dirty="0"/>
              <a:t>ensure that persons on the fringe of the labor market can take part in the labor market</a:t>
            </a:r>
            <a:r>
              <a:rPr lang="en-US" sz="2000" dirty="0"/>
              <a:t>. In that context the government put emphasis on including as many as possible in active working life. </a:t>
            </a:r>
            <a:endParaRPr lang="en-US" sz="2000" dirty="0" smtClean="0"/>
          </a:p>
          <a:p>
            <a:r>
              <a:rPr lang="en-US" sz="2000" dirty="0"/>
              <a:t>A well functioning social security system, including an unemployment scheme, has made the economy less vulnerable to economic shocks because it has supported </a:t>
            </a:r>
            <a:r>
              <a:rPr lang="en-US" sz="2000" u="sng" dirty="0"/>
              <a:t>a flexible labor market and made it easier to carry out downscaling without large social costs and conflicts</a:t>
            </a:r>
            <a:r>
              <a:rPr lang="en-US" sz="20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311" y="1493179"/>
            <a:ext cx="7841309" cy="618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latin typeface="Times New Roman"/>
                <a:cs typeface="Times New Roman"/>
              </a:rPr>
              <a:t>The </a:t>
            </a:r>
            <a:r>
              <a:rPr lang="en-US" sz="2400" u="sng" dirty="0">
                <a:latin typeface="Times New Roman"/>
                <a:cs typeface="Times New Roman"/>
              </a:rPr>
              <a:t>government is responsible </a:t>
            </a:r>
            <a:r>
              <a:rPr lang="en-US" sz="2400" dirty="0">
                <a:latin typeface="Times New Roman"/>
                <a:cs typeface="Times New Roman"/>
              </a:rPr>
              <a:t>overall for providing health care to Norway’s population. </a:t>
            </a:r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u="sng" dirty="0">
                <a:latin typeface="Times New Roman"/>
                <a:cs typeface="Times New Roman"/>
              </a:rPr>
              <a:t>Coverage is universal</a:t>
            </a:r>
            <a:r>
              <a:rPr lang="en-US" sz="2400" dirty="0">
                <a:latin typeface="Times New Roman"/>
                <a:cs typeface="Times New Roman"/>
              </a:rPr>
              <a:t>. The nationally managed and financed health system is built on the principle of equal access for all citizens regardless of socioeconomic status, ethnicity, and area of residence. </a:t>
            </a:r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There is </a:t>
            </a:r>
            <a:r>
              <a:rPr lang="en-US" sz="2400" u="sng" dirty="0">
                <a:latin typeface="Times New Roman"/>
                <a:cs typeface="Times New Roman"/>
              </a:rPr>
              <a:t>no defined benefits package</a:t>
            </a:r>
            <a:r>
              <a:rPr lang="en-US" sz="2400" dirty="0">
                <a:latin typeface="Times New Roman"/>
                <a:cs typeface="Times New Roman"/>
              </a:rPr>
              <a:t>. In practice, it covers primary care, hospital care, ambulatory care, and outpatient prescription drugs. 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u="sng" dirty="0">
                <a:latin typeface="Times New Roman"/>
                <a:cs typeface="Times New Roman"/>
              </a:rPr>
              <a:t>All inpatient care in a public hospital, including use of pharmaceuticals, is free of charge for the patients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Health Care System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953" y="495142"/>
            <a:ext cx="80914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How is the health system financed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? </a:t>
            </a:r>
            <a:r>
              <a:rPr lang="en-US" sz="2400" dirty="0" smtClean="0">
                <a:latin typeface="Times New Roman"/>
                <a:cs typeface="Times New Roman"/>
              </a:rPr>
              <a:t>(OECD, 2012)</a:t>
            </a:r>
            <a:endParaRPr lang="en-US" sz="2400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Norway </a:t>
            </a:r>
            <a:r>
              <a:rPr lang="en-US" sz="2400" dirty="0">
                <a:latin typeface="Times New Roman"/>
                <a:cs typeface="Times New Roman"/>
              </a:rPr>
              <a:t>has the second-highest per-capita spending on health care among OECD countries (NOK55,560, </a:t>
            </a:r>
            <a:r>
              <a:rPr lang="en-US" sz="2400" dirty="0" smtClean="0">
                <a:latin typeface="Times New Roman"/>
                <a:cs typeface="Times New Roman"/>
              </a:rPr>
              <a:t>or USD 6,140</a:t>
            </a:r>
            <a:r>
              <a:rPr lang="en-US" sz="2400" dirty="0">
                <a:latin typeface="Times New Roman"/>
                <a:cs typeface="Times New Roman"/>
              </a:rPr>
              <a:t>). </a:t>
            </a:r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As </a:t>
            </a:r>
            <a:r>
              <a:rPr lang="en-US" sz="2400" dirty="0">
                <a:latin typeface="Times New Roman"/>
                <a:cs typeface="Times New Roman"/>
              </a:rPr>
              <a:t>a percentage of GDP, Norway spends close to the OECD median (9.3% in 2012</a:t>
            </a:r>
            <a:r>
              <a:rPr lang="en-US" sz="2400" dirty="0" smtClean="0">
                <a:latin typeface="Times New Roman"/>
                <a:cs typeface="Times New Roman"/>
              </a:rPr>
              <a:t>).</a:t>
            </a:r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Public </a:t>
            </a:r>
            <a:r>
              <a:rPr lang="en-US" sz="2400" dirty="0">
                <a:latin typeface="Times New Roman"/>
                <a:cs typeface="Times New Roman"/>
              </a:rPr>
              <a:t>spending on health is financed through general taxation, and </a:t>
            </a:r>
            <a:r>
              <a:rPr lang="en-US" sz="2400" dirty="0" smtClean="0">
                <a:latin typeface="Times New Roman"/>
                <a:cs typeface="Times New Roman"/>
              </a:rPr>
              <a:t>accounted for </a:t>
            </a:r>
            <a:r>
              <a:rPr lang="en-US" sz="2400" dirty="0">
                <a:latin typeface="Times New Roman"/>
                <a:cs typeface="Times New Roman"/>
              </a:rPr>
              <a:t>85.5 percent of total health expenditure in 2013. The central government, counties, and municipalities </a:t>
            </a:r>
            <a:r>
              <a:rPr lang="en-US" sz="2400" dirty="0" smtClean="0">
                <a:latin typeface="Times New Roman"/>
                <a:cs typeface="Times New Roman"/>
              </a:rPr>
              <a:t>all collect </a:t>
            </a:r>
            <a:r>
              <a:rPr lang="en-US" sz="2400" dirty="0">
                <a:latin typeface="Times New Roman"/>
                <a:cs typeface="Times New Roman"/>
              </a:rPr>
              <a:t>taxes. </a:t>
            </a:r>
            <a:endParaRPr lang="en-US" sz="24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Norway                       USA </a:t>
            </a:r>
            <a:b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(Source: The Commonwealth Fund – London School of Economics)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Percent of population over age 65: 15.3%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Percent of GDP spent on health care: 9.3%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Health care spending/capita: $6,140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Percent of population over age 65: </a:t>
            </a:r>
            <a:r>
              <a:rPr lang="en-US" dirty="0" smtClean="0">
                <a:latin typeface="Times New Roman"/>
                <a:cs typeface="Times New Roman"/>
              </a:rPr>
              <a:t>13.7%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Percent of GDP spent on health care: </a:t>
            </a:r>
            <a:r>
              <a:rPr lang="en-US" dirty="0" smtClean="0">
                <a:latin typeface="Times New Roman"/>
                <a:cs typeface="Times New Roman"/>
              </a:rPr>
              <a:t>16.9%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Health </a:t>
            </a:r>
            <a:r>
              <a:rPr lang="en-US" dirty="0">
                <a:latin typeface="Times New Roman"/>
                <a:cs typeface="Times New Roman"/>
              </a:rPr>
              <a:t>care spending/capita: </a:t>
            </a:r>
            <a:r>
              <a:rPr lang="en-US" dirty="0" smtClean="0">
                <a:latin typeface="Times New Roman"/>
                <a:cs typeface="Times New Roman"/>
              </a:rPr>
              <a:t>$8,745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Norway/USA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Out of pocket spending per capita: $0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Hospital spending per capita: $2,132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Number of physicians per 1,000 population: 4.23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Out of pocket spending per capita: </a:t>
            </a:r>
            <a:r>
              <a:rPr lang="en-US" dirty="0" smtClean="0"/>
              <a:t>$1,045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Hospital spending per capita: $</a:t>
            </a:r>
            <a:r>
              <a:rPr lang="en-US" dirty="0" smtClean="0"/>
              <a:t>2,811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Number of physicians per 1,000 population: </a:t>
            </a:r>
            <a:r>
              <a:rPr lang="en-US" dirty="0" smtClean="0"/>
              <a:t>2.46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Norway/USA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Hospital spending per discharge: $11,363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Obesity (BMI &gt;30): 10%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4294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Hospital spending per discharge: </a:t>
            </a:r>
            <a:r>
              <a:rPr lang="en-US" dirty="0" smtClean="0">
                <a:latin typeface="Times New Roman"/>
                <a:cs typeface="Times New Roman"/>
              </a:rPr>
              <a:t>$20,932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Obesity (BMI &gt;30): </a:t>
            </a:r>
            <a:r>
              <a:rPr lang="en-US" dirty="0" smtClean="0">
                <a:latin typeface="Times New Roman"/>
                <a:cs typeface="Times New Roman"/>
              </a:rPr>
              <a:t>35.3%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92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Adult access to care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Same day appointment when sick: 52%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Two month wait for specialists: 19%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Access barrier due to cost: 0%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Same day appointment when sick: </a:t>
            </a:r>
            <a:r>
              <a:rPr lang="en-US" dirty="0" smtClean="0">
                <a:latin typeface="Times New Roman"/>
                <a:cs typeface="Times New Roman"/>
              </a:rPr>
              <a:t>48%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Two </a:t>
            </a:r>
            <a:r>
              <a:rPr lang="en-US" dirty="0">
                <a:latin typeface="Times New Roman"/>
                <a:cs typeface="Times New Roman"/>
              </a:rPr>
              <a:t>month wait for specialists: 6</a:t>
            </a:r>
            <a:r>
              <a:rPr lang="en-US" dirty="0" smtClean="0">
                <a:latin typeface="Times New Roman"/>
                <a:cs typeface="Times New Roman"/>
              </a:rPr>
              <a:t>%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Access barrier due to cost: </a:t>
            </a:r>
            <a:r>
              <a:rPr lang="en-US" dirty="0" smtClean="0">
                <a:latin typeface="Times New Roman"/>
                <a:cs typeface="Times New Roman"/>
              </a:rPr>
              <a:t>37%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OECD health care quality indicators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Diabetes lower extremity amputation rates per 100,000: 8.7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Breast cancer 5 year survival rate: 86.4%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Mortality after admission for acute </a:t>
            </a:r>
            <a:r>
              <a:rPr lang="en-US" dirty="0" err="1" smtClean="0">
                <a:latin typeface="Times New Roman"/>
                <a:cs typeface="Times New Roman"/>
              </a:rPr>
              <a:t>myocardinal</a:t>
            </a:r>
            <a:r>
              <a:rPr lang="en-US" dirty="0" smtClean="0">
                <a:latin typeface="Times New Roman"/>
                <a:cs typeface="Times New Roman"/>
              </a:rPr>
              <a:t> infarction per 100 admissions over age 45: 4.5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Mortality amenable to health care per 100,000: 64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Diabetes lower extremity amputation rates per 100,000: </a:t>
            </a:r>
            <a:r>
              <a:rPr lang="en-US" dirty="0" smtClean="0">
                <a:latin typeface="Times New Roman"/>
                <a:cs typeface="Times New Roman"/>
              </a:rPr>
              <a:t>17.1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Breast </a:t>
            </a:r>
            <a:r>
              <a:rPr lang="en-US" dirty="0">
                <a:latin typeface="Times New Roman"/>
                <a:cs typeface="Times New Roman"/>
              </a:rPr>
              <a:t>cancer 5 year survival rate: </a:t>
            </a:r>
            <a:r>
              <a:rPr lang="en-US" dirty="0" smtClean="0">
                <a:latin typeface="Times New Roman"/>
                <a:cs typeface="Times New Roman"/>
              </a:rPr>
              <a:t>88.7%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Mortality after admission for acute </a:t>
            </a:r>
            <a:r>
              <a:rPr lang="en-US" dirty="0" err="1">
                <a:latin typeface="Times New Roman"/>
                <a:cs typeface="Times New Roman"/>
              </a:rPr>
              <a:t>myocardinal</a:t>
            </a:r>
            <a:r>
              <a:rPr lang="en-US" dirty="0">
                <a:latin typeface="Times New Roman"/>
                <a:cs typeface="Times New Roman"/>
              </a:rPr>
              <a:t> infarction per 100 admissions over age 45: </a:t>
            </a:r>
            <a:r>
              <a:rPr lang="en-US" dirty="0" smtClean="0">
                <a:latin typeface="Times New Roman"/>
                <a:cs typeface="Times New Roman"/>
              </a:rPr>
              <a:t>5.5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Mortality </a:t>
            </a:r>
            <a:r>
              <a:rPr lang="en-US" dirty="0">
                <a:latin typeface="Times New Roman"/>
                <a:cs typeface="Times New Roman"/>
              </a:rPr>
              <a:t>amenable to health care per 100,000: </a:t>
            </a:r>
            <a:r>
              <a:rPr lang="en-US" dirty="0" smtClean="0">
                <a:latin typeface="Times New Roman"/>
                <a:cs typeface="Times New Roman"/>
              </a:rPr>
              <a:t>96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000"/>
            <a:ext cx="8229600" cy="60415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Challenges associated with studies of global economic inequality….</a:t>
            </a:r>
          </a:p>
          <a:p>
            <a:pPr marL="0" indent="0" algn="ctr">
              <a:buNone/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sz="26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We </a:t>
            </a:r>
            <a:r>
              <a:rPr lang="en-US" sz="2600" dirty="0">
                <a:latin typeface="Times New Roman"/>
                <a:cs typeface="Times New Roman"/>
              </a:rPr>
              <a:t>often focus on the performance of the “advanced capitalist economies” and treat the world economy as an aggregate of each part </a:t>
            </a:r>
          </a:p>
          <a:p>
            <a:pPr marL="0" indent="0" algn="ctr">
              <a:buNone/>
            </a:pPr>
            <a:endParaRPr lang="en-US" sz="26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Capitalism </a:t>
            </a:r>
            <a:r>
              <a:rPr lang="en-US" sz="2600" dirty="0">
                <a:solidFill>
                  <a:srgbClr val="FF0000"/>
                </a:solidFill>
                <a:latin typeface="Times New Roman"/>
                <a:cs typeface="Times New Roman"/>
              </a:rPr>
              <a:t>is a </a:t>
            </a:r>
            <a:r>
              <a:rPr lang="en-US" sz="2600" u="sng" dirty="0">
                <a:solidFill>
                  <a:srgbClr val="FF0000"/>
                </a:solidFill>
                <a:latin typeface="Times New Roman"/>
                <a:cs typeface="Times New Roman"/>
              </a:rPr>
              <a:t>global </a:t>
            </a:r>
            <a:r>
              <a:rPr lang="en-US" sz="2600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system, </a:t>
            </a:r>
            <a:r>
              <a:rPr lang="en-US" sz="2600" dirty="0">
                <a:solidFill>
                  <a:srgbClr val="FF0000"/>
                </a:solidFill>
                <a:latin typeface="Times New Roman"/>
                <a:cs typeface="Times New Roman"/>
              </a:rPr>
              <a:t>and it is only at the level of world economy that all of it’s dynamics come into </a:t>
            </a:r>
            <a:r>
              <a:rPr lang="en-US" sz="2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play</a:t>
            </a:r>
          </a:p>
          <a:p>
            <a:pPr marL="0" indent="0" algn="ctr">
              <a:buNone/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Capital </a:t>
            </a:r>
            <a:r>
              <a:rPr lang="en-US" sz="2600" dirty="0">
                <a:latin typeface="Times New Roman"/>
                <a:cs typeface="Times New Roman"/>
              </a:rPr>
              <a:t>does </a:t>
            </a:r>
            <a:r>
              <a:rPr lang="en-US" sz="2600" u="sng" dirty="0">
                <a:latin typeface="Times New Roman"/>
                <a:cs typeface="Times New Roman"/>
              </a:rPr>
              <a:t>not</a:t>
            </a:r>
            <a:r>
              <a:rPr lang="en-US" sz="2600" dirty="0">
                <a:latin typeface="Times New Roman"/>
                <a:cs typeface="Times New Roman"/>
              </a:rPr>
              <a:t> invest in order to boost GDP, national income, employment, to maintain business spending, or to generate income </a:t>
            </a:r>
            <a:r>
              <a:rPr lang="en-US" sz="2600" dirty="0" smtClean="0">
                <a:latin typeface="Times New Roman"/>
                <a:cs typeface="Times New Roman"/>
              </a:rPr>
              <a:t>equality</a:t>
            </a:r>
          </a:p>
          <a:p>
            <a:pPr marL="400050" lvl="1" indent="0" algn="ctr">
              <a:buNone/>
            </a:pPr>
            <a:endParaRPr lang="en-US" sz="2600" u="sng" dirty="0" smtClean="0">
              <a:latin typeface="Times New Roman"/>
              <a:cs typeface="Times New Roman"/>
            </a:endParaRPr>
          </a:p>
          <a:p>
            <a:pPr marL="400050" lvl="1" indent="0" algn="ctr"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It </a:t>
            </a:r>
            <a:r>
              <a:rPr lang="en-US" sz="2600" dirty="0">
                <a:solidFill>
                  <a:srgbClr val="FF0000"/>
                </a:solidFill>
                <a:latin typeface="Times New Roman"/>
                <a:cs typeface="Times New Roman"/>
              </a:rPr>
              <a:t>invests in order to expand itself via the capture of shares of global </a:t>
            </a:r>
            <a:r>
              <a:rPr lang="en-US" sz="2600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surplus value</a:t>
            </a:r>
            <a:endParaRPr lang="en-US" sz="2600" u="sng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 indent="-342900">
              <a:buFont typeface="Arial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/>
            </a:r>
            <a:br>
              <a:rPr lang="en-US" sz="2600" b="1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rgbClr val="FF0000"/>
                </a:solidFill>
              </a:rPr>
              <a:t>Thesis </a:t>
            </a:r>
            <a:r>
              <a:rPr lang="en-US" sz="2600" b="1" dirty="0">
                <a:solidFill>
                  <a:srgbClr val="FF0000"/>
                </a:solidFill>
              </a:rPr>
              <a:t>3: Tripartite cooperation between the social partners (unions and employers) and the </a:t>
            </a:r>
            <a:r>
              <a:rPr lang="en-US" sz="2600" b="1" dirty="0" smtClean="0">
                <a:solidFill>
                  <a:srgbClr val="FF0000"/>
                </a:solidFill>
              </a:rPr>
              <a:t>Government has a </a:t>
            </a:r>
            <a:r>
              <a:rPr lang="en-US" sz="2600" b="1" dirty="0">
                <a:solidFill>
                  <a:srgbClr val="FF0000"/>
                </a:solidFill>
              </a:rPr>
              <a:t>long tradition in </a:t>
            </a:r>
            <a:r>
              <a:rPr lang="en-US" sz="2600" b="1" dirty="0" smtClean="0">
                <a:solidFill>
                  <a:srgbClr val="FF0000"/>
                </a:solidFill>
              </a:rPr>
              <a:t>Norway and contributes to growth and equality</a:t>
            </a:r>
            <a:r>
              <a:rPr lang="en-US" sz="2600" dirty="0">
                <a:solidFill>
                  <a:srgbClr val="FF0000"/>
                </a:solidFill>
              </a:rPr>
              <a:t/>
            </a:r>
            <a:br>
              <a:rPr lang="en-US" sz="2600" dirty="0">
                <a:solidFill>
                  <a:srgbClr val="FF0000"/>
                </a:solidFill>
              </a:rPr>
            </a:b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Wages are set in highly centralized negotiations between a few big unions and employers. Given their size, unions have an incentive to take into account the impact of wage increases on unemployment. </a:t>
            </a:r>
            <a:endParaRPr lang="en-US" sz="2400" dirty="0" smtClean="0"/>
          </a:p>
          <a:p>
            <a:r>
              <a:rPr lang="en-US" sz="2400" dirty="0"/>
              <a:t>I</a:t>
            </a:r>
            <a:r>
              <a:rPr lang="en-US" sz="2400" dirty="0" smtClean="0"/>
              <a:t>t </a:t>
            </a:r>
            <a:r>
              <a:rPr lang="en-US" sz="2400" dirty="0"/>
              <a:t>facilitates an emphasis on common interests and a fairly equal distribution of income. The cooperative quality of the system has been instrumental both in times of crisis and when dealing with long-term structural issues. </a:t>
            </a:r>
          </a:p>
        </p:txBody>
      </p:sp>
    </p:spTree>
    <p:extLst>
      <p:ext uri="{BB962C8B-B14F-4D97-AF65-F5344CB8AC3E}">
        <p14:creationId xmlns:p14="http://schemas.microsoft.com/office/powerpoint/2010/main" val="31795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Conclusion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Contrary to American conventional wisdom,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Norway’s model with comprehensive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risk-reducing welfare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systems stimulates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growth and employment. Despite a rather even income distribution, enrollment in higher education is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high,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and despite a tax-financed welfare state, labor participation is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high, which contributes to high </a:t>
            </a:r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degree of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equality and solid economic performance.</a:t>
            </a:r>
            <a:endParaRPr lang="en-US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Greece and the EU: Neoliberalism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1981: Joined European Communities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2001: Adopted Euro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2001-2008: GDP/Capita </a:t>
            </a:r>
            <a:r>
              <a:rPr lang="en-US" sz="2400" dirty="0">
                <a:latin typeface="Times New Roman"/>
                <a:cs typeface="Times New Roman"/>
              </a:rPr>
              <a:t>almost tripled </a:t>
            </a:r>
            <a:r>
              <a:rPr lang="en-US" sz="2400" dirty="0" smtClean="0">
                <a:latin typeface="Times New Roman"/>
                <a:cs typeface="Times New Roman"/>
              </a:rPr>
              <a:t>$12,400 to </a:t>
            </a:r>
            <a:r>
              <a:rPr lang="en-US" sz="2400" dirty="0">
                <a:latin typeface="Times New Roman"/>
                <a:cs typeface="Times New Roman"/>
              </a:rPr>
              <a:t>$</a:t>
            </a:r>
            <a:r>
              <a:rPr lang="en-US" sz="2400" dirty="0" smtClean="0">
                <a:latin typeface="Times New Roman"/>
                <a:cs typeface="Times New Roman"/>
              </a:rPr>
              <a:t>31,700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Fall 2009: PASOK government/budget deficit 12.5% of GDP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Spring 2010: Three separate austerity packages/riots/bailout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2011: Two more austerity packages/new property taxes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2012: Two more austerity packages/bailout/new coalition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2013: Two reform bills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January 2015: </a:t>
            </a:r>
            <a:r>
              <a:rPr lang="en-US" sz="2400" dirty="0" err="1" smtClean="0">
                <a:latin typeface="Times New Roman"/>
                <a:cs typeface="Times New Roman"/>
              </a:rPr>
              <a:t>Syriza</a:t>
            </a:r>
            <a:r>
              <a:rPr lang="en-US" sz="2400" dirty="0" smtClean="0">
                <a:latin typeface="Times New Roman"/>
                <a:cs typeface="Times New Roman"/>
              </a:rPr>
              <a:t> wins election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July 2015: Referendum/61% vote against </a:t>
            </a:r>
            <a:r>
              <a:rPr lang="en-US" sz="2400" dirty="0" err="1" smtClean="0">
                <a:latin typeface="Times New Roman"/>
                <a:cs typeface="Times New Roman"/>
              </a:rPr>
              <a:t>Juncker</a:t>
            </a:r>
            <a:r>
              <a:rPr lang="en-US" sz="2400" dirty="0" smtClean="0">
                <a:latin typeface="Times New Roman"/>
                <a:cs typeface="Times New Roman"/>
              </a:rPr>
              <a:t> commission/26% unemployment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69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Mainstream Explanations of the </a:t>
            </a:r>
            <a:b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Crisis in Greece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It’s a Greek Disease</a:t>
            </a:r>
          </a:p>
          <a:p>
            <a:r>
              <a:rPr lang="en-US" dirty="0">
                <a:latin typeface="Times New Roman"/>
                <a:cs typeface="Times New Roman"/>
              </a:rPr>
              <a:t>Large and persistent fiscal deficits financed through borrowing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Falling </a:t>
            </a:r>
            <a:r>
              <a:rPr lang="en-US" dirty="0">
                <a:latin typeface="Times New Roman"/>
                <a:cs typeface="Times New Roman"/>
              </a:rPr>
              <a:t>international competitiveness </a:t>
            </a:r>
          </a:p>
          <a:p>
            <a:pPr marL="0" indent="0" algn="ctr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EMU is NOT an Optimal Currency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Area</a:t>
            </a:r>
          </a:p>
          <a:p>
            <a:r>
              <a:rPr lang="en-US" dirty="0">
                <a:latin typeface="Times New Roman"/>
                <a:cs typeface="Times New Roman"/>
              </a:rPr>
              <a:t>Europe exemplifies a situation unfavorable to a common </a:t>
            </a:r>
            <a:r>
              <a:rPr lang="en-US" dirty="0" smtClean="0">
                <a:latin typeface="Times New Roman"/>
                <a:cs typeface="Times New Roman"/>
              </a:rPr>
              <a:t>currency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Lower </a:t>
            </a:r>
            <a:r>
              <a:rPr lang="en-US" dirty="0">
                <a:latin typeface="Times New Roman"/>
                <a:cs typeface="Times New Roman"/>
              </a:rPr>
              <a:t>labor mobility [than the United States] and cannot rely on fiscal federalism to smooth out regional economic disturbances</a:t>
            </a:r>
          </a:p>
          <a:p>
            <a:pPr marL="0" indent="0">
              <a:buNone/>
            </a:pP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It’s a Combination Problem</a:t>
            </a:r>
          </a:p>
          <a:p>
            <a:r>
              <a:rPr lang="en-US" dirty="0">
                <a:latin typeface="Times New Roman"/>
                <a:cs typeface="Times New Roman"/>
              </a:rPr>
              <a:t>National policy errors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Incomplete</a:t>
            </a:r>
            <a:r>
              <a:rPr lang="en-US" dirty="0">
                <a:latin typeface="Times New Roman"/>
                <a:cs typeface="Times New Roman"/>
              </a:rPr>
              <a:t> economic unification of the EMU </a:t>
            </a:r>
          </a:p>
          <a:p>
            <a:pPr marL="0" indent="0" algn="ctr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79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49162" y="984195"/>
            <a:ext cx="822960" cy="822960"/>
          </a:xfrm>
          <a:prstGeom prst="round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IMF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49162" y="2923060"/>
            <a:ext cx="82296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Greek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State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4307" y="5016572"/>
            <a:ext cx="927815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Greek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People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34358" y="984195"/>
            <a:ext cx="1235929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Euro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Members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34359" y="2923060"/>
            <a:ext cx="82296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Greek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Banks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1464" y="984195"/>
            <a:ext cx="82296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EFSF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47370" y="4160090"/>
            <a:ext cx="1194064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Former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Lenders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16622" y="1849514"/>
            <a:ext cx="0" cy="1073546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07361" y="1807155"/>
            <a:ext cx="0" cy="1117029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16622" y="3789503"/>
            <a:ext cx="0" cy="1227069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07361" y="3789503"/>
            <a:ext cx="0" cy="120028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072122" y="1374985"/>
            <a:ext cx="1591252" cy="1549199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072122" y="1361028"/>
            <a:ext cx="4954402" cy="1737371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6" idx="1"/>
          </p:cNvCxnSpPr>
          <p:nvPr/>
        </p:nvCxnSpPr>
        <p:spPr>
          <a:xfrm flipV="1">
            <a:off x="2142281" y="3334540"/>
            <a:ext cx="1492078" cy="8347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1"/>
          </p:cNvCxnSpPr>
          <p:nvPr/>
        </p:nvCxnSpPr>
        <p:spPr>
          <a:xfrm>
            <a:off x="4457319" y="3503145"/>
            <a:ext cx="2490051" cy="1068425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3"/>
          </p:cNvCxnSpPr>
          <p:nvPr/>
        </p:nvCxnSpPr>
        <p:spPr>
          <a:xfrm flipV="1">
            <a:off x="4457319" y="1799932"/>
            <a:ext cx="2511896" cy="153460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57319" y="1612249"/>
            <a:ext cx="2555250" cy="148615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4127" y="213215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34.8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845321" y="2132155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13.6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53761" y="1612249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52.9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647861" y="1361028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47.9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922202" y="2302864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48.2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944821" y="2334005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10.9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7508162" y="1849514"/>
            <a:ext cx="0" cy="2310576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47329" y="233400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41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3" idx="3"/>
          </p:cNvCxnSpPr>
          <p:nvPr/>
        </p:nvCxnSpPr>
        <p:spPr>
          <a:xfrm>
            <a:off x="2072122" y="3334540"/>
            <a:ext cx="4875248" cy="13549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016686" y="3761589"/>
            <a:ext cx="4952529" cy="1221461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2084588" y="3600843"/>
            <a:ext cx="4884627" cy="1207503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443363" y="379075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51.4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97162" y="397542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247992" y="438690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47347" y="4344756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21.1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45321" y="4394615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60771" y="3019911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142281" y="4866711"/>
            <a:ext cx="66276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sz="1600" dirty="0" err="1" smtClean="0"/>
              <a:t>Greece</a:t>
            </a:r>
            <a:r>
              <a:rPr lang="nb-NO" sz="1600" dirty="0" smtClean="0"/>
              <a:t> has </a:t>
            </a:r>
            <a:r>
              <a:rPr lang="nb-NO" sz="1600" dirty="0" err="1" smtClean="0"/>
              <a:t>received</a:t>
            </a:r>
            <a:r>
              <a:rPr lang="nb-NO" sz="1600" dirty="0" smtClean="0"/>
              <a:t> 224,5 billion euros in </a:t>
            </a:r>
            <a:r>
              <a:rPr lang="nb-NO" sz="1600" dirty="0" err="1" smtClean="0"/>
              <a:t>loans</a:t>
            </a:r>
            <a:r>
              <a:rPr lang="nb-NO" sz="1600" dirty="0" smtClean="0"/>
              <a:t> from </a:t>
            </a:r>
            <a:r>
              <a:rPr lang="nb-NO" sz="1600" dirty="0" err="1" smtClean="0"/>
              <a:t>the</a:t>
            </a:r>
            <a:r>
              <a:rPr lang="nb-NO" sz="1600" dirty="0" smtClean="0"/>
              <a:t> IMF,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other</a:t>
            </a:r>
            <a:r>
              <a:rPr lang="nb-NO" sz="1600" dirty="0" smtClean="0"/>
              <a:t> EMU</a:t>
            </a:r>
          </a:p>
          <a:p>
            <a:r>
              <a:rPr lang="nb-NO" sz="1600" dirty="0" err="1" smtClean="0"/>
              <a:t>members</a:t>
            </a:r>
            <a:r>
              <a:rPr lang="nb-NO" sz="1600" dirty="0" smtClean="0"/>
              <a:t> and </a:t>
            </a:r>
            <a:r>
              <a:rPr lang="nb-NO" sz="1600" dirty="0" err="1" smtClean="0"/>
              <a:t>the</a:t>
            </a:r>
            <a:r>
              <a:rPr lang="nb-NO" sz="1600" dirty="0" smtClean="0"/>
              <a:t> EFSF.</a:t>
            </a:r>
          </a:p>
          <a:p>
            <a:endParaRPr lang="nb-NO" sz="1600" dirty="0"/>
          </a:p>
          <a:p>
            <a:r>
              <a:rPr lang="nb-NO" sz="1600" dirty="0" smtClean="0"/>
              <a:t>Sources: </a:t>
            </a:r>
            <a:r>
              <a:rPr lang="nb-NO" sz="1600" dirty="0" err="1" smtClean="0"/>
              <a:t>Greek</a:t>
            </a:r>
            <a:r>
              <a:rPr lang="nb-NO" sz="1600" dirty="0" smtClean="0"/>
              <a:t> Central Bank, </a:t>
            </a:r>
            <a:r>
              <a:rPr lang="nb-NO" sz="1600" dirty="0"/>
              <a:t>EFSF </a:t>
            </a:r>
            <a:r>
              <a:rPr lang="nb-NO" sz="1600" dirty="0" smtClean="0"/>
              <a:t>and </a:t>
            </a:r>
            <a:r>
              <a:rPr lang="nb-NO" sz="1600" dirty="0"/>
              <a:t>IMF. </a:t>
            </a:r>
          </a:p>
        </p:txBody>
      </p:sp>
    </p:spTree>
    <p:extLst>
      <p:ext uri="{BB962C8B-B14F-4D97-AF65-F5344CB8AC3E}">
        <p14:creationId xmlns:p14="http://schemas.microsoft.com/office/powerpoint/2010/main" val="35889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Critica</a:t>
            </a:r>
            <a:r>
              <a:rPr lang="en-US" dirty="0" smtClean="0">
                <a:solidFill>
                  <a:srgbClr val="FF0000"/>
                </a:solidFill>
              </a:rPr>
              <a:t>l Explanations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Capitalism is crisis prone</a:t>
            </a:r>
          </a:p>
          <a:p>
            <a:pPr marL="0" indent="0" algn="ctr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immediate problem </a:t>
            </a:r>
            <a:r>
              <a:rPr lang="en-US" dirty="0" smtClean="0">
                <a:latin typeface="Times New Roman"/>
                <a:cs typeface="Times New Roman"/>
              </a:rPr>
              <a:t>is the “</a:t>
            </a:r>
            <a:r>
              <a:rPr lang="en-US" dirty="0" err="1">
                <a:latin typeface="Times New Roman"/>
                <a:cs typeface="Times New Roman"/>
              </a:rPr>
              <a:t>financialization</a:t>
            </a:r>
            <a:r>
              <a:rPr lang="en-US" dirty="0">
                <a:latin typeface="Times New Roman"/>
                <a:cs typeface="Times New Roman"/>
              </a:rPr>
              <a:t>” of capitalism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</a:p>
          <a:p>
            <a:pPr marL="0" indent="0" algn="ctr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uro</a:t>
            </a:r>
            <a:r>
              <a:rPr lang="en-US" dirty="0">
                <a:latin typeface="Times New Roman"/>
                <a:cs typeface="Times New Roman"/>
              </a:rPr>
              <a:t>-</a:t>
            </a:r>
            <a:r>
              <a:rPr lang="en-US" dirty="0" smtClean="0">
                <a:latin typeface="Times New Roman"/>
                <a:cs typeface="Times New Roman"/>
              </a:rPr>
              <a:t>periphery/euro</a:t>
            </a:r>
            <a:r>
              <a:rPr lang="en-US" dirty="0">
                <a:latin typeface="Times New Roman"/>
                <a:cs typeface="Times New Roman"/>
              </a:rPr>
              <a:t>-core capital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movements</a:t>
            </a:r>
            <a:endParaRPr lang="en-US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My take on the crisis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Inequality is not an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undesired outcome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but a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pre-requisite for perpetual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growth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under capitalism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Crisis </a:t>
            </a:r>
            <a:r>
              <a:rPr lang="en-US" dirty="0">
                <a:latin typeface="Times New Roman"/>
                <a:cs typeface="Times New Roman"/>
              </a:rPr>
              <a:t>of over-accumulation </a:t>
            </a:r>
            <a:r>
              <a:rPr lang="en-US" dirty="0" smtClean="0">
                <a:latin typeface="Times New Roman"/>
                <a:cs typeface="Times New Roman"/>
              </a:rPr>
              <a:t>of capital</a:t>
            </a:r>
          </a:p>
          <a:p>
            <a:pPr marL="0" indent="0" algn="ctr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Financialization</a:t>
            </a:r>
            <a:r>
              <a:rPr lang="en-US" dirty="0" smtClean="0">
                <a:latin typeface="Times New Roman"/>
                <a:cs typeface="Times New Roman"/>
              </a:rPr>
              <a:t> as consequence - </a:t>
            </a:r>
            <a:r>
              <a:rPr lang="en-US" dirty="0">
                <a:latin typeface="Times New Roman"/>
                <a:cs typeface="Times New Roman"/>
              </a:rPr>
              <a:t>not a </a:t>
            </a:r>
            <a:r>
              <a:rPr lang="en-US" dirty="0" smtClean="0">
                <a:latin typeface="Times New Roman"/>
                <a:cs typeface="Times New Roman"/>
              </a:rPr>
              <a:t>cause</a:t>
            </a:r>
          </a:p>
          <a:p>
            <a:pPr marL="0" indent="0" algn="ctr">
              <a:buNone/>
            </a:pPr>
            <a:endParaRPr lang="en-US" dirty="0" smtClean="0">
              <a:effectLst/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>
              <a:effectLst/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 smtClean="0">
                <a:effectLst/>
                <a:latin typeface="Times New Roman"/>
                <a:cs typeface="Times New Roman"/>
              </a:rPr>
              <a:t>Imperialis</a:t>
            </a:r>
            <a:r>
              <a:rPr lang="en-US" dirty="0" smtClean="0">
                <a:latin typeface="Times New Roman"/>
                <a:cs typeface="Times New Roman"/>
              </a:rPr>
              <a:t>t exploitation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3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Crisis of over-accumulation of capital</a:t>
            </a:r>
            <a:b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Competition yields obsessive accumulation of capital –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quest for relative surplus value</a:t>
            </a:r>
          </a:p>
          <a:p>
            <a:pPr marL="0" indent="0" algn="ctr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Production increases faster than return –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lower rates of profits</a:t>
            </a:r>
          </a:p>
          <a:p>
            <a:pPr marL="0" indent="0" algn="ctr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Recessions free up capital –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increased concentration (i.e., inequality)</a:t>
            </a:r>
            <a:endParaRPr lang="en-US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26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Accumulation &amp; Imperialist Exploitation:</a:t>
            </a:r>
            <a:b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Expansions and Slumps since WWII</a:t>
            </a:r>
            <a:endParaRPr lang="en-US"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Sustained expansion (1948-1973) - </a:t>
            </a:r>
            <a:r>
              <a:rPr lang="en-US" sz="2200" dirty="0" smtClean="0"/>
              <a:t>“Golden years” of western capitalism</a:t>
            </a:r>
          </a:p>
          <a:p>
            <a:pPr lvl="1"/>
            <a:r>
              <a:rPr lang="en-US" sz="2200" dirty="0" smtClean="0"/>
              <a:t>Racial oppression and marginalization (indigenous peoples, African Americans, immigrants of color, undocumented immigrants)</a:t>
            </a:r>
          </a:p>
          <a:p>
            <a:pPr lvl="1"/>
            <a:r>
              <a:rPr lang="en-US" sz="2200" dirty="0" smtClean="0"/>
              <a:t>Capital accumulation averaged 4%/year, 5.5% in 1970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World slump (1973-1982) </a:t>
            </a:r>
            <a:r>
              <a:rPr lang="en-US" sz="2200" dirty="0" smtClean="0"/>
              <a:t>– viewed as recessions</a:t>
            </a:r>
          </a:p>
          <a:p>
            <a:pPr lvl="1"/>
            <a:r>
              <a:rPr lang="en-US" sz="2200" dirty="0"/>
              <a:t>O</a:t>
            </a:r>
            <a:r>
              <a:rPr lang="en-US" sz="2200" dirty="0" smtClean="0"/>
              <a:t>ver-accumulation of capital</a:t>
            </a:r>
          </a:p>
          <a:p>
            <a:pPr lvl="1"/>
            <a:r>
              <a:rPr lang="en-US" sz="2200" dirty="0" smtClean="0"/>
              <a:t>Decreasing rates of profit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Sustained expansion (1982-2007)</a:t>
            </a:r>
          </a:p>
          <a:p>
            <a:pPr lvl="1"/>
            <a:r>
              <a:rPr lang="en-US" sz="2200" dirty="0" smtClean="0"/>
              <a:t>War on the Global South and labor</a:t>
            </a:r>
          </a:p>
          <a:p>
            <a:pPr lvl="1"/>
            <a:r>
              <a:rPr lang="en-US" sz="2200" dirty="0" err="1"/>
              <a:t>F</a:t>
            </a:r>
            <a:r>
              <a:rPr lang="en-US" sz="2200" dirty="0" err="1" smtClean="0"/>
              <a:t>inancialization</a:t>
            </a:r>
            <a:r>
              <a:rPr lang="en-US" sz="2200" dirty="0" smtClean="0"/>
              <a:t> in the 1990s, debt financing, and exploitation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World slump (2007-?)</a:t>
            </a:r>
          </a:p>
          <a:p>
            <a:pPr lvl="1"/>
            <a:r>
              <a:rPr lang="en-US" sz="2200" dirty="0" smtClean="0"/>
              <a:t>Domestic and global inequality at all time high</a:t>
            </a:r>
          </a:p>
          <a:p>
            <a:pPr lvl="1"/>
            <a:r>
              <a:rPr lang="en-US" sz="2200" dirty="0" smtClean="0"/>
              <a:t>Collapse of Global capitalism?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Profits under capitalism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Profits =       </a:t>
            </a:r>
            <a:r>
              <a:rPr lang="en-US" u="sng" dirty="0" smtClean="0">
                <a:latin typeface="Times New Roman"/>
                <a:cs typeface="Times New Roman"/>
              </a:rPr>
              <a:t>      s   </a:t>
            </a:r>
            <a:r>
              <a:rPr lang="en-US" dirty="0" smtClean="0">
                <a:latin typeface="Times New Roman"/>
                <a:cs typeface="Times New Roman"/>
              </a:rPr>
              <a:t>          </a:t>
            </a:r>
            <a:r>
              <a:rPr lang="en-US" u="sng" dirty="0" smtClean="0">
                <a:latin typeface="Times New Roman"/>
                <a:cs typeface="Times New Roman"/>
              </a:rPr>
              <a:t>  </a:t>
            </a:r>
            <a:r>
              <a:rPr lang="en-US" u="sng" dirty="0">
                <a:latin typeface="Times New Roman"/>
                <a:cs typeface="Times New Roman"/>
              </a:rPr>
              <a:t>(s/v) </a:t>
            </a:r>
            <a:r>
              <a:rPr lang="en-US" u="sng" dirty="0" smtClean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		       (</a:t>
            </a:r>
            <a:r>
              <a:rPr lang="en-US" dirty="0">
                <a:latin typeface="Times New Roman"/>
                <a:cs typeface="Times New Roman"/>
              </a:rPr>
              <a:t>c +v</a:t>
            </a:r>
            <a:r>
              <a:rPr lang="en-US" dirty="0" smtClean="0">
                <a:latin typeface="Times New Roman"/>
                <a:cs typeface="Times New Roman"/>
              </a:rPr>
              <a:t>)   </a:t>
            </a:r>
            <a:r>
              <a:rPr lang="en-US" dirty="0">
                <a:latin typeface="Times New Roman"/>
                <a:cs typeface="Times New Roman"/>
              </a:rPr>
              <a:t>=  </a:t>
            </a:r>
            <a:r>
              <a:rPr lang="en-US" dirty="0" smtClean="0">
                <a:latin typeface="Times New Roman"/>
                <a:cs typeface="Times New Roman"/>
              </a:rPr>
              <a:t>  </a:t>
            </a:r>
            <a:r>
              <a:rPr lang="en-US" dirty="0">
                <a:latin typeface="Times New Roman"/>
                <a:cs typeface="Times New Roman"/>
              </a:rPr>
              <a:t>(1 + c/v)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s = surplus value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c = capital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V= variable capital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(s/v) </a:t>
            </a:r>
            <a:r>
              <a:rPr lang="en-US" sz="2400" dirty="0" smtClean="0">
                <a:latin typeface="Times New Roman"/>
                <a:cs typeface="Times New Roman"/>
              </a:rPr>
              <a:t>= rate of exploitation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(c/v) = organic composition of capital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00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Surplus Value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: the source of profits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025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The purpose of the capitalist mode of production is to increase surplus value.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Surplus Value (S) = Value of Labor – Labor Power (V)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S/V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represents rate of exploitation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Absolute surplus-value: increase surplus value by extending the working day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Relative surplus-value: labor day stays the same, but reduction in necessary labor time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		Constant </a:t>
            </a:r>
            <a:r>
              <a:rPr lang="en-US" dirty="0">
                <a:latin typeface="Times New Roman"/>
                <a:cs typeface="Times New Roman"/>
              </a:rPr>
              <a:t>capital (C) reduces labor time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		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C/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V = organic composition of capital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190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Profits under capitalism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Profits =       </a:t>
            </a:r>
            <a:r>
              <a:rPr lang="en-US" u="sng" dirty="0" smtClean="0">
                <a:latin typeface="Times New Roman"/>
                <a:cs typeface="Times New Roman"/>
              </a:rPr>
              <a:t>      s   </a:t>
            </a:r>
            <a:r>
              <a:rPr lang="en-US" dirty="0" smtClean="0">
                <a:latin typeface="Times New Roman"/>
                <a:cs typeface="Times New Roman"/>
              </a:rPr>
              <a:t>          </a:t>
            </a:r>
            <a:r>
              <a:rPr lang="en-US" u="sng" dirty="0" smtClean="0">
                <a:latin typeface="Times New Roman"/>
                <a:cs typeface="Times New Roman"/>
              </a:rPr>
              <a:t>  </a:t>
            </a:r>
            <a:r>
              <a:rPr lang="en-US" u="sng" dirty="0">
                <a:latin typeface="Times New Roman"/>
                <a:cs typeface="Times New Roman"/>
              </a:rPr>
              <a:t>(s/v) </a:t>
            </a:r>
            <a:r>
              <a:rPr lang="en-US" u="sng" dirty="0" smtClean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		       (</a:t>
            </a:r>
            <a:r>
              <a:rPr lang="en-US" dirty="0">
                <a:latin typeface="Times New Roman"/>
                <a:cs typeface="Times New Roman"/>
              </a:rPr>
              <a:t>c +v</a:t>
            </a:r>
            <a:r>
              <a:rPr lang="en-US" dirty="0" smtClean="0">
                <a:latin typeface="Times New Roman"/>
                <a:cs typeface="Times New Roman"/>
              </a:rPr>
              <a:t>)   </a:t>
            </a:r>
            <a:r>
              <a:rPr lang="en-US" dirty="0">
                <a:latin typeface="Times New Roman"/>
                <a:cs typeface="Times New Roman"/>
              </a:rPr>
              <a:t>=  </a:t>
            </a:r>
            <a:r>
              <a:rPr lang="en-US" dirty="0" smtClean="0">
                <a:latin typeface="Times New Roman"/>
                <a:cs typeface="Times New Roman"/>
              </a:rPr>
              <a:t>  </a:t>
            </a:r>
            <a:r>
              <a:rPr lang="en-US" dirty="0">
                <a:latin typeface="Times New Roman"/>
                <a:cs typeface="Times New Roman"/>
              </a:rPr>
              <a:t>(1 + c/v)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s = surplus value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c = capital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V= variable capital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(s/v) </a:t>
            </a:r>
            <a:r>
              <a:rPr lang="en-US" sz="2400" dirty="0" smtClean="0">
                <a:latin typeface="Times New Roman"/>
                <a:cs typeface="Times New Roman"/>
              </a:rPr>
              <a:t>= rate of exploitation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(c/v) = organic composition of capital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7430" y="1600199"/>
            <a:ext cx="21012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Capital needs s to grow faster than v, but that’s only possible with an increase in c, hence denominator has to increase</a:t>
            </a:r>
          </a:p>
          <a:p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 can expect surplus value to be in inverse proportion to the organic composition of capital</a:t>
            </a:r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985482" y="1806588"/>
            <a:ext cx="1291948" cy="468353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307739" y="2318450"/>
            <a:ext cx="969691" cy="506269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9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558800"/>
            <a:ext cx="8128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World 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economy tripled in size between 1982-2007, but…</a:t>
            </a:r>
            <a:b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en-US"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Mostly due to expansion in Asia, followed by 1997 crisis that was directly tied to over-accumulation</a:t>
            </a:r>
          </a:p>
          <a:p>
            <a:endParaRPr lang="en-US" sz="2800" u="sng" dirty="0" smtClean="0">
              <a:latin typeface="Times New Roman"/>
              <a:cs typeface="Times New Roman"/>
            </a:endParaRPr>
          </a:p>
          <a:p>
            <a:r>
              <a:rPr lang="en-US" sz="2800" u="sng" dirty="0" smtClean="0">
                <a:latin typeface="Times New Roman"/>
                <a:cs typeface="Times New Roman"/>
              </a:rPr>
              <a:t>It is not a finance crisis - it is a crisis of capitalism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1141" y="4310281"/>
            <a:ext cx="73115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Marx on the 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end of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capitalism: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At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first glance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… the entire crisis presents itself as simply a credit and monetary crisis” </a:t>
            </a:r>
            <a:endParaRPr lang="en-US" sz="28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Capital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Vol. 3, p.621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42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5" y="274638"/>
            <a:ext cx="8672285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35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Country				Monthly Wage as % of U.S. wage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United States		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           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           100 – real wages -10% since 1970s</a:t>
            </a:r>
          </a:p>
          <a:p>
            <a:pPr marL="0" indent="0">
              <a:buNone/>
            </a:pPr>
            <a:r>
              <a:rPr lang="en-US" sz="2800" dirty="0" smtClean="0"/>
              <a:t>Chile							   14.9</a:t>
            </a:r>
          </a:p>
          <a:p>
            <a:pPr marL="0" indent="0">
              <a:buNone/>
            </a:pPr>
            <a:r>
              <a:rPr lang="en-US" sz="2800" dirty="0" smtClean="0"/>
              <a:t>Mexico                                                11.8</a:t>
            </a:r>
          </a:p>
          <a:p>
            <a:pPr marL="0" indent="0">
              <a:buNone/>
            </a:pPr>
            <a:r>
              <a:rPr lang="en-US" sz="2800" dirty="0" smtClean="0"/>
              <a:t>China*						            4.9</a:t>
            </a:r>
          </a:p>
          <a:p>
            <a:pPr marL="0" indent="0">
              <a:buNone/>
            </a:pPr>
            <a:r>
              <a:rPr lang="en-US" sz="2800" dirty="0" smtClean="0"/>
              <a:t>Indonesia						     1.9</a:t>
            </a:r>
          </a:p>
          <a:p>
            <a:pPr marL="0" indent="0">
              <a:buNone/>
            </a:pPr>
            <a:r>
              <a:rPr lang="en-US" sz="2800" dirty="0" smtClean="0"/>
              <a:t>India							     0.8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*109 million manufacturing workers</a:t>
            </a:r>
          </a:p>
          <a:p>
            <a:pPr marL="0" indent="0">
              <a:buNone/>
            </a:pPr>
            <a:r>
              <a:rPr lang="en-US" sz="2100" dirty="0" smtClean="0"/>
              <a:t>(G7: 53 million combined)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2100" dirty="0"/>
              <a:t>IMF numbers indicate that more than half of the global labor force of 3 billion people lives in East or South East Asia.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Source</a:t>
            </a:r>
            <a:r>
              <a:rPr lang="en-US" sz="2000" dirty="0"/>
              <a:t>: International Labor Organizations, Yearbook of Labor Statistics, 2006</a:t>
            </a:r>
            <a:endParaRPr lang="en-US" sz="1900" dirty="0"/>
          </a:p>
        </p:txBody>
      </p:sp>
      <p:sp>
        <p:nvSpPr>
          <p:cNvPr id="4" name="Rectangle 3"/>
          <p:cNvSpPr/>
          <p:nvPr/>
        </p:nvSpPr>
        <p:spPr>
          <a:xfrm>
            <a:off x="635001" y="266224"/>
            <a:ext cx="7889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Thesis </a:t>
            </a:r>
            <a:r>
              <a:rPr lang="en-US" sz="2400" dirty="0" smtClean="0">
                <a:solidFill>
                  <a:srgbClr val="FF0000"/>
                </a:solidFill>
              </a:rPr>
              <a:t>4: </a:t>
            </a:r>
            <a:r>
              <a:rPr lang="en-US" sz="2400" dirty="0">
                <a:solidFill>
                  <a:srgbClr val="FF0000"/>
                </a:solidFill>
              </a:rPr>
              <a:t>The neoliberal </a:t>
            </a:r>
            <a:r>
              <a:rPr lang="en-US" sz="2400" dirty="0" smtClean="0">
                <a:solidFill>
                  <a:srgbClr val="FF0000"/>
                </a:solidFill>
              </a:rPr>
              <a:t>agenda has </a:t>
            </a:r>
            <a:r>
              <a:rPr lang="en-US" sz="2400" dirty="0">
                <a:solidFill>
                  <a:srgbClr val="FF0000"/>
                </a:solidFill>
              </a:rPr>
              <a:t>accelerated “primitive accumulation” by exploiting the Global South’s “Reserve Army of Labor” </a:t>
            </a:r>
            <a:r>
              <a:rPr lang="en-US" sz="2400" dirty="0" smtClean="0">
                <a:solidFill>
                  <a:srgbClr val="FF0000"/>
                </a:solidFill>
              </a:rPr>
              <a:t>while </a:t>
            </a:r>
            <a:r>
              <a:rPr lang="en-US" sz="2400" dirty="0">
                <a:solidFill>
                  <a:srgbClr val="FF0000"/>
                </a:solidFill>
              </a:rPr>
              <a:t>disciplining workers in the North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97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Share of world income received by the richest 20% of the world’s countries relative to the share of the poorest 20%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Source: United Nations Development Program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1820 – 3:1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1870 – 7:1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1913 – 11:1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1960 – 30:1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1990 – 60: 1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1997 – 74:1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2013 – </a:t>
            </a:r>
            <a:r>
              <a:rPr lang="en-US" dirty="0" smtClean="0">
                <a:latin typeface="Times New Roman"/>
                <a:cs typeface="Times New Roman"/>
              </a:rPr>
              <a:t>214:1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Global North/South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North: ¼ population, 4/5 income 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South: 3/4 population, 1/5 income 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6922"/>
            <a:ext cx="9144000" cy="202950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Thesis 5: </a:t>
            </a:r>
            <a:r>
              <a:rPr lang="en-US" sz="31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3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apitalist expansion in the neoliberal era delayed the “real” crisis</a:t>
            </a:r>
            <a:r>
              <a:rPr lang="en-US" dirty="0">
                <a:latin typeface="Times New Roman"/>
                <a:cs typeface="Times New Roman"/>
              </a:rPr>
              <a:t/>
            </a:r>
            <a:br>
              <a:rPr lang="en-US" dirty="0">
                <a:latin typeface="Times New Roman"/>
                <a:cs typeface="Times New Roman"/>
              </a:rPr>
            </a:b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6429"/>
            <a:ext cx="8229600" cy="4039733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World </a:t>
            </a:r>
            <a:r>
              <a:rPr lang="en-US" sz="2400" dirty="0">
                <a:latin typeface="Times New Roman"/>
                <a:cs typeface="Times New Roman"/>
              </a:rPr>
              <a:t>Bank figures suggest that 95% of the world economy in the 1970s was tied to the “real economy”, and 5% was considered “speculative”. Twenty years later the numbers were reversed.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1973</a:t>
            </a:r>
            <a:r>
              <a:rPr lang="en-US" sz="2400" dirty="0">
                <a:latin typeface="Times New Roman"/>
                <a:cs typeface="Times New Roman"/>
              </a:rPr>
              <a:t>-1979: $500 billion in new debt (25% per year</a:t>
            </a:r>
            <a:r>
              <a:rPr lang="en-US" sz="2400" dirty="0" smtClean="0">
                <a:latin typeface="Times New Roman"/>
                <a:cs typeface="Times New Roman"/>
              </a:rPr>
              <a:t>) -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“Volcker shock”</a:t>
            </a:r>
          </a:p>
          <a:p>
            <a:pPr marL="457200" lvl="1" indent="0"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1980</a:t>
            </a:r>
            <a:r>
              <a:rPr lang="en-US" sz="2400" dirty="0">
                <a:latin typeface="Times New Roman"/>
                <a:cs typeface="Times New Roman"/>
              </a:rPr>
              <a:t>-2002: developing economies paid $4.6 trillion in debt payments to the Global North (8x the original loans)</a:t>
            </a:r>
          </a:p>
          <a:p>
            <a:pPr marL="457200" lvl="1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Mexico</a:t>
            </a:r>
            <a:r>
              <a:rPr lang="en-US" sz="2400" dirty="0">
                <a:latin typeface="Times New Roman"/>
                <a:cs typeface="Times New Roman"/>
              </a:rPr>
              <a:t>: minimum wage –40%</a:t>
            </a:r>
          </a:p>
          <a:p>
            <a:pPr marL="457200" lvl="1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80% below poverty line</a:t>
            </a:r>
          </a:p>
          <a:p>
            <a:pPr marL="457200" lvl="1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0.3% control 50% of wealth</a:t>
            </a:r>
          </a:p>
          <a:p>
            <a:pPr marL="914400" lvl="2" indent="0">
              <a:buNone/>
            </a:pPr>
            <a:endParaRPr lang="en-US" sz="2000" dirty="0"/>
          </a:p>
          <a:p>
            <a:pPr marL="914400" lvl="2" indent="0">
              <a:buNone/>
            </a:pPr>
            <a:r>
              <a:rPr lang="en-US" sz="2000" dirty="0"/>
              <a:t>Source: Center for Economy Policy </a:t>
            </a:r>
          </a:p>
          <a:p>
            <a:pPr lvl="1"/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25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274638"/>
            <a:ext cx="887185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Thesis 6: Neoliberalism has sustained capital’s oppression, but </a:t>
            </a:r>
            <a:r>
              <a:rPr lang="en-US" sz="3600" dirty="0">
                <a:solidFill>
                  <a:srgbClr val="FF0000"/>
                </a:solidFill>
              </a:rPr>
              <a:t>c</a:t>
            </a:r>
            <a:r>
              <a:rPr lang="en-US" sz="3600" dirty="0" smtClean="0">
                <a:solidFill>
                  <a:srgbClr val="FF0000"/>
                </a:solidFill>
              </a:rPr>
              <a:t>apitalism </a:t>
            </a:r>
            <a:r>
              <a:rPr lang="en-US" sz="3600" dirty="0">
                <a:solidFill>
                  <a:srgbClr val="FF0000"/>
                </a:solidFill>
              </a:rPr>
              <a:t>is the real problem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100" dirty="0">
                <a:latin typeface="Times New Roman"/>
                <a:cs typeface="Times New Roman"/>
              </a:rPr>
              <a:t>The capitalist market is a </a:t>
            </a:r>
            <a:r>
              <a:rPr lang="en-US" sz="3100" u="sng" dirty="0">
                <a:latin typeface="Times New Roman"/>
                <a:cs typeface="Times New Roman"/>
              </a:rPr>
              <a:t>disciplinary </a:t>
            </a:r>
            <a:r>
              <a:rPr lang="en-US" sz="3100" u="sng" dirty="0" smtClean="0">
                <a:latin typeface="Times New Roman"/>
                <a:cs typeface="Times New Roman"/>
              </a:rPr>
              <a:t>system</a:t>
            </a:r>
            <a:r>
              <a:rPr lang="en-US" sz="3100" dirty="0" smtClean="0">
                <a:latin typeface="Times New Roman"/>
                <a:cs typeface="Times New Roman"/>
              </a:rPr>
              <a:t> that contributes to alienation and exploitation</a:t>
            </a:r>
          </a:p>
          <a:p>
            <a:pPr marL="0" indent="0" algn="ctr">
              <a:buNone/>
            </a:pPr>
            <a:endParaRPr lang="en-US" sz="3100" dirty="0">
              <a:latin typeface="Times New Roman"/>
              <a:cs typeface="Times New Roman"/>
            </a:endParaRPr>
          </a:p>
          <a:p>
            <a:r>
              <a:rPr lang="en-US" sz="3100" dirty="0" smtClean="0">
                <a:latin typeface="Times New Roman"/>
                <a:cs typeface="Times New Roman"/>
              </a:rPr>
              <a:t>It starts with the modern </a:t>
            </a:r>
            <a:r>
              <a:rPr lang="en-US" sz="3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work discipline</a:t>
            </a:r>
          </a:p>
          <a:p>
            <a:pPr lvl="1"/>
            <a:r>
              <a:rPr lang="en-US" sz="3100" dirty="0" smtClean="0">
                <a:latin typeface="Times New Roman"/>
                <a:cs typeface="Times New Roman"/>
              </a:rPr>
              <a:t>Obedience</a:t>
            </a:r>
          </a:p>
          <a:p>
            <a:pPr lvl="1"/>
            <a:r>
              <a:rPr lang="en-US" sz="3100" dirty="0" smtClean="0">
                <a:latin typeface="Times New Roman"/>
                <a:cs typeface="Times New Roman"/>
              </a:rPr>
              <a:t>Industriousness</a:t>
            </a:r>
          </a:p>
          <a:p>
            <a:pPr lvl="1"/>
            <a:r>
              <a:rPr lang="en-US" sz="3100" dirty="0" smtClean="0">
                <a:latin typeface="Times New Roman"/>
                <a:cs typeface="Times New Roman"/>
              </a:rPr>
              <a:t>Financial responsibility</a:t>
            </a:r>
          </a:p>
          <a:p>
            <a:pPr marL="0" indent="0">
              <a:buNone/>
            </a:pPr>
            <a:endParaRPr lang="en-US" sz="31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100" dirty="0" smtClean="0">
                <a:latin typeface="Times New Roman"/>
                <a:cs typeface="Times New Roman"/>
              </a:rPr>
              <a:t>“</a:t>
            </a:r>
            <a:r>
              <a:rPr lang="en-US" sz="3100" dirty="0">
                <a:latin typeface="Times New Roman"/>
                <a:cs typeface="Times New Roman"/>
              </a:rPr>
              <a:t>we are experiencing a statistical recovery, but a human recession” (Larry Summers 2009) </a:t>
            </a:r>
          </a:p>
          <a:p>
            <a:endParaRPr lang="en-US" sz="31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100" dirty="0">
                <a:latin typeface="Times New Roman"/>
                <a:cs typeface="Times New Roman"/>
              </a:rPr>
              <a:t>“there is a statistical recovery </a:t>
            </a:r>
            <a:r>
              <a:rPr lang="en-US" sz="3100" i="1" dirty="0">
                <a:latin typeface="Times New Roman"/>
                <a:cs typeface="Times New Roman"/>
              </a:rPr>
              <a:t>because</a:t>
            </a:r>
            <a:r>
              <a:rPr lang="en-US" sz="3100" dirty="0">
                <a:latin typeface="Times New Roman"/>
                <a:cs typeface="Times New Roman"/>
              </a:rPr>
              <a:t> of a human recession” (California school teacher 2009)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4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Domestic </a:t>
            </a:r>
            <a:r>
              <a:rPr lang="en-US" sz="4000" dirty="0" smtClean="0">
                <a:solidFill>
                  <a:srgbClr val="FF0000"/>
                </a:solidFill>
              </a:rPr>
              <a:t>Example: Wealth Distribution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America’s 35 largest cities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African American unemployment: 30-35%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African Americans and Latinos 3x more likely to live in poverty than whites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50% of all American children today will at some point live off food stamps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90% of all African American children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Net worth: 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African Americans $0.10 per $1.00 of White, Latinos $0.12.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African American women: $100 median net wealth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Latino women: $120 median net wealth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White women: $41,500 median net wealth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Source: Economic Policy Institute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apitalist 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roduction = exploitation = unequal exchange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exploitation = our ideologies?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8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U.S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Worker Productivity &amp; Real wages 1960-2000</a:t>
            </a:r>
            <a:b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en-US"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8343"/>
            <a:ext cx="8102600" cy="492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300202"/>
            <a:ext cx="368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Source: </a:t>
            </a:r>
            <a:r>
              <a:rPr lang="en-US" b="1" dirty="0" err="1"/>
              <a:t>Pollin</a:t>
            </a:r>
            <a:r>
              <a:rPr lang="en-US" b="1" dirty="0"/>
              <a:t>, </a:t>
            </a:r>
            <a:r>
              <a:rPr lang="en-US" b="1" i="1" dirty="0" err="1"/>
              <a:t>Countours</a:t>
            </a:r>
            <a:r>
              <a:rPr lang="en-US" b="1" i="1" dirty="0"/>
              <a:t> of Descent</a:t>
            </a:r>
          </a:p>
        </p:txBody>
      </p:sp>
    </p:spTree>
    <p:extLst>
      <p:ext uri="{BB962C8B-B14F-4D97-AF65-F5344CB8AC3E}">
        <p14:creationId xmlns:p14="http://schemas.microsoft.com/office/powerpoint/2010/main" val="27152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Europe:</a:t>
            </a:r>
            <a:b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Within and Between Differences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Norway: democratic socialism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096657" cy="49856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Population: 5.1 million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GDP (PPP): $352 billion (421 nominal)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GDP/Capita: $67,445 ($80,749 nominal)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Gini</a:t>
            </a:r>
            <a:r>
              <a:rPr lang="en-US" dirty="0" smtClean="0">
                <a:latin typeface="Times New Roman"/>
                <a:cs typeface="Times New Roman"/>
              </a:rPr>
              <a:t>: 22.3 (low)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HDI: 0.944 (highest in the world)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Government surplus &lt; $1,000 billion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79" y="1600200"/>
            <a:ext cx="4881521" cy="324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How do Norwegians think about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“value” in society?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Welfare does not begin and end with production and consumption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 also includes critical human rights such as health, culture, and access to education</a:t>
            </a:r>
          </a:p>
          <a:p>
            <a:pPr marL="457200" lvl="1" indent="0">
              <a:buNone/>
            </a:pPr>
            <a:endParaRPr lang="en-US" sz="32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715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High degree of class consciousness:</a:t>
            </a:r>
          </a:p>
          <a:p>
            <a:pPr marL="5715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Important to recognize the relationship between our economic modalities and our ideologies</a:t>
            </a:r>
            <a:endParaRPr lang="en-US" dirty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US" sz="32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US" sz="32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96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912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Scandinavian concerns about the market</a:t>
            </a:r>
            <a:endParaRPr lang="en-US"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857" y="1474094"/>
            <a:ext cx="2921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/>
                <a:cs typeface="Times New Roman"/>
              </a:rPr>
              <a:t>“Market </a:t>
            </a:r>
            <a:r>
              <a:rPr lang="en-US" sz="2600" dirty="0">
                <a:latin typeface="Times New Roman"/>
                <a:cs typeface="Times New Roman"/>
              </a:rPr>
              <a:t>forces are good </a:t>
            </a:r>
            <a:r>
              <a:rPr lang="en-US" sz="2600" dirty="0" smtClean="0">
                <a:latin typeface="Times New Roman"/>
                <a:cs typeface="Times New Roman"/>
              </a:rPr>
              <a:t>servants but terrible masters”</a:t>
            </a:r>
          </a:p>
          <a:p>
            <a:endParaRPr lang="en-US" sz="2600" dirty="0">
              <a:latin typeface="Times New Roman"/>
              <a:cs typeface="Times New Roman"/>
            </a:endParaRPr>
          </a:p>
          <a:p>
            <a:r>
              <a:rPr lang="en-US" sz="2600" dirty="0" smtClean="0">
                <a:latin typeface="Times New Roman"/>
                <a:cs typeface="Times New Roman"/>
              </a:rPr>
              <a:t>Prime Minister Jens Stoltenberg</a:t>
            </a:r>
            <a:endParaRPr lang="en-US" sz="260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57" y="3967084"/>
            <a:ext cx="3251200" cy="248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13948" y="1474095"/>
            <a:ext cx="361964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 “...the Nordic model is about... universalism, generous benefits, social citizenship rights, dual-earner model, active labor market policies, and extensive social services” </a:t>
            </a:r>
            <a:endParaRPr lang="en-US" sz="2600" dirty="0">
              <a:latin typeface="Times New Roman"/>
              <a:cs typeface="Times New Roman"/>
            </a:endParaRPr>
          </a:p>
          <a:p>
            <a:pPr>
              <a:buFont typeface="Wingdings" charset="0"/>
              <a:buNone/>
            </a:pPr>
            <a:r>
              <a:rPr lang="en-US" sz="2400" dirty="0" err="1" smtClean="0">
                <a:latin typeface="Times New Roman"/>
                <a:cs typeface="Times New Roman"/>
              </a:rPr>
              <a:t>Joakim</a:t>
            </a:r>
            <a:r>
              <a:rPr lang="en-US" sz="2400" dirty="0" smtClean="0">
                <a:latin typeface="Times New Roman"/>
                <a:cs typeface="Times New Roman"/>
              </a:rPr>
              <a:t> Palme </a:t>
            </a: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6" name="Picture 1031" descr="http://www.se2009.eu/polopoly_fs/1.19794!image/3633697521.gif_gen/derivatives/landscape_546/36336975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48" y="4720503"/>
            <a:ext cx="3810000" cy="213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 w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</TotalTime>
  <Words>2049</Words>
  <Application>Microsoft Office PowerPoint</Application>
  <PresentationFormat>On-screen Show (4:3)</PresentationFormat>
  <Paragraphs>349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What’s Happening in Europe? Crisis, Inequality and Structural Constraints from Greece to Norway...and Places In Between </vt:lpstr>
      <vt:lpstr> </vt:lpstr>
      <vt:lpstr>Surplus Value: the source of profits</vt:lpstr>
      <vt:lpstr>PowerPoint Presentation</vt:lpstr>
      <vt:lpstr> U.S Worker Productivity &amp; Real wages 1960-2000 </vt:lpstr>
      <vt:lpstr>Europe: Within and Between Differences</vt:lpstr>
      <vt:lpstr>Norway: democratic socialism</vt:lpstr>
      <vt:lpstr>How do Norwegians think about  “value” in society?</vt:lpstr>
      <vt:lpstr>Scandinavian concerns about the market</vt:lpstr>
      <vt:lpstr>Lessons from the Norwegian Model</vt:lpstr>
      <vt:lpstr> Thesis 1: Human capital is by far the most important national resource– not oil and gas </vt:lpstr>
      <vt:lpstr>Thesis 2: The Norwegian welfare model is effective – not only in securing welfare services to the public. It also contributes to labor participation, flexibility and high productivity. </vt:lpstr>
      <vt:lpstr>The Health Care System</vt:lpstr>
      <vt:lpstr>PowerPoint Presentation</vt:lpstr>
      <vt:lpstr>Norway                       USA  (Source: The Commonwealth Fund – London School of Economics)</vt:lpstr>
      <vt:lpstr>Norway/USA comparison</vt:lpstr>
      <vt:lpstr>Norway/USA comparison</vt:lpstr>
      <vt:lpstr>Adult access to care</vt:lpstr>
      <vt:lpstr>OECD health care quality indicators</vt:lpstr>
      <vt:lpstr> Thesis 3: Tripartite cooperation between the social partners (unions and employers) and the Government has a long tradition in Norway and contributes to growth and equality </vt:lpstr>
      <vt:lpstr>Conclusion</vt:lpstr>
      <vt:lpstr>Greece and the EU: Neoliberalism</vt:lpstr>
      <vt:lpstr>Mainstream Explanations of the  Crisis in Greece</vt:lpstr>
      <vt:lpstr>PowerPoint Presentation</vt:lpstr>
      <vt:lpstr>Critical Explanations</vt:lpstr>
      <vt:lpstr>My take on the crisis</vt:lpstr>
      <vt:lpstr>Crisis of over-accumulation of capital </vt:lpstr>
      <vt:lpstr>Accumulation &amp; Imperialist Exploitation: Expansions and Slumps since WWII</vt:lpstr>
      <vt:lpstr>Profits under capitalism</vt:lpstr>
      <vt:lpstr>Profits under capitalism</vt:lpstr>
      <vt:lpstr>PowerPoint Presentation</vt:lpstr>
      <vt:lpstr> World economy tripled in size between 1982-2007, but… </vt:lpstr>
      <vt:lpstr>  </vt:lpstr>
      <vt:lpstr>Share of world income received by the richest 20% of the world’s countries relative to the share of the poorest 20%</vt:lpstr>
      <vt:lpstr> Thesis 5: Capitalist expansion in the neoliberal era delayed the “real” crisis </vt:lpstr>
      <vt:lpstr>           Thesis 6: Neoliberalism has sustained capital’s oppression, but capitalism is the real problem            </vt:lpstr>
      <vt:lpstr> Domestic Example: Wealth Distribution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Kristian F.  Braekkan</dc:creator>
  <cp:lastModifiedBy>Eshragh Motahar</cp:lastModifiedBy>
  <cp:revision>181</cp:revision>
  <dcterms:created xsi:type="dcterms:W3CDTF">2015-07-17T21:35:17Z</dcterms:created>
  <dcterms:modified xsi:type="dcterms:W3CDTF">2015-11-10T21:33:26Z</dcterms:modified>
</cp:coreProperties>
</file>