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63" r:id="rId6"/>
    <p:sldId id="262" r:id="rId7"/>
    <p:sldId id="261" r:id="rId8"/>
    <p:sldId id="264" r:id="rId9"/>
    <p:sldId id="272" r:id="rId10"/>
    <p:sldId id="273" r:id="rId11"/>
    <p:sldId id="282" r:id="rId12"/>
    <p:sldId id="285" r:id="rId13"/>
    <p:sldId id="265" r:id="rId14"/>
    <p:sldId id="268" r:id="rId15"/>
    <p:sldId id="269" r:id="rId16"/>
    <p:sldId id="286" r:id="rId17"/>
    <p:sldId id="260" r:id="rId18"/>
    <p:sldId id="259" r:id="rId19"/>
    <p:sldId id="287" r:id="rId20"/>
    <p:sldId id="281" r:id="rId21"/>
    <p:sldId id="266" r:id="rId22"/>
    <p:sldId id="290" r:id="rId23"/>
    <p:sldId id="288" r:id="rId24"/>
    <p:sldId id="291" r:id="rId25"/>
    <p:sldId id="284" r:id="rId26"/>
    <p:sldId id="274" r:id="rId27"/>
    <p:sldId id="275" r:id="rId28"/>
    <p:sldId id="267" r:id="rId29"/>
    <p:sldId id="276"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1" d="100"/>
          <a:sy n="101" d="100"/>
        </p:scale>
        <p:origin x="-1114" y="8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313004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78084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221110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84029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08633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2837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49383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416087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55744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63808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72AEE-CD1D-48A4-A4F3-4B7A1881661A}" type="datetimeFigureOut">
              <a:rPr lang="en-US" smtClean="0"/>
              <a:t>9/13/2015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17868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72AEE-CD1D-48A4-A4F3-4B7A1881661A}" type="datetimeFigureOut">
              <a:rPr lang="en-US" smtClean="0"/>
              <a:t>9/13/2015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97C94-91AA-4D49-A0D1-977B318DF5AE}" type="slidenum">
              <a:rPr lang="en-US" smtClean="0"/>
              <a:t>‹#›</a:t>
            </a:fld>
            <a:endParaRPr lang="en-US" dirty="0"/>
          </a:p>
        </p:txBody>
      </p:sp>
    </p:spTree>
    <p:extLst>
      <p:ext uri="{BB962C8B-B14F-4D97-AF65-F5344CB8AC3E}">
        <p14:creationId xmlns:p14="http://schemas.microsoft.com/office/powerpoint/2010/main" val="607897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bloomberg.com/news/articles/2015-08-13/these-ceos-make-the-most-money-compared-with-their-worke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op.comedycentral.com/The-Colbert-Report-r-g-Tee/M/B00KQ2T9KY.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ps-dc.org/wp-content/uploads/2015/09/EE2015-Money-To-Burn-Upd.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c.cuny.edu/Page-Elements/Academics-Research-Centers-Initiatives/Centers-and-Institutes/Luxembourg-Income-Study-Center" TargetMode="External"/><Relationship Id="rId2" Type="http://schemas.openxmlformats.org/officeDocument/2006/relationships/hyperlink" Target="http://topincomes.parisschoolofeconomics.eu/#Graphic" TargetMode="External"/><Relationship Id="rId1" Type="http://schemas.openxmlformats.org/officeDocument/2006/relationships/slideLayout" Target="../slideLayouts/slideLayout2.xml"/><Relationship Id="rId5" Type="http://schemas.openxmlformats.org/officeDocument/2006/relationships/hyperlink" Target="http://scalar.usc.edu/works/growing-apart-a-political-history-of-american-inequality/index" TargetMode="External"/><Relationship Id="rId4" Type="http://schemas.openxmlformats.org/officeDocument/2006/relationships/hyperlink" Target="http://inequality.or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theguardian.com/books/2014/jun/17/thomas-piketty-lse-capitalism-tal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usinessweek.com/printer/articles/204120-pikettys-capital-an-economists-inequality-ideas-are-all-the-r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alar.usc.edu/works/growing-apart-a-political-history-of-american-inequality/inde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Inequality</a:t>
            </a:r>
            <a:br>
              <a:rPr lang="en-US" dirty="0" smtClean="0"/>
            </a:br>
            <a:r>
              <a:rPr lang="en-US" sz="4000" dirty="0" smtClean="0"/>
              <a:t>Economic and Social Perspectives</a:t>
            </a:r>
            <a:endParaRPr lang="en-US" sz="4000" dirty="0"/>
          </a:p>
        </p:txBody>
      </p:sp>
      <p:sp>
        <p:nvSpPr>
          <p:cNvPr id="3" name="Subtitle 2"/>
          <p:cNvSpPr>
            <a:spLocks noGrp="1"/>
          </p:cNvSpPr>
          <p:nvPr>
            <p:ph type="subTitle" idx="1"/>
          </p:nvPr>
        </p:nvSpPr>
        <p:spPr/>
        <p:txBody>
          <a:bodyPr/>
          <a:lstStyle/>
          <a:p>
            <a:r>
              <a:rPr lang="en-US" dirty="0" smtClean="0"/>
              <a:t>Teresa Meade and Eshragh Motahar</a:t>
            </a:r>
          </a:p>
          <a:p>
            <a:r>
              <a:rPr lang="en-US" dirty="0" smtClean="0"/>
              <a:t>Fall 2015</a:t>
            </a:r>
            <a:endParaRPr lang="en-US" dirty="0"/>
          </a:p>
        </p:txBody>
      </p:sp>
    </p:spTree>
    <p:extLst>
      <p:ext uri="{BB962C8B-B14F-4D97-AF65-F5344CB8AC3E}">
        <p14:creationId xmlns:p14="http://schemas.microsoft.com/office/powerpoint/2010/main" val="12637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CEO Pay</a:t>
            </a:r>
            <a:endParaRPr lang="en-US" dirty="0"/>
          </a:p>
        </p:txBody>
      </p:sp>
      <p:sp>
        <p:nvSpPr>
          <p:cNvPr id="3" name="Content Placeholder 2"/>
          <p:cNvSpPr>
            <a:spLocks noGrp="1"/>
          </p:cNvSpPr>
          <p:nvPr>
            <p:ph idx="1"/>
          </p:nvPr>
        </p:nvSpPr>
        <p:spPr/>
        <p:txBody>
          <a:bodyPr/>
          <a:lstStyle/>
          <a:p>
            <a:r>
              <a:rPr lang="en-US" b="1" dirty="0"/>
              <a:t>These U.S. CEOs Make a Lot More Money Than Their Workers</a:t>
            </a:r>
          </a:p>
          <a:p>
            <a:r>
              <a:rPr lang="en-US" sz="1200" dirty="0">
                <a:hlinkClick r:id="rId2"/>
              </a:rPr>
              <a:t>http://</a:t>
            </a:r>
            <a:r>
              <a:rPr lang="en-US" sz="1200" dirty="0" smtClean="0">
                <a:hlinkClick r:id="rId2"/>
              </a:rPr>
              <a:t>www.bloomberg.com/news/articles/2015-08-13/these-ceos-make-the-most-money-compared-with-their-workers</a:t>
            </a:r>
            <a:endParaRPr lang="en-US" sz="1200" dirty="0"/>
          </a:p>
          <a:p>
            <a:endParaRPr lang="en-US" sz="1200" dirty="0" smtClean="0"/>
          </a:p>
          <a:p>
            <a:endParaRPr lang="en-US" sz="1200" dirty="0"/>
          </a:p>
          <a:p>
            <a:r>
              <a:rPr lang="en-US" sz="2800" dirty="0"/>
              <a:t>Average CEO pay at the 350 largest U.S. companies by revenue surged 997 percent from 1978 to 2014, while the compensation of non-supervisory employees rose 10.9 percent, according to the Economic Policy Institute, a research group that advocates for workers. </a:t>
            </a:r>
          </a:p>
        </p:txBody>
      </p:sp>
    </p:spTree>
    <p:extLst>
      <p:ext uri="{BB962C8B-B14F-4D97-AF65-F5344CB8AC3E}">
        <p14:creationId xmlns:p14="http://schemas.microsoft.com/office/powerpoint/2010/main" val="410380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0"/>
            <a:ext cx="7721600" cy="875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434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summary, as of now (in approximate numbers)…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top 1% </a:t>
            </a:r>
          </a:p>
          <a:p>
            <a:pPr lvl="1"/>
            <a:r>
              <a:rPr lang="en-US" sz="3200" dirty="0" smtClean="0"/>
              <a:t>is taking home more than 20% of total income</a:t>
            </a:r>
          </a:p>
          <a:p>
            <a:pPr lvl="1"/>
            <a:r>
              <a:rPr lang="en-US" sz="3200" dirty="0" smtClean="0"/>
              <a:t>Owns at least 38% of total wealth</a:t>
            </a:r>
            <a:endParaRPr lang="en-US" sz="3200" dirty="0"/>
          </a:p>
          <a:p>
            <a:r>
              <a:rPr lang="en-US" dirty="0" smtClean="0"/>
              <a:t>The richest 400 people in the U.S. have more wealth than the bottom 150 million Americans put together</a:t>
            </a:r>
          </a:p>
          <a:p>
            <a:r>
              <a:rPr lang="en-US" dirty="0" smtClean="0"/>
              <a:t>CEOs of large corporations now earn 300 times wages of average workers (vs. 35-40 times in 50s-60s)</a:t>
            </a:r>
          </a:p>
          <a:p>
            <a:endParaRPr lang="en-US" dirty="0" smtClean="0"/>
          </a:p>
          <a:p>
            <a:pPr lvl="1"/>
            <a:endParaRPr lang="en-US" dirty="0"/>
          </a:p>
        </p:txBody>
      </p:sp>
    </p:spTree>
    <p:extLst>
      <p:ext uri="{BB962C8B-B14F-4D97-AF65-F5344CB8AC3E}">
        <p14:creationId xmlns:p14="http://schemas.microsoft.com/office/powerpoint/2010/main" val="3512107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Piketty’s Contributions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truly rich—top 1%  [making it “visible”]</a:t>
            </a:r>
          </a:p>
          <a:p>
            <a:r>
              <a:rPr lang="en-US" dirty="0" smtClean="0"/>
              <a:t>Inheritance</a:t>
            </a:r>
          </a:p>
          <a:p>
            <a:pPr lvl="1"/>
            <a:r>
              <a:rPr lang="en-US" dirty="0" smtClean="0"/>
              <a:t>“we’re … on </a:t>
            </a:r>
            <a:r>
              <a:rPr lang="en-US" dirty="0"/>
              <a:t>a path back to “patrimonial capitalism,” in which the commanding heights of the economy are controlled not by talented individuals but by family dynasties</a:t>
            </a:r>
            <a:r>
              <a:rPr lang="en-US" dirty="0" smtClean="0"/>
              <a:t>.”</a:t>
            </a:r>
          </a:p>
          <a:p>
            <a:r>
              <a:rPr lang="en-US" dirty="0" smtClean="0"/>
              <a:t>“It’s </a:t>
            </a:r>
            <a:r>
              <a:rPr lang="en-US" dirty="0"/>
              <a:t>a work that melds grand historical sweep—when was the last time you heard an economist invoke Jane Austen and Balzac?—with painstaking data analysis</a:t>
            </a:r>
            <a:r>
              <a:rPr lang="en-US" dirty="0" smtClean="0"/>
              <a:t>.”</a:t>
            </a:r>
            <a:endParaRPr lang="en-US" dirty="0"/>
          </a:p>
        </p:txBody>
      </p:sp>
    </p:spTree>
    <p:extLst>
      <p:ext uri="{BB962C8B-B14F-4D97-AF65-F5344CB8AC3E}">
        <p14:creationId xmlns:p14="http://schemas.microsoft.com/office/powerpoint/2010/main" val="2898898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Piketty’s Contributions (2)</a:t>
            </a:r>
            <a:endParaRPr lang="en-US" dirty="0"/>
          </a:p>
        </p:txBody>
      </p:sp>
      <p:sp>
        <p:nvSpPr>
          <p:cNvPr id="3" name="Content Placeholder 2"/>
          <p:cNvSpPr>
            <a:spLocks noGrp="1"/>
          </p:cNvSpPr>
          <p:nvPr>
            <p:ph idx="1"/>
          </p:nvPr>
        </p:nvSpPr>
        <p:spPr/>
        <p:txBody>
          <a:bodyPr/>
          <a:lstStyle/>
          <a:p>
            <a:r>
              <a:rPr lang="en-US" dirty="0" smtClean="0"/>
              <a:t>Income from capital vs. earned income (wages and salaries)</a:t>
            </a:r>
          </a:p>
          <a:p>
            <a:r>
              <a:rPr lang="en-US" dirty="0" smtClean="0"/>
              <a:t>Unequal </a:t>
            </a:r>
            <a:r>
              <a:rPr lang="en-US" dirty="0"/>
              <a:t>ownership of assets, not unequal pay, i</a:t>
            </a:r>
            <a:r>
              <a:rPr lang="en-US" dirty="0" smtClean="0"/>
              <a:t>s </a:t>
            </a:r>
            <a:r>
              <a:rPr lang="en-US" dirty="0"/>
              <a:t>the prime driver of income </a:t>
            </a:r>
            <a:r>
              <a:rPr lang="en-US" dirty="0" smtClean="0"/>
              <a:t>disparities</a:t>
            </a:r>
          </a:p>
          <a:p>
            <a:endParaRPr lang="en-US" dirty="0"/>
          </a:p>
          <a:p>
            <a:r>
              <a:rPr lang="en-US" dirty="0" smtClean="0"/>
              <a:t>A good diagnosis is important if one is looking for remedies.</a:t>
            </a:r>
            <a:endParaRPr lang="en-US" dirty="0"/>
          </a:p>
        </p:txBody>
      </p:sp>
    </p:spTree>
    <p:extLst>
      <p:ext uri="{BB962C8B-B14F-4D97-AF65-F5344CB8AC3E}">
        <p14:creationId xmlns:p14="http://schemas.microsoft.com/office/powerpoint/2010/main" val="139931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lstStyle/>
          <a:p>
            <a:r>
              <a:rPr lang="en-US" dirty="0" smtClean="0"/>
              <a:t>“Patrimonial capitalism</a:t>
            </a:r>
            <a:r>
              <a:rPr lang="en-US" dirty="0"/>
              <a:t>” </a:t>
            </a:r>
            <a:endParaRPr lang="en-US" dirty="0" smtClean="0"/>
          </a:p>
          <a:p>
            <a:r>
              <a:rPr lang="en-US" dirty="0" smtClean="0"/>
              <a:t>Inequality </a:t>
            </a:r>
            <a:r>
              <a:rPr lang="en-US" dirty="0"/>
              <a:t>of opportunity</a:t>
            </a:r>
          </a:p>
          <a:p>
            <a:r>
              <a:rPr lang="en-US" dirty="0" smtClean="0"/>
              <a:t>Oligarchy</a:t>
            </a:r>
            <a:endParaRPr lang="en-US" dirty="0"/>
          </a:p>
          <a:p>
            <a:endParaRPr lang="en-US" dirty="0" smtClean="0"/>
          </a:p>
          <a:p>
            <a:r>
              <a:rPr lang="en-US" dirty="0" smtClean="0"/>
              <a:t>Lower growth</a:t>
            </a:r>
          </a:p>
          <a:p>
            <a:r>
              <a:rPr lang="en-US" dirty="0" smtClean="0"/>
              <a:t>More unstable economy</a:t>
            </a:r>
          </a:p>
        </p:txBody>
      </p:sp>
    </p:spTree>
    <p:extLst>
      <p:ext uri="{BB962C8B-B14F-4D97-AF65-F5344CB8AC3E}">
        <p14:creationId xmlns:p14="http://schemas.microsoft.com/office/powerpoint/2010/main" val="158869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U.S. becoming an Oligarchy?</a:t>
            </a:r>
            <a:endParaRPr lang="en-US" dirty="0"/>
          </a:p>
        </p:txBody>
      </p:sp>
      <p:sp>
        <p:nvSpPr>
          <p:cNvPr id="3" name="Content Placeholder 2"/>
          <p:cNvSpPr>
            <a:spLocks noGrp="1"/>
          </p:cNvSpPr>
          <p:nvPr>
            <p:ph idx="1"/>
          </p:nvPr>
        </p:nvSpPr>
        <p:spPr/>
        <p:txBody>
          <a:bodyPr/>
          <a:lstStyle/>
          <a:p>
            <a:r>
              <a:rPr lang="en-US" dirty="0" smtClean="0"/>
              <a:t>“Fewer </a:t>
            </a:r>
            <a:r>
              <a:rPr lang="en-US" dirty="0"/>
              <a:t>than four hundred families are responsible for almost half the money raised in the 2016 presidential campaign, a concentration of political donors that is </a:t>
            </a:r>
            <a:r>
              <a:rPr lang="en-US" dirty="0" smtClean="0"/>
              <a:t>unprecedented </a:t>
            </a:r>
            <a:r>
              <a:rPr lang="en-US" dirty="0"/>
              <a:t>in the modern era</a:t>
            </a:r>
            <a:r>
              <a:rPr lang="en-US" dirty="0" smtClean="0"/>
              <a:t>.”</a:t>
            </a:r>
          </a:p>
          <a:p>
            <a:endParaRPr lang="en-US" dirty="0"/>
          </a:p>
          <a:p>
            <a:pPr lvl="1"/>
            <a:r>
              <a:rPr lang="en-US" sz="2000" i="1" dirty="0" smtClean="0"/>
              <a:t>The New York Times</a:t>
            </a:r>
            <a:r>
              <a:rPr lang="en-US" sz="2000" dirty="0" smtClean="0"/>
              <a:t>, August, 2015</a:t>
            </a:r>
            <a:endParaRPr lang="en-US" sz="2000" dirty="0"/>
          </a:p>
        </p:txBody>
      </p:sp>
    </p:spTree>
    <p:extLst>
      <p:ext uri="{BB962C8B-B14F-4D97-AF65-F5344CB8AC3E}">
        <p14:creationId xmlns:p14="http://schemas.microsoft.com/office/powerpoint/2010/main" val="3254793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Sources (1)</a:t>
            </a:r>
            <a:endParaRPr lang="en-US" dirty="0"/>
          </a:p>
        </p:txBody>
      </p:sp>
      <p:sp>
        <p:nvSpPr>
          <p:cNvPr id="3" name="Content Placeholder 2"/>
          <p:cNvSpPr>
            <a:spLocks noGrp="1"/>
          </p:cNvSpPr>
          <p:nvPr>
            <p:ph idx="1"/>
          </p:nvPr>
        </p:nvSpPr>
        <p:spPr/>
        <p:txBody>
          <a:bodyPr/>
          <a:lstStyle/>
          <a:p>
            <a:r>
              <a:rPr lang="en-US" b="1" dirty="0"/>
              <a:t>IMF study finds inequality is damaging to economic growth </a:t>
            </a:r>
          </a:p>
          <a:p>
            <a:r>
              <a:rPr lang="en-US" b="1" dirty="0"/>
              <a:t>International Monetary Fund paper dismisses </a:t>
            </a:r>
            <a:r>
              <a:rPr lang="en-US" b="1" dirty="0" smtClean="0"/>
              <a:t>the argument </a:t>
            </a:r>
            <a:r>
              <a:rPr lang="en-US" b="1" dirty="0"/>
              <a:t>that redistributing incomes is self-defeating </a:t>
            </a:r>
          </a:p>
          <a:p>
            <a:pPr marL="0" indent="0">
              <a:buNone/>
            </a:pPr>
            <a:endParaRPr lang="en-US" dirty="0"/>
          </a:p>
        </p:txBody>
      </p:sp>
    </p:spTree>
    <p:extLst>
      <p:ext uri="{BB962C8B-B14F-4D97-AF65-F5344CB8AC3E}">
        <p14:creationId xmlns:p14="http://schemas.microsoft.com/office/powerpoint/2010/main" val="2049294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Sources (2)</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dirty="0" smtClean="0"/>
              <a:t> </a:t>
            </a:r>
            <a:r>
              <a:rPr lang="en-US" sz="9600" dirty="0"/>
              <a:t>We use consumption and balance sheet data disaggregated between the top 5% and the bottom 95% of US households by income to show that the bottom 95% went deeply into debt to mitigate the impact of their stagnant incomes on their consumption. We use micro data to calibrate an intrinsic Keynesian growth model and show that over a range of plausible parameter values, </a:t>
            </a:r>
            <a:r>
              <a:rPr lang="en-US" sz="9600" dirty="0">
                <a:solidFill>
                  <a:srgbClr val="FF0000"/>
                </a:solidFill>
              </a:rPr>
              <a:t>the rise in US household income inequality increased enough between the early 1980s and 2000s to cause the entire magnitude of the Great Recession and can explain the slow and prolonged recovery. </a:t>
            </a:r>
            <a:endParaRPr lang="en-US" sz="9600" dirty="0" smtClean="0">
              <a:solidFill>
                <a:srgbClr val="FF0000"/>
              </a:solidFill>
            </a:endParaRPr>
          </a:p>
          <a:p>
            <a:endParaRPr lang="en-US" sz="7000" dirty="0"/>
          </a:p>
          <a:p>
            <a:endParaRPr lang="en-US" sz="7000" dirty="0" smtClean="0"/>
          </a:p>
          <a:p>
            <a:endParaRPr lang="en-US" dirty="0"/>
          </a:p>
          <a:p>
            <a:r>
              <a:rPr lang="en-US" sz="2200" dirty="0"/>
              <a:t> * </a:t>
            </a:r>
            <a:r>
              <a:rPr lang="en-US" sz="4300" dirty="0" smtClean="0"/>
              <a:t>Authors Cynamon</a:t>
            </a:r>
            <a:r>
              <a:rPr lang="en-US" sz="4300" dirty="0"/>
              <a:t>: Visiting Scholar at the Federal Reserve Bank of St. Louis Center for Household Financial Stability; Fazzari: Departments of Economics and Sociology at Washington University in St. Louis. </a:t>
            </a:r>
          </a:p>
        </p:txBody>
      </p:sp>
    </p:spTree>
    <p:extLst>
      <p:ext uri="{BB962C8B-B14F-4D97-AF65-F5344CB8AC3E}">
        <p14:creationId xmlns:p14="http://schemas.microsoft.com/office/powerpoint/2010/main" val="101002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and</a:t>
            </a:r>
            <a:endParaRPr lang="en-US" dirty="0"/>
          </a:p>
        </p:txBody>
      </p:sp>
      <p:sp>
        <p:nvSpPr>
          <p:cNvPr id="3" name="Content Placeholder 2"/>
          <p:cNvSpPr>
            <a:spLocks noGrp="1"/>
          </p:cNvSpPr>
          <p:nvPr>
            <p:ph idx="1"/>
          </p:nvPr>
        </p:nvSpPr>
        <p:spPr/>
        <p:txBody>
          <a:bodyPr/>
          <a:lstStyle/>
          <a:p>
            <a:r>
              <a:rPr lang="en-US" b="1" dirty="0"/>
              <a:t>Income Inequality Hurts Economic </a:t>
            </a:r>
            <a:r>
              <a:rPr lang="en-US" b="1" dirty="0" smtClean="0"/>
              <a:t>Growth</a:t>
            </a:r>
          </a:p>
          <a:p>
            <a:endParaRPr lang="en-US" b="1" dirty="0"/>
          </a:p>
          <a:p>
            <a:pPr lvl="1"/>
            <a:r>
              <a:rPr lang="en-US" sz="1000" i="1" dirty="0" smtClean="0"/>
              <a:t>Forbes Magazine</a:t>
            </a:r>
            <a:endParaRPr lang="en-US" sz="1000" i="1" dirty="0"/>
          </a:p>
          <a:p>
            <a:endParaRPr lang="en-US" dirty="0"/>
          </a:p>
        </p:txBody>
      </p:sp>
    </p:spTree>
    <p:extLst>
      <p:ext uri="{BB962C8B-B14F-4D97-AF65-F5344CB8AC3E}">
        <p14:creationId xmlns:p14="http://schemas.microsoft.com/office/powerpoint/2010/main" val="301244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What do we mean by </a:t>
            </a:r>
            <a:r>
              <a:rPr lang="en-US" dirty="0" smtClean="0"/>
              <a:t>inequality?</a:t>
            </a:r>
            <a:endParaRPr lang="en-US" dirty="0" smtClean="0"/>
          </a:p>
          <a:p>
            <a:r>
              <a:rPr lang="en-US" dirty="0" smtClean="0"/>
              <a:t>Is it </a:t>
            </a:r>
            <a:r>
              <a:rPr lang="en-US" dirty="0" smtClean="0"/>
              <a:t>inevitable?</a:t>
            </a:r>
            <a:endParaRPr lang="en-US" dirty="0" smtClean="0"/>
          </a:p>
          <a:p>
            <a:r>
              <a:rPr lang="en-US" dirty="0" smtClean="0"/>
              <a:t>Historical context</a:t>
            </a:r>
          </a:p>
          <a:p>
            <a:r>
              <a:rPr lang="en-US" dirty="0" smtClean="0"/>
              <a:t>What is new?</a:t>
            </a:r>
          </a:p>
          <a:p>
            <a:r>
              <a:rPr lang="en-US" dirty="0" smtClean="0"/>
              <a:t>Why should we care about </a:t>
            </a:r>
            <a:r>
              <a:rPr lang="en-US" dirty="0" smtClean="0"/>
              <a:t>it?</a:t>
            </a:r>
          </a:p>
          <a:p>
            <a:r>
              <a:rPr lang="en-US" dirty="0" smtClean="0"/>
              <a:t>Policies</a:t>
            </a:r>
            <a:endParaRPr lang="en-US" dirty="0" smtClean="0"/>
          </a:p>
          <a:p>
            <a:endParaRPr lang="en-US" dirty="0"/>
          </a:p>
        </p:txBody>
      </p:sp>
    </p:spTree>
    <p:extLst>
      <p:ext uri="{BB962C8B-B14F-4D97-AF65-F5344CB8AC3E}">
        <p14:creationId xmlns:p14="http://schemas.microsoft.com/office/powerpoint/2010/main" val="972215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Policies</a:t>
            </a:r>
            <a:endParaRPr lang="en-US" dirty="0"/>
          </a:p>
        </p:txBody>
      </p:sp>
      <p:sp>
        <p:nvSpPr>
          <p:cNvPr id="3" name="Content Placeholder 2"/>
          <p:cNvSpPr>
            <a:spLocks noGrp="1"/>
          </p:cNvSpPr>
          <p:nvPr>
            <p:ph idx="1"/>
          </p:nvPr>
        </p:nvSpPr>
        <p:spPr/>
        <p:txBody>
          <a:bodyPr/>
          <a:lstStyle/>
          <a:p>
            <a:r>
              <a:rPr lang="en-US" dirty="0" err="1" smtClean="0"/>
              <a:t>Piketty</a:t>
            </a:r>
            <a:r>
              <a:rPr lang="en-US" dirty="0" smtClean="0"/>
              <a:t>:  </a:t>
            </a:r>
            <a:r>
              <a:rPr lang="en-US" dirty="0"/>
              <a:t>progressive wealth tax at the global scale, based upon automatic exchange of bank </a:t>
            </a:r>
            <a:r>
              <a:rPr lang="en-US" dirty="0" smtClean="0"/>
              <a:t>information</a:t>
            </a:r>
          </a:p>
          <a:p>
            <a:endParaRPr lang="en-US" dirty="0"/>
          </a:p>
          <a:p>
            <a:r>
              <a:rPr lang="en-US" dirty="0" smtClean="0"/>
              <a:t>Piketty’s critics</a:t>
            </a:r>
          </a:p>
          <a:p>
            <a:pPr lvl="1"/>
            <a:r>
              <a:rPr lang="en-US" dirty="0" smtClean="0"/>
              <a:t>Data</a:t>
            </a:r>
          </a:p>
          <a:p>
            <a:pPr lvl="1"/>
            <a:r>
              <a:rPr lang="en-US" dirty="0" smtClean="0"/>
              <a:t>Predictions</a:t>
            </a:r>
          </a:p>
          <a:p>
            <a:pPr lvl="1"/>
            <a:r>
              <a:rPr lang="en-US" dirty="0" smtClean="0"/>
              <a:t>Policy recommendations</a:t>
            </a:r>
            <a:endParaRPr lang="en-US" dirty="0"/>
          </a:p>
        </p:txBody>
      </p:sp>
    </p:spTree>
    <p:extLst>
      <p:ext uri="{BB962C8B-B14F-4D97-AF65-F5344CB8AC3E}">
        <p14:creationId xmlns:p14="http://schemas.microsoft.com/office/powerpoint/2010/main" val="4096228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Concepts</a:t>
            </a:r>
            <a:endParaRPr lang="en-US" dirty="0"/>
          </a:p>
        </p:txBody>
      </p:sp>
      <p:sp>
        <p:nvSpPr>
          <p:cNvPr id="3" name="Content Placeholder 2"/>
          <p:cNvSpPr>
            <a:spLocks noGrp="1"/>
          </p:cNvSpPr>
          <p:nvPr>
            <p:ph idx="1"/>
          </p:nvPr>
        </p:nvSpPr>
        <p:spPr/>
        <p:txBody>
          <a:bodyPr/>
          <a:lstStyle/>
          <a:p>
            <a:r>
              <a:rPr lang="en-US" dirty="0" smtClean="0"/>
              <a:t>Income (flow)</a:t>
            </a:r>
          </a:p>
          <a:p>
            <a:r>
              <a:rPr lang="en-US" dirty="0" smtClean="0"/>
              <a:t>Wealth  (stock)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124200"/>
            <a:ext cx="6642099" cy="2895600"/>
          </a:xfrm>
          <a:prstGeom prst="rect">
            <a:avLst/>
          </a:prstGeom>
        </p:spPr>
      </p:pic>
    </p:spTree>
    <p:extLst>
      <p:ext uri="{BB962C8B-B14F-4D97-AF65-F5344CB8AC3E}">
        <p14:creationId xmlns:p14="http://schemas.microsoft.com/office/powerpoint/2010/main" val="2071857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The </a:t>
            </a:r>
            <a:r>
              <a:rPr lang="en-US" dirty="0"/>
              <a:t>T-shirt</a:t>
            </a:r>
            <a:br>
              <a:rPr lang="en-US" dirty="0"/>
            </a:br>
            <a:r>
              <a:rPr lang="en-US" sz="1000" dirty="0">
                <a:hlinkClick r:id="rId2"/>
              </a:rPr>
              <a:t>http://</a:t>
            </a:r>
            <a:r>
              <a:rPr lang="en-US" sz="1000" dirty="0" smtClean="0">
                <a:hlinkClick r:id="rId2"/>
              </a:rPr>
              <a:t>shop.comedycentral.com/The-Colbert-Report-r-g-Tee/M/B00KQ2T9KY.htm</a:t>
            </a:r>
            <a:r>
              <a:rPr lang="en-US" sz="1000" dirty="0" smtClean="0"/>
              <a:t> </a:t>
            </a:r>
            <a:endParaRPr lang="en-US" sz="1000" i="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5219" y="1676400"/>
            <a:ext cx="4320381" cy="432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686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t>
            </a:r>
            <a:r>
              <a:rPr lang="en-US" dirty="0" smtClean="0"/>
              <a:t> vs. </a:t>
            </a:r>
            <a:r>
              <a:rPr lang="en-US" i="1" dirty="0" smtClean="0"/>
              <a:t>g</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r</a:t>
            </a:r>
            <a:r>
              <a:rPr lang="en-US" dirty="0" smtClean="0"/>
              <a:t> rate of return on capital</a:t>
            </a:r>
          </a:p>
          <a:p>
            <a:r>
              <a:rPr lang="en-US" i="1" dirty="0" smtClean="0"/>
              <a:t>g</a:t>
            </a:r>
            <a:r>
              <a:rPr lang="en-US" dirty="0" smtClean="0"/>
              <a:t> rate of growth of income</a:t>
            </a:r>
          </a:p>
          <a:p>
            <a:endParaRPr lang="en-US" i="1" dirty="0"/>
          </a:p>
          <a:p>
            <a:r>
              <a:rPr lang="en-US" dirty="0" smtClean="0"/>
              <a:t>If </a:t>
            </a:r>
            <a:r>
              <a:rPr lang="en-US" i="1" dirty="0" smtClean="0"/>
              <a:t>r &gt; g, </a:t>
            </a:r>
            <a:r>
              <a:rPr lang="en-US" dirty="0" smtClean="0"/>
              <a:t>then the ratio of capitalist’s wealth to worker’s wage increases at an annual rate </a:t>
            </a:r>
            <a:r>
              <a:rPr lang="en-US" smtClean="0"/>
              <a:t>of         </a:t>
            </a:r>
            <a:r>
              <a:rPr lang="en-US" i="1" smtClean="0"/>
              <a:t>r </a:t>
            </a:r>
            <a:r>
              <a:rPr lang="en-US" i="1" dirty="0" smtClean="0"/>
              <a:t>– g</a:t>
            </a:r>
          </a:p>
          <a:p>
            <a:r>
              <a:rPr lang="en-US" dirty="0" smtClean="0"/>
              <a:t>Thus </a:t>
            </a:r>
            <a:r>
              <a:rPr lang="en-US" i="1" dirty="0" smtClean="0"/>
              <a:t>r &gt; g</a:t>
            </a:r>
            <a:r>
              <a:rPr lang="en-US" dirty="0" smtClean="0"/>
              <a:t> can be regarded as an “amplification mechanism” for existing inequalities, including labor income inequalities</a:t>
            </a:r>
          </a:p>
          <a:p>
            <a:endParaRPr lang="en-US" i="1" dirty="0"/>
          </a:p>
        </p:txBody>
      </p:sp>
    </p:spTree>
    <p:extLst>
      <p:ext uri="{BB962C8B-B14F-4D97-AF65-F5344CB8AC3E}">
        <p14:creationId xmlns:p14="http://schemas.microsoft.com/office/powerpoint/2010/main" val="2055951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Some additional graphs, tables, etc.</a:t>
            </a:r>
            <a:endParaRPr lang="en-US" dirty="0"/>
          </a:p>
        </p:txBody>
      </p:sp>
      <p:sp>
        <p:nvSpPr>
          <p:cNvPr id="3" name="Content Placeholder 2"/>
          <p:cNvSpPr>
            <a:spLocks noGrp="1"/>
          </p:cNvSpPr>
          <p:nvPr>
            <p:ph idx="1"/>
          </p:nvPr>
        </p:nvSpPr>
        <p:spPr/>
        <p:txBody>
          <a:bodyPr/>
          <a:lstStyle/>
          <a:p>
            <a:r>
              <a:rPr lang="en-US" dirty="0" err="1"/>
              <a:t>Piketty’s</a:t>
            </a:r>
            <a:r>
              <a:rPr lang="en-US" dirty="0"/>
              <a:t> Numerical </a:t>
            </a:r>
            <a:r>
              <a:rPr lang="en-US" dirty="0" smtClean="0"/>
              <a:t>Estimates</a:t>
            </a:r>
          </a:p>
          <a:p>
            <a:endParaRPr lang="en-US" dirty="0"/>
          </a:p>
          <a:p>
            <a:pPr lvl="1"/>
            <a:r>
              <a:rPr lang="en-US" i="1" dirty="0"/>
              <a:t>r</a:t>
            </a:r>
            <a:r>
              <a:rPr lang="en-US" dirty="0"/>
              <a:t> = 4-5%</a:t>
            </a:r>
          </a:p>
          <a:p>
            <a:pPr lvl="1"/>
            <a:r>
              <a:rPr lang="en-US" dirty="0"/>
              <a:t>g = 1.5</a:t>
            </a:r>
          </a:p>
          <a:p>
            <a:pPr lvl="1"/>
            <a:r>
              <a:rPr lang="en-US" dirty="0"/>
              <a:t>Thus, </a:t>
            </a:r>
            <a:r>
              <a:rPr lang="en-US" i="1" dirty="0"/>
              <a:t>r – g = </a:t>
            </a:r>
            <a:r>
              <a:rPr lang="en-US" dirty="0"/>
              <a:t>3%</a:t>
            </a:r>
          </a:p>
          <a:p>
            <a:pPr lvl="1"/>
            <a:endParaRPr lang="en-US" dirty="0"/>
          </a:p>
        </p:txBody>
      </p:sp>
    </p:spTree>
    <p:extLst>
      <p:ext uri="{BB962C8B-B14F-4D97-AF65-F5344CB8AC3E}">
        <p14:creationId xmlns:p14="http://schemas.microsoft.com/office/powerpoint/2010/main" val="3246084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93" y="457200"/>
            <a:ext cx="705802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019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CEO Pay</a:t>
            </a:r>
            <a:endParaRPr lang="en-US" dirty="0"/>
          </a:p>
        </p:txBody>
      </p:sp>
      <p:sp>
        <p:nvSpPr>
          <p:cNvPr id="3" name="Content Placeholder 2"/>
          <p:cNvSpPr>
            <a:spLocks noGrp="1"/>
          </p:cNvSpPr>
          <p:nvPr>
            <p:ph idx="1"/>
          </p:nvPr>
        </p:nvSpPr>
        <p:spPr/>
        <p:txBody>
          <a:bodyPr/>
          <a:lstStyle/>
          <a:p>
            <a:r>
              <a:rPr lang="en-US" i="1" dirty="0" smtClean="0"/>
              <a:t>Money to Burn:  How CEO Pay is Accelerating Climate Change</a:t>
            </a:r>
            <a:endParaRPr lang="en-US" dirty="0" smtClean="0"/>
          </a:p>
          <a:p>
            <a:endParaRPr lang="en-US" i="1" dirty="0"/>
          </a:p>
          <a:p>
            <a:r>
              <a:rPr lang="en-US" sz="1200" i="1" dirty="0"/>
              <a:t>IPS:  </a:t>
            </a:r>
            <a:r>
              <a:rPr lang="en-US" sz="1200" i="1" dirty="0">
                <a:hlinkClick r:id="rId2"/>
              </a:rPr>
              <a:t>http://</a:t>
            </a:r>
            <a:r>
              <a:rPr lang="en-US" sz="1200" i="1" dirty="0" smtClean="0">
                <a:hlinkClick r:id="rId2"/>
              </a:rPr>
              <a:t>www.ips-dc.org/wp-content/uploads/2015/09/EE2015-Money-To-Burn-Upd.pdf</a:t>
            </a:r>
            <a:r>
              <a:rPr lang="en-US" sz="1200" i="1" dirty="0" smtClean="0"/>
              <a:t> </a:t>
            </a:r>
            <a:endParaRPr lang="en-US" sz="1200" i="1" dirty="0"/>
          </a:p>
        </p:txBody>
      </p:sp>
    </p:spTree>
    <p:extLst>
      <p:ext uri="{BB962C8B-B14F-4D97-AF65-F5344CB8AC3E}">
        <p14:creationId xmlns:p14="http://schemas.microsoft.com/office/powerpoint/2010/main" val="3488421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Tax Rates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172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578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159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367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533400"/>
            <a:ext cx="7518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95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Methodological Issues</a:t>
            </a:r>
            <a:endParaRPr lang="en-US" dirty="0"/>
          </a:p>
        </p:txBody>
      </p:sp>
      <p:sp>
        <p:nvSpPr>
          <p:cNvPr id="3" name="Content Placeholder 2"/>
          <p:cNvSpPr>
            <a:spLocks noGrp="1"/>
          </p:cNvSpPr>
          <p:nvPr>
            <p:ph idx="1"/>
          </p:nvPr>
        </p:nvSpPr>
        <p:spPr/>
        <p:txBody>
          <a:bodyPr/>
          <a:lstStyle/>
          <a:p>
            <a:r>
              <a:rPr lang="en-US" dirty="0"/>
              <a:t>“Opinion” vs. evidence-based critical </a:t>
            </a:r>
            <a:r>
              <a:rPr lang="en-US" dirty="0" smtClean="0"/>
              <a:t>analysis</a:t>
            </a:r>
            <a:endParaRPr lang="en-US" dirty="0"/>
          </a:p>
          <a:p>
            <a:r>
              <a:rPr lang="en-US" dirty="0"/>
              <a:t>Correlation vs. causation</a:t>
            </a:r>
          </a:p>
          <a:p>
            <a:endParaRPr lang="en-US" dirty="0"/>
          </a:p>
        </p:txBody>
      </p:sp>
    </p:spTree>
    <p:extLst>
      <p:ext uri="{BB962C8B-B14F-4D97-AF65-F5344CB8AC3E}">
        <p14:creationId xmlns:p14="http://schemas.microsoft.com/office/powerpoint/2010/main" val="1610501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 Graph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13434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59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Relevant Sites</a:t>
            </a:r>
            <a:endParaRPr lang="en-US" dirty="0"/>
          </a:p>
        </p:txBody>
      </p:sp>
      <p:sp>
        <p:nvSpPr>
          <p:cNvPr id="3" name="Content Placeholder 2"/>
          <p:cNvSpPr>
            <a:spLocks noGrp="1"/>
          </p:cNvSpPr>
          <p:nvPr>
            <p:ph idx="1"/>
          </p:nvPr>
        </p:nvSpPr>
        <p:spPr/>
        <p:txBody>
          <a:bodyPr/>
          <a:lstStyle/>
          <a:p>
            <a:r>
              <a:rPr lang="en-US" sz="1200" dirty="0">
                <a:hlinkClick r:id="rId2"/>
              </a:rPr>
              <a:t>http://topincomes.parisschoolofeconomics.eu/#Graphic</a:t>
            </a:r>
            <a:r>
              <a:rPr lang="en-US" sz="1200" dirty="0" smtClean="0"/>
              <a:t>:</a:t>
            </a:r>
          </a:p>
          <a:p>
            <a:endParaRPr lang="en-US" sz="1200" dirty="0"/>
          </a:p>
          <a:p>
            <a:r>
              <a:rPr lang="en-US" sz="1200" dirty="0">
                <a:hlinkClick r:id="rId3"/>
              </a:rPr>
              <a:t>http://</a:t>
            </a:r>
            <a:r>
              <a:rPr lang="en-US" sz="1200" dirty="0" smtClean="0">
                <a:hlinkClick r:id="rId3"/>
              </a:rPr>
              <a:t>www.gc.cuny.edu/Page-Elements/Academics-Research-Centers-Initiatives/Centers-and-Institutes/Luxembourg-Income-Study-Center</a:t>
            </a:r>
            <a:endParaRPr lang="en-US" sz="1200" dirty="0" smtClean="0"/>
          </a:p>
          <a:p>
            <a:pPr marL="0" indent="0">
              <a:buNone/>
            </a:pPr>
            <a:endParaRPr lang="en-US" sz="1200" dirty="0" smtClean="0"/>
          </a:p>
          <a:p>
            <a:r>
              <a:rPr lang="en-US" sz="1200" dirty="0">
                <a:hlinkClick r:id="rId4"/>
              </a:rPr>
              <a:t>http://inequality.org</a:t>
            </a:r>
            <a:r>
              <a:rPr lang="en-US" sz="1200" dirty="0" smtClean="0">
                <a:hlinkClick r:id="rId4"/>
              </a:rPr>
              <a:t>/</a:t>
            </a:r>
            <a:endParaRPr lang="en-US" sz="1200" dirty="0" smtClean="0"/>
          </a:p>
          <a:p>
            <a:pPr marL="0" indent="0">
              <a:buNone/>
            </a:pPr>
            <a:endParaRPr lang="en-US" sz="1200" dirty="0" smtClean="0"/>
          </a:p>
          <a:p>
            <a:r>
              <a:rPr lang="en-US" sz="1200" dirty="0">
                <a:hlinkClick r:id="rId5"/>
              </a:rPr>
              <a:t>http://</a:t>
            </a:r>
            <a:r>
              <a:rPr lang="en-US" sz="1200" dirty="0" smtClean="0">
                <a:hlinkClick r:id="rId5"/>
              </a:rPr>
              <a:t>scalar.usc.edu/works/growing-apart-a-political-history-of-american-inequality/index</a:t>
            </a:r>
            <a:endParaRPr lang="en-US" sz="1200" dirty="0" smtClean="0"/>
          </a:p>
          <a:p>
            <a:endParaRPr lang="en-US" dirty="0"/>
          </a:p>
        </p:txBody>
      </p:sp>
    </p:spTree>
    <p:extLst>
      <p:ext uri="{BB962C8B-B14F-4D97-AF65-F5344CB8AC3E}">
        <p14:creationId xmlns:p14="http://schemas.microsoft.com/office/powerpoint/2010/main" val="2578517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t>
            </a:r>
            <a:r>
              <a:rPr lang="en-US" dirty="0" err="1" smtClean="0"/>
              <a:t>Piketty</a:t>
            </a:r>
            <a:endParaRPr lang="en-US" dirty="0"/>
          </a:p>
        </p:txBody>
      </p:sp>
      <p:sp>
        <p:nvSpPr>
          <p:cNvPr id="3" name="Content Placeholder 2"/>
          <p:cNvSpPr>
            <a:spLocks noGrp="1"/>
          </p:cNvSpPr>
          <p:nvPr>
            <p:ph idx="1"/>
          </p:nvPr>
        </p:nvSpPr>
        <p:spPr/>
        <p:txBody>
          <a:bodyPr/>
          <a:lstStyle/>
          <a:p>
            <a:r>
              <a:rPr lang="en-US" b="1" dirty="0" smtClean="0"/>
              <a:t>Book published in Spring 2014</a:t>
            </a:r>
          </a:p>
          <a:p>
            <a:r>
              <a:rPr lang="en-US" b="1" i="1" dirty="0" smtClean="0"/>
              <a:t>Capital in the Twenty-First Century</a:t>
            </a:r>
          </a:p>
          <a:p>
            <a:endParaRPr lang="en-US" b="1" dirty="0"/>
          </a:p>
          <a:p>
            <a:r>
              <a:rPr lang="en-US" b="1" dirty="0" smtClean="0"/>
              <a:t>Piketty </a:t>
            </a:r>
            <a:r>
              <a:rPr lang="en-US" b="1" dirty="0"/>
              <a:t>mania: how an economics lecture became the hottest gig in town </a:t>
            </a:r>
            <a:endParaRPr lang="en-US" b="1" dirty="0" smtClean="0"/>
          </a:p>
          <a:p>
            <a:endParaRPr lang="en-US" b="1" dirty="0"/>
          </a:p>
          <a:p>
            <a:r>
              <a:rPr lang="en-US" sz="1200" dirty="0">
                <a:hlinkClick r:id="rId2"/>
              </a:rPr>
              <a:t>http://</a:t>
            </a:r>
            <a:r>
              <a:rPr lang="en-US" sz="1200" dirty="0" smtClean="0">
                <a:hlinkClick r:id="rId2"/>
              </a:rPr>
              <a:t>www.theguardian.com/books/2014/jun/17/thomas-piketty-lse-capitalism-talk</a:t>
            </a:r>
            <a:r>
              <a:rPr lang="en-US" sz="1200" dirty="0" smtClean="0"/>
              <a:t> </a:t>
            </a:r>
            <a:endParaRPr lang="en-US" sz="1200" dirty="0"/>
          </a:p>
        </p:txBody>
      </p:sp>
    </p:spTree>
    <p:extLst>
      <p:ext uri="{BB962C8B-B14F-4D97-AF65-F5344CB8AC3E}">
        <p14:creationId xmlns:p14="http://schemas.microsoft.com/office/powerpoint/2010/main" val="4107959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381000"/>
            <a:ext cx="4370528" cy="5821363"/>
          </a:xfrm>
        </p:spPr>
      </p:pic>
    </p:spTree>
    <p:extLst>
      <p:ext uri="{BB962C8B-B14F-4D97-AF65-F5344CB8AC3E}">
        <p14:creationId xmlns:p14="http://schemas.microsoft.com/office/powerpoint/2010/main" val="274875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Pikettymania</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specter is haunting Europe and the U.S.—the specter of plutocracy. In Britain, Deputy Prime Minister Nick Clegg has suggested the moment has arrived to consider a wealth tax. In France, which already has one, plans to ease its bite were recently canceled. Even in the more timid precincts of Washington, you cannot swing a </a:t>
            </a:r>
            <a:r>
              <a:rPr lang="en-US" i="1" dirty="0"/>
              <a:t>V for Vendetta</a:t>
            </a:r>
            <a:r>
              <a:rPr lang="en-US" dirty="0"/>
              <a:t> mask without hitting a think tank panel on inequality. Everyone, it seems, is worried we are shortly headed for a world in which a handful of rich people will own everything, and the rest are forced to rent their air and water from Mark Zuckerberg</a:t>
            </a:r>
            <a:r>
              <a:rPr lang="en-US" dirty="0" smtClean="0"/>
              <a:t>.</a:t>
            </a:r>
          </a:p>
          <a:p>
            <a:r>
              <a:rPr lang="en-US" sz="1300" dirty="0">
                <a:hlinkClick r:id="rId2"/>
              </a:rPr>
              <a:t>http://</a:t>
            </a:r>
            <a:r>
              <a:rPr lang="en-US" sz="1300" dirty="0" smtClean="0">
                <a:hlinkClick r:id="rId2"/>
              </a:rPr>
              <a:t>www.businessweek.com/printer/articles/204120-pikettys-capital-an-economists-inequality-ideas-are-all-the-rage</a:t>
            </a:r>
            <a:r>
              <a:rPr lang="en-US" sz="1300" dirty="0" smtClean="0"/>
              <a:t> </a:t>
            </a:r>
            <a:endParaRPr lang="en-US" sz="1300" dirty="0"/>
          </a:p>
        </p:txBody>
      </p:sp>
    </p:spTree>
    <p:extLst>
      <p:ext uri="{BB962C8B-B14F-4D97-AF65-F5344CB8AC3E}">
        <p14:creationId xmlns:p14="http://schemas.microsoft.com/office/powerpoint/2010/main" val="3107669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“Piketty Graph”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837"/>
            <a:ext cx="7239000" cy="4830160"/>
          </a:xfrm>
        </p:spPr>
      </p:pic>
    </p:spTree>
    <p:extLst>
      <p:ext uri="{BB962C8B-B14F-4D97-AF65-F5344CB8AC3E}">
        <p14:creationId xmlns:p14="http://schemas.microsoft.com/office/powerpoint/2010/main" val="3982859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sp>
        <p:nvSpPr>
          <p:cNvPr id="3" name="Content Placeholder 2"/>
          <p:cNvSpPr>
            <a:spLocks noGrp="1"/>
          </p:cNvSpPr>
          <p:nvPr>
            <p:ph idx="1"/>
          </p:nvPr>
        </p:nvSpPr>
        <p:spPr/>
        <p:txBody>
          <a:bodyPr/>
          <a:lstStyle/>
          <a:p>
            <a:r>
              <a:rPr lang="en-US" b="1" dirty="0"/>
              <a:t>Piketty on the U.S. (in one graph</a:t>
            </a:r>
            <a:r>
              <a:rPr lang="en-US" b="1" dirty="0" smtClean="0"/>
              <a:t>)</a:t>
            </a:r>
          </a:p>
          <a:p>
            <a:r>
              <a:rPr lang="en-US" sz="1600" dirty="0">
                <a:hlinkClick r:id="rId2"/>
              </a:rPr>
              <a:t>http://</a:t>
            </a:r>
            <a:r>
              <a:rPr lang="en-US" sz="1600" dirty="0" smtClean="0">
                <a:hlinkClick r:id="rId2"/>
              </a:rPr>
              <a:t>scalar.usc.edu/works/growing-apart-a-political-history-of-american-inequality/index</a:t>
            </a:r>
            <a:r>
              <a:rPr lang="en-US" sz="1600" dirty="0" smtClean="0"/>
              <a:t> </a:t>
            </a:r>
          </a:p>
          <a:p>
            <a:endParaRPr lang="en-US" sz="1600" dirty="0"/>
          </a:p>
          <a:p>
            <a:r>
              <a:rPr lang="en-US" b="1" dirty="0" smtClean="0"/>
              <a:t>Other indicators</a:t>
            </a:r>
          </a:p>
          <a:p>
            <a:pPr lvl="1"/>
            <a:r>
              <a:rPr lang="en-US" sz="1200" dirty="0" smtClean="0"/>
              <a:t>[scroll down]</a:t>
            </a:r>
            <a:endParaRPr lang="en-US" sz="1200" dirty="0"/>
          </a:p>
        </p:txBody>
      </p:sp>
    </p:spTree>
    <p:extLst>
      <p:ext uri="{BB962C8B-B14F-4D97-AF65-F5344CB8AC3E}">
        <p14:creationId xmlns:p14="http://schemas.microsoft.com/office/powerpoint/2010/main" val="164393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10687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161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TotalTime>
  <Words>887</Words>
  <Application>Microsoft Office PowerPoint</Application>
  <PresentationFormat>On-screen Show (4:3)</PresentationFormat>
  <Paragraphs>113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Inequality Economic and Social Perspectives</vt:lpstr>
      <vt:lpstr>Introduction</vt:lpstr>
      <vt:lpstr>Methodological Issues</vt:lpstr>
      <vt:lpstr>Thomas Piketty</vt:lpstr>
      <vt:lpstr>PowerPoint Presentation</vt:lpstr>
      <vt:lpstr>Pikettymania</vt:lpstr>
      <vt:lpstr>The “Piketty Graph”</vt:lpstr>
      <vt:lpstr>Graphs</vt:lpstr>
      <vt:lpstr>PowerPoint Presentation</vt:lpstr>
      <vt:lpstr>CEO Pay</vt:lpstr>
      <vt:lpstr>PowerPoint Presentation</vt:lpstr>
      <vt:lpstr>In summary, as of now (in approximate numbers)…</vt:lpstr>
      <vt:lpstr>Piketty’s Contributions</vt:lpstr>
      <vt:lpstr>Piketty’s Contributions (2)</vt:lpstr>
      <vt:lpstr>Why does it matter?</vt:lpstr>
      <vt:lpstr>Is U.S. becoming an Oligarchy?</vt:lpstr>
      <vt:lpstr>Scholarly Sources (1)</vt:lpstr>
      <vt:lpstr>Scholarly Sources (2)</vt:lpstr>
      <vt:lpstr>…. and</vt:lpstr>
      <vt:lpstr>Proposed Policies</vt:lpstr>
      <vt:lpstr>Some Key Concepts</vt:lpstr>
      <vt:lpstr>The T-shirt http://shop.comedycentral.com/The-Colbert-Report-r-g-Tee/M/B00KQ2T9KY.htm </vt:lpstr>
      <vt:lpstr>r vs. g</vt:lpstr>
      <vt:lpstr>Appendix:  Some additional graphs, tables, etc.</vt:lpstr>
      <vt:lpstr>PowerPoint Presentation</vt:lpstr>
      <vt:lpstr>CEO Pay</vt:lpstr>
      <vt:lpstr>Marginal Tax Rates</vt:lpstr>
      <vt:lpstr>PowerPoint Presentation</vt:lpstr>
      <vt:lpstr>PowerPoint Presentation</vt:lpstr>
      <vt:lpstr>Piketty Graph</vt:lpstr>
      <vt:lpstr>Some Relevant 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Economic and Social Perspectives</dc:title>
  <dc:creator>Eshragh</dc:creator>
  <cp:lastModifiedBy>Eshragh</cp:lastModifiedBy>
  <cp:revision>42</cp:revision>
  <dcterms:created xsi:type="dcterms:W3CDTF">2015-08-16T14:32:04Z</dcterms:created>
  <dcterms:modified xsi:type="dcterms:W3CDTF">2015-09-13T21:59:58Z</dcterms:modified>
</cp:coreProperties>
</file>