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789" y="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3A11-934D-4AD9-817C-13E566586FB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thinkecon.co.uk/" TargetMode="External"/><Relationship Id="rId3" Type="http://schemas.openxmlformats.org/officeDocument/2006/relationships/hyperlink" Target="http://core-econ.org/" TargetMode="External"/><Relationship Id="rId7" Type="http://schemas.openxmlformats.org/officeDocument/2006/relationships/hyperlink" Target="https://www.project-syndicate.org/section/economics" TargetMode="External"/><Relationship Id="rId2" Type="http://schemas.openxmlformats.org/officeDocument/2006/relationships/hyperlink" Target="https://minerva.union.edu/motahare/Silk%20Road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eteconomics.org/" TargetMode="External"/><Relationship Id="rId5" Type="http://schemas.openxmlformats.org/officeDocument/2006/relationships/hyperlink" Target="https://inequality.org/great-divide/updates-billionaire-pandemic/" TargetMode="External"/><Relationship Id="rId4" Type="http://schemas.openxmlformats.org/officeDocument/2006/relationships/hyperlink" Target="http://econ4.org/" TargetMode="External"/><Relationship Id="rId9" Type="http://schemas.openxmlformats.org/officeDocument/2006/relationships/hyperlink" Target="https://minerva.union.edu/motahare/Bailout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2023-Winter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Wrapping Up</a:t>
            </a:r>
            <a:br>
              <a:rPr lang="en-US" dirty="0" smtClean="0"/>
            </a:br>
            <a:r>
              <a:rPr lang="en-US" dirty="0" smtClean="0"/>
              <a:t>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theses</a:t>
            </a:r>
          </a:p>
          <a:p>
            <a:r>
              <a:rPr lang="en-US" dirty="0" smtClean="0"/>
              <a:t>Weekly “contacts”</a:t>
            </a:r>
          </a:p>
          <a:p>
            <a:r>
              <a:rPr lang="en-US" dirty="0" smtClean="0"/>
              <a:t>Group presentations</a:t>
            </a:r>
          </a:p>
          <a:p>
            <a:r>
              <a:rPr lang="en-US" dirty="0" smtClean="0"/>
              <a:t>Oral exams</a:t>
            </a:r>
          </a:p>
          <a:p>
            <a:r>
              <a:rPr lang="en-US" dirty="0" smtClean="0"/>
              <a:t>15-page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my thesis question, my core hypothesis?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economic</a:t>
            </a:r>
            <a:r>
              <a:rPr lang="en-US" dirty="0" smtClean="0"/>
              <a:t> significance of the question/hypothesis?</a:t>
            </a:r>
          </a:p>
          <a:p>
            <a:r>
              <a:rPr lang="en-US" dirty="0" smtClean="0"/>
              <a:t>Has it been done before? [“</a:t>
            </a:r>
            <a:r>
              <a:rPr lang="en-US" i="1" dirty="0" smtClean="0"/>
              <a:t>crossing the river by feeling the stones</a:t>
            </a:r>
            <a:r>
              <a:rPr lang="en-US" dirty="0" smtClean="0"/>
              <a:t>”]</a:t>
            </a:r>
          </a:p>
          <a:p>
            <a:r>
              <a:rPr lang="en-US" dirty="0" smtClean="0"/>
              <a:t>What is my contribution, my “wrinkle”?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Structure of a “typical”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One:  Introduction</a:t>
            </a:r>
          </a:p>
          <a:p>
            <a:r>
              <a:rPr lang="en-US" dirty="0" smtClean="0"/>
              <a:t>Chapter Two:  Review of the Relevant Literature</a:t>
            </a:r>
          </a:p>
          <a:p>
            <a:r>
              <a:rPr lang="en-US" dirty="0" smtClean="0"/>
              <a:t>Chapter Three:  “The Model”/Analytical Framework</a:t>
            </a:r>
          </a:p>
          <a:p>
            <a:r>
              <a:rPr lang="en-US" dirty="0" smtClean="0"/>
              <a:t>Chapter Four:  Data/Empirical Analysis</a:t>
            </a:r>
          </a:p>
          <a:p>
            <a:r>
              <a:rPr lang="en-US" dirty="0" smtClean="0"/>
              <a:t>Chapter Five:  Conclusions</a:t>
            </a:r>
          </a:p>
          <a:p>
            <a:r>
              <a:rPr lang="en-US" dirty="0" smtClean="0"/>
              <a:t>Bibliography, appendices,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Positive </a:t>
            </a:r>
            <a:r>
              <a:rPr lang="en-US" i="1" dirty="0" smtClean="0"/>
              <a:t>versus</a:t>
            </a:r>
            <a:r>
              <a:rPr lang="en-US" dirty="0" smtClean="0"/>
              <a:t> Normative statements</a:t>
            </a:r>
          </a:p>
          <a:p>
            <a:pPr marL="0" indent="0">
              <a:buNone/>
            </a:pPr>
            <a:r>
              <a:rPr lang="en-US" dirty="0" smtClean="0"/>
              <a:t>	-“Opinion” vs. evidence-based critical 	analysis.</a:t>
            </a:r>
          </a:p>
          <a:p>
            <a:pPr marL="0" indent="0">
              <a:buNone/>
            </a:pPr>
            <a:r>
              <a:rPr lang="en-US" dirty="0" smtClean="0"/>
              <a:t>	-“Selling” of an idea </a:t>
            </a:r>
            <a:r>
              <a:rPr lang="en-US" i="1" dirty="0" smtClean="0"/>
              <a:t>vs.</a:t>
            </a:r>
            <a:r>
              <a:rPr lang="en-US" dirty="0" smtClean="0"/>
              <a:t> investigating a 	problem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-hammer in search of a nail/confirmation bias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Organization:  general</a:t>
            </a:r>
          </a:p>
          <a:p>
            <a:r>
              <a:rPr lang="en-US" dirty="0" smtClean="0"/>
              <a:t>Organization:  your sources (</a:t>
            </a:r>
            <a:r>
              <a:rPr lang="en-US" i="1" dirty="0" err="1" smtClean="0"/>
              <a:t>RefWorks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Nuts and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Fall Term</a:t>
            </a:r>
          </a:p>
          <a:p>
            <a:pPr lvl="1"/>
            <a:r>
              <a:rPr lang="en-US" dirty="0" smtClean="0"/>
              <a:t>Weekly communications/”meetings”</a:t>
            </a:r>
          </a:p>
          <a:p>
            <a:pPr lvl="1"/>
            <a:r>
              <a:rPr lang="en-US" dirty="0" smtClean="0"/>
              <a:t>Group Presentations</a:t>
            </a:r>
          </a:p>
          <a:p>
            <a:pPr lvl="1"/>
            <a:r>
              <a:rPr lang="en-US" dirty="0" smtClean="0"/>
              <a:t>Oral Exam</a:t>
            </a:r>
          </a:p>
          <a:p>
            <a:pPr lvl="1"/>
            <a:r>
              <a:rPr lang="en-US" dirty="0" smtClean="0"/>
              <a:t>15-page submission</a:t>
            </a:r>
          </a:p>
          <a:p>
            <a:r>
              <a:rPr lang="en-US" dirty="0" smtClean="0"/>
              <a:t>Winter Term</a:t>
            </a:r>
          </a:p>
          <a:p>
            <a:pPr lvl="1"/>
            <a:r>
              <a:rPr lang="en-US" dirty="0" smtClean="0"/>
              <a:t>Time-table</a:t>
            </a:r>
          </a:p>
          <a:p>
            <a:pPr lvl="1"/>
            <a:r>
              <a:rPr lang="en-US" dirty="0" smtClean="0"/>
              <a:t>Chapter draft submissions</a:t>
            </a:r>
          </a:p>
          <a:p>
            <a:pPr lvl="1"/>
            <a:r>
              <a:rPr lang="en-US" dirty="0" smtClean="0"/>
              <a:t>Final submission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2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Righi</a:t>
            </a:r>
            <a:r>
              <a:rPr lang="en-US" dirty="0"/>
              <a:t>, Robert, “The Shifting Dynamics of International Reserve Currencies</a:t>
            </a:r>
            <a:r>
              <a:rPr lang="en-US" dirty="0" smtClean="0"/>
              <a:t>.”</a:t>
            </a:r>
          </a:p>
          <a:p>
            <a:r>
              <a:rPr lang="en-US" dirty="0"/>
              <a:t>Croak, Mallory, “The Effects of STEM Education on Economic Growth.”</a:t>
            </a:r>
          </a:p>
          <a:p>
            <a:r>
              <a:rPr lang="en-US" dirty="0" err="1" smtClean="0"/>
              <a:t>Valenti</a:t>
            </a:r>
            <a:r>
              <a:rPr lang="en-US" dirty="0"/>
              <a:t>, Tyler, “Is Student Debt Sustainable?  The Effects of Tuition and Salary on Repayment Rates.”</a:t>
            </a:r>
            <a:endParaRPr lang="en-US" dirty="0" smtClean="0"/>
          </a:p>
          <a:p>
            <a:r>
              <a:rPr lang="en-US" dirty="0" smtClean="0"/>
              <a:t>Clay</a:t>
            </a:r>
            <a:r>
              <a:rPr lang="en-US" dirty="0"/>
              <a:t>, William Scudder, “The Effects of the Federal Reserve’s Unconventional Monetary Policy on Foreign </a:t>
            </a:r>
            <a:r>
              <a:rPr lang="en-US" dirty="0" smtClean="0"/>
              <a:t>Exchange Rates </a:t>
            </a:r>
            <a:r>
              <a:rPr lang="en-US" dirty="0"/>
              <a:t>and the Effectiveness of Defensive Capital Controls</a:t>
            </a:r>
            <a:r>
              <a:rPr lang="en-US" dirty="0" smtClean="0"/>
              <a:t>.”</a:t>
            </a:r>
          </a:p>
          <a:p>
            <a:r>
              <a:rPr lang="en-US" dirty="0"/>
              <a:t>Grover, </a:t>
            </a:r>
            <a:r>
              <a:rPr lang="en-US" dirty="0" err="1"/>
              <a:t>Sarthak</a:t>
            </a:r>
            <a:r>
              <a:rPr lang="en-US" dirty="0"/>
              <a:t>, </a:t>
            </a:r>
            <a:r>
              <a:rPr lang="en-US" dirty="0" smtClean="0"/>
              <a:t>“The </a:t>
            </a:r>
            <a:r>
              <a:rPr lang="en-US" dirty="0"/>
              <a:t>Political Economy of One Belt One Road.”</a:t>
            </a:r>
          </a:p>
        </p:txBody>
      </p:sp>
    </p:spTree>
    <p:extLst>
      <p:ext uri="{BB962C8B-B14F-4D97-AF65-F5344CB8AC3E}">
        <p14:creationId xmlns:p14="http://schemas.microsoft.com/office/powerpoint/2010/main" val="34005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Shelley, Lindsey A., “The High Price of Low Interest Rates: An Empirical Investigation of the Claim that “Too Low</a:t>
            </a:r>
            <a:r>
              <a:rPr lang="en-US" dirty="0" smtClean="0"/>
              <a:t>” Interest </a:t>
            </a:r>
            <a:r>
              <a:rPr lang="en-US" dirty="0"/>
              <a:t>Rates Contributed to the Current Financial </a:t>
            </a:r>
            <a:r>
              <a:rPr lang="en-US" dirty="0" smtClean="0"/>
              <a:t>Crisis.”</a:t>
            </a:r>
          </a:p>
          <a:p>
            <a:r>
              <a:rPr lang="en-US" dirty="0" err="1"/>
              <a:t>Gorski</a:t>
            </a:r>
            <a:r>
              <a:rPr lang="en-US" dirty="0"/>
              <a:t>, Sean, “Quantifying Capital Overhang in the United States Housing Market and its Impact on Future </a:t>
            </a:r>
            <a:r>
              <a:rPr lang="en-US" dirty="0" smtClean="0"/>
              <a:t>Housing Investment.”</a:t>
            </a:r>
          </a:p>
          <a:p>
            <a:r>
              <a:rPr lang="en-US" dirty="0"/>
              <a:t>Malik, </a:t>
            </a:r>
            <a:r>
              <a:rPr lang="en-US" dirty="0" err="1"/>
              <a:t>Rimsha</a:t>
            </a:r>
            <a:r>
              <a:rPr lang="en-US" dirty="0"/>
              <a:t> Ali, </a:t>
            </a:r>
            <a:r>
              <a:rPr lang="en-US" dirty="0" smtClean="0"/>
              <a:t>“Has </a:t>
            </a:r>
            <a:r>
              <a:rPr lang="en-US" dirty="0"/>
              <a:t>China's Trade Expansion in the Manufacturing Sector Deindustrialized Other Developing Countries?”</a:t>
            </a:r>
          </a:p>
        </p:txBody>
      </p:sp>
    </p:spTree>
    <p:extLst>
      <p:ext uri="{BB962C8B-B14F-4D97-AF65-F5344CB8AC3E}">
        <p14:creationId xmlns:p14="http://schemas.microsoft.com/office/powerpoint/2010/main" val="38358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Baker-Durant, Milo, “The Rise of the </a:t>
            </a:r>
            <a:r>
              <a:rPr lang="en-US" dirty="0" err="1"/>
              <a:t>Renminbi</a:t>
            </a:r>
            <a:r>
              <a:rPr lang="en-US" dirty="0"/>
              <a:t> as an International Reserve Currency</a:t>
            </a:r>
            <a:r>
              <a:rPr lang="en-US" dirty="0" smtClean="0"/>
              <a:t>.”</a:t>
            </a:r>
          </a:p>
          <a:p>
            <a:r>
              <a:rPr lang="en-US" dirty="0"/>
              <a:t>Emery, Kyle, “The Macroeconomic Effect of the Widening Gaps of Income and Educational Inequality in the United States</a:t>
            </a:r>
            <a:r>
              <a:rPr lang="en-US" dirty="0" smtClean="0"/>
              <a:t>.”</a:t>
            </a:r>
          </a:p>
          <a:p>
            <a:r>
              <a:rPr lang="en-US" dirty="0" err="1"/>
              <a:t>Karki</a:t>
            </a:r>
            <a:r>
              <a:rPr lang="en-US" dirty="0"/>
              <a:t>, </a:t>
            </a:r>
            <a:r>
              <a:rPr lang="en-US" dirty="0" err="1"/>
              <a:t>Sangam</a:t>
            </a:r>
            <a:r>
              <a:rPr lang="en-US" dirty="0"/>
              <a:t> </a:t>
            </a:r>
            <a:r>
              <a:rPr lang="en-US" dirty="0" err="1"/>
              <a:t>Dhoj</a:t>
            </a:r>
            <a:r>
              <a:rPr lang="en-US"/>
              <a:t>, “Determinants of Singapore’s Economic Growth, 1965 – 2021.”</a:t>
            </a:r>
          </a:p>
          <a:p>
            <a:r>
              <a:rPr lang="en-US" dirty="0" smtClean="0"/>
              <a:t>Sommers</a:t>
            </a:r>
            <a:r>
              <a:rPr lang="en-US" dirty="0"/>
              <a:t>, Alison, “ Finance and Fear: Sentiment, Media, and Financial Markets During the COVID-19 Pandemic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8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Shopping for Thesis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Journal of Economic Perspectives</a:t>
            </a:r>
            <a:r>
              <a:rPr lang="en-US" dirty="0" smtClean="0"/>
              <a:t>, including “Recommendations for Further Reading.”</a:t>
            </a:r>
          </a:p>
          <a:p>
            <a:r>
              <a:rPr lang="en-US" i="1" dirty="0" smtClean="0"/>
              <a:t>Brookings Papers on Economic Activity</a:t>
            </a:r>
          </a:p>
          <a:p>
            <a:r>
              <a:rPr lang="en-US" dirty="0" smtClean="0"/>
              <a:t>BRI. </a:t>
            </a:r>
            <a:r>
              <a:rPr lang="en-US" dirty="0">
                <a:hlinkClick r:id="rId2"/>
              </a:rPr>
              <a:t>The New Silk Road</a:t>
            </a:r>
            <a:endParaRPr lang="en-US" dirty="0" smtClean="0"/>
          </a:p>
          <a:p>
            <a:r>
              <a:rPr lang="en-US" dirty="0" smtClean="0"/>
              <a:t>Macroeconomic effects of Climate Collapse, Inequality, etc./Doughnut Economics</a:t>
            </a:r>
          </a:p>
          <a:p>
            <a:pPr lvl="1"/>
            <a:r>
              <a:rPr lang="en-US" dirty="0" err="1" smtClean="0">
                <a:hlinkClick r:id="rId3"/>
              </a:rPr>
              <a:t>COREecon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Econ4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Inequality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Institute for New Economic </a:t>
            </a:r>
            <a:r>
              <a:rPr lang="en-US" dirty="0" smtClean="0">
                <a:hlinkClick r:id="rId6"/>
              </a:rPr>
              <a:t>Thinking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Project Syndicate:  Economics and Finance</a:t>
            </a:r>
            <a:endParaRPr lang="en-US" dirty="0" smtClean="0"/>
          </a:p>
          <a:p>
            <a:pPr lvl="1"/>
            <a:r>
              <a:rPr lang="en-US" dirty="0">
                <a:hlinkClick r:id="rId8"/>
              </a:rPr>
              <a:t>Rethinking </a:t>
            </a:r>
            <a:r>
              <a:rPr lang="en-US" dirty="0" smtClean="0">
                <a:hlinkClick r:id="rId8"/>
              </a:rPr>
              <a:t>Economics</a:t>
            </a:r>
            <a:endParaRPr lang="en-US" dirty="0" smtClean="0"/>
          </a:p>
          <a:p>
            <a:r>
              <a:rPr lang="en-US" dirty="0" smtClean="0"/>
              <a:t>Other. </a:t>
            </a:r>
            <a:r>
              <a:rPr lang="en-US" dirty="0">
                <a:hlinkClick r:id="rId9"/>
              </a:rPr>
              <a:t>From the Great Recession to Current Macroeconomic Events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507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Office Theme</vt:lpstr>
      <vt:lpstr>Senior Thesis</vt:lpstr>
      <vt:lpstr>Fundamental Questions</vt:lpstr>
      <vt:lpstr>Core Structure of a “typical” Thesis</vt:lpstr>
      <vt:lpstr>Some Suggestions</vt:lpstr>
      <vt:lpstr>Nuts and Bolts</vt:lpstr>
      <vt:lpstr>Some Examples (1)</vt:lpstr>
      <vt:lpstr>Some Examples (2)</vt:lpstr>
      <vt:lpstr>Some Recent Examples</vt:lpstr>
      <vt:lpstr>Shopping for Thesis Ideas</vt:lpstr>
      <vt:lpstr>Wrapping Up Where do we go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Thesis</dc:title>
  <dc:creator>Eshragh Motahar</dc:creator>
  <cp:lastModifiedBy>Motahar, Eshragh</cp:lastModifiedBy>
  <cp:revision>20</cp:revision>
  <dcterms:created xsi:type="dcterms:W3CDTF">2012-09-05T14:24:48Z</dcterms:created>
  <dcterms:modified xsi:type="dcterms:W3CDTF">2023-09-11T18:38:16Z</dcterms:modified>
</cp:coreProperties>
</file>